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8" r:id="rId2"/>
    <p:sldId id="257" r:id="rId3"/>
    <p:sldId id="259" r:id="rId4"/>
    <p:sldId id="260" r:id="rId5"/>
    <p:sldId id="285" r:id="rId6"/>
    <p:sldId id="261" r:id="rId7"/>
    <p:sldId id="272" r:id="rId8"/>
    <p:sldId id="262" r:id="rId9"/>
    <p:sldId id="263" r:id="rId10"/>
    <p:sldId id="264" r:id="rId11"/>
    <p:sldId id="266" r:id="rId12"/>
    <p:sldId id="267" r:id="rId13"/>
    <p:sldId id="269" r:id="rId14"/>
    <p:sldId id="288" r:id="rId15"/>
    <p:sldId id="268" r:id="rId16"/>
    <p:sldId id="274" r:id="rId17"/>
    <p:sldId id="276" r:id="rId18"/>
    <p:sldId id="277" r:id="rId19"/>
    <p:sldId id="287" r:id="rId20"/>
    <p:sldId id="282" r:id="rId21"/>
    <p:sldId id="279" r:id="rId22"/>
    <p:sldId id="280" r:id="rId23"/>
    <p:sldId id="283" r:id="rId24"/>
  </p:sldIdLst>
  <p:sldSz cx="9144000" cy="6858000" type="screen4x3"/>
  <p:notesSz cx="7188200" cy="94488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E48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094" autoAdjust="0"/>
    <p:restoredTop sz="94691" autoAdjust="0"/>
  </p:normalViewPr>
  <p:slideViewPr>
    <p:cSldViewPr>
      <p:cViewPr>
        <p:scale>
          <a:sx n="80" d="100"/>
          <a:sy n="80" d="100"/>
        </p:scale>
        <p:origin x="-828" y="21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39327138" cy="3932713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image" Target="../media/image1.emf"/><Relationship Id="rId4" Type="http://schemas.openxmlformats.org/officeDocument/2006/relationships/image" Target="../media/image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6.emf"/><Relationship Id="rId1" Type="http://schemas.openxmlformats.org/officeDocument/2006/relationships/image" Target="../media/image5.e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image" Target="../media/image1.e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14887" cy="472440"/>
          </a:xfrm>
          <a:prstGeom prst="rect">
            <a:avLst/>
          </a:prstGeom>
        </p:spPr>
        <p:txBody>
          <a:bodyPr vert="horz" lIns="95061" tIns="47531" rIns="95061" bIns="47531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71650" y="0"/>
            <a:ext cx="3114887" cy="472440"/>
          </a:xfrm>
          <a:prstGeom prst="rect">
            <a:avLst/>
          </a:prstGeom>
        </p:spPr>
        <p:txBody>
          <a:bodyPr vert="horz" lIns="95061" tIns="47531" rIns="95061" bIns="47531" rtlCol="0"/>
          <a:lstStyle>
            <a:lvl1pPr algn="r">
              <a:defRPr sz="1200"/>
            </a:lvl1pPr>
          </a:lstStyle>
          <a:p>
            <a:fld id="{1DE5AE27-28E5-4A50-B009-0F9B68E3DDA3}" type="datetimeFigureOut">
              <a:rPr lang="en-US" smtClean="0"/>
              <a:pPr/>
              <a:t>11/23/2009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31900" y="708025"/>
            <a:ext cx="4724400" cy="35433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061" tIns="47531" rIns="95061" bIns="475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8820" y="4488180"/>
            <a:ext cx="5750560" cy="4251960"/>
          </a:xfrm>
          <a:prstGeom prst="rect">
            <a:avLst/>
          </a:prstGeom>
        </p:spPr>
        <p:txBody>
          <a:bodyPr vert="horz" lIns="95061" tIns="47531" rIns="95061" bIns="47531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74720"/>
            <a:ext cx="3114887" cy="472440"/>
          </a:xfrm>
          <a:prstGeom prst="rect">
            <a:avLst/>
          </a:prstGeom>
        </p:spPr>
        <p:txBody>
          <a:bodyPr vert="horz" lIns="95061" tIns="47531" rIns="95061" bIns="47531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71650" y="8974720"/>
            <a:ext cx="3114887" cy="472440"/>
          </a:xfrm>
          <a:prstGeom prst="rect">
            <a:avLst/>
          </a:prstGeom>
        </p:spPr>
        <p:txBody>
          <a:bodyPr vert="horz" lIns="95061" tIns="47531" rIns="95061" bIns="47531" rtlCol="0" anchor="b"/>
          <a:lstStyle>
            <a:lvl1pPr algn="r">
              <a:defRPr sz="1200"/>
            </a:lvl1pPr>
          </a:lstStyle>
          <a:p>
            <a:fld id="{7ED7C4DA-03BC-480C-9F11-07C27B2775D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8301C-2F40-4A45-8CE5-4651283C6661}" type="datetime1">
              <a:rPr lang="en-US" smtClean="0"/>
              <a:pPr/>
              <a:t>11/23/2009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996D4-6068-40FC-9D9A-60FDF7DF14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846A7-96BC-48CC-90E4-D5EE10724EDD}" type="datetime1">
              <a:rPr lang="en-US" smtClean="0"/>
              <a:pPr/>
              <a:t>11/23/2009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996D4-6068-40FC-9D9A-60FDF7DF14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1D35A-4C7A-45B3-B553-08BDA34B865B}" type="datetime1">
              <a:rPr lang="en-US" smtClean="0"/>
              <a:pPr/>
              <a:t>11/23/2009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996D4-6068-40FC-9D9A-60FDF7DF14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CC105-CA28-4157-9FD0-828AC9D40815}" type="datetime1">
              <a:rPr lang="en-US" smtClean="0"/>
              <a:pPr/>
              <a:t>11/23/2009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996D4-6068-40FC-9D9A-60FDF7DF14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369B6-0478-4F5A-9821-36DC9918602E}" type="datetime1">
              <a:rPr lang="en-US" smtClean="0"/>
              <a:pPr/>
              <a:t>11/23/2009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996D4-6068-40FC-9D9A-60FDF7DF14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A7D65-BBC0-4ABE-8B1B-920F9C0D3573}" type="datetime1">
              <a:rPr lang="en-US" smtClean="0"/>
              <a:pPr/>
              <a:t>11/23/2009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996D4-6068-40FC-9D9A-60FDF7DF14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3E863-E2F4-4C2E-8D3C-074F49A35B8C}" type="datetime1">
              <a:rPr lang="en-US" smtClean="0"/>
              <a:pPr/>
              <a:t>11/23/2009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996D4-6068-40FC-9D9A-60FDF7DF14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AC17B-1C41-414D-847F-EA9787E5CC9B}" type="datetime1">
              <a:rPr lang="en-US" smtClean="0"/>
              <a:pPr/>
              <a:t>11/23/2009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996D4-6068-40FC-9D9A-60FDF7DF14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3C74F-95C1-4E78-96A3-7C8F7067AE74}" type="datetime1">
              <a:rPr lang="en-US" smtClean="0"/>
              <a:pPr/>
              <a:t>11/23/2009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996D4-6068-40FC-9D9A-60FDF7DF14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A7DC2-ED87-498F-AAD0-CB2DE1F722F7}" type="datetime1">
              <a:rPr lang="en-US" smtClean="0"/>
              <a:pPr/>
              <a:t>11/23/2009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996D4-6068-40FC-9D9A-60FDF7DF14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46F71-5693-4FD2-B809-6B88E1993225}" type="datetime1">
              <a:rPr lang="en-US" smtClean="0"/>
              <a:pPr/>
              <a:t>11/23/2009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996D4-6068-40FC-9D9A-60FDF7DF14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33148C-42E5-4C12-B0CF-3CEB01AEEE61}" type="datetime1">
              <a:rPr lang="en-US" smtClean="0"/>
              <a:pPr/>
              <a:t>11/23/2009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6996D4-6068-40FC-9D9A-60FDF7DF145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1.bin"/><Relationship Id="rId5" Type="http://schemas.openxmlformats.org/officeDocument/2006/relationships/oleObject" Target="../embeddings/oleObject10.bin"/><Relationship Id="rId4" Type="http://schemas.openxmlformats.org/officeDocument/2006/relationships/oleObject" Target="../embeddings/oleObject9.bin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oleObject" Target="../embeddings/oleObject14.bin"/><Relationship Id="rId4" Type="http://schemas.openxmlformats.org/officeDocument/2006/relationships/oleObject" Target="../embeddings/oleObject13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4" Type="http://schemas.openxmlformats.org/officeDocument/2006/relationships/oleObject" Target="../embeddings/oleObject16.bin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se.unl.edu/~choueiry/Documents/Ostrowski-CP2002.pdf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se.unl.edu/~choueiry/Documents/Ostrowski-CP2002.pdf" TargetMode="External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3.bin"/><Relationship Id="rId5" Type="http://schemas.openxmlformats.org/officeDocument/2006/relationships/oleObject" Target="../embeddings/oleObject2.bin"/><Relationship Id="rId4" Type="http://schemas.openxmlformats.org/officeDocument/2006/relationships/oleObject" Target="../embeddings/oleObject1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1143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Building Structure </a:t>
            </a:r>
            <a:b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into Local Search for SAT</a:t>
            </a:r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FD0526-D132-4A0C-AD8F-640121DA1E89}" type="slidenum">
              <a:rPr lang="en-US" sz="1600"/>
              <a:pPr>
                <a:defRPr/>
              </a:pPr>
              <a:t>1</a:t>
            </a:fld>
            <a:endParaRPr lang="en-US" sz="1600" dirty="0"/>
          </a:p>
        </p:txBody>
      </p:sp>
      <p:sp>
        <p:nvSpPr>
          <p:cNvPr id="3076" name="Subtitle 2"/>
          <p:cNvSpPr>
            <a:spLocks noGrp="1"/>
          </p:cNvSpPr>
          <p:nvPr>
            <p:ph type="subTitle" idx="4294967295"/>
          </p:nvPr>
        </p:nvSpPr>
        <p:spPr>
          <a:xfrm>
            <a:off x="1600200" y="3581400"/>
            <a:ext cx="5943600" cy="1752600"/>
          </a:xfrm>
        </p:spPr>
        <p:txBody>
          <a:bodyPr anchor="ctr" anchorCtr="1"/>
          <a:lstStyle/>
          <a:p>
            <a:pPr algn="ctr" eaLnBrk="1" hangingPunct="1">
              <a:buFont typeface="Arial" charset="0"/>
              <a:buNone/>
            </a:pPr>
            <a:r>
              <a:rPr lang="en-US" smtClean="0"/>
              <a:t>Chris Reeson </a:t>
            </a:r>
          </a:p>
          <a:p>
            <a:pPr algn="ctr" eaLnBrk="1" hangingPunct="1">
              <a:buFont typeface="Arial" charset="0"/>
              <a:buNone/>
            </a:pPr>
            <a:r>
              <a:rPr lang="en-US" smtClean="0"/>
              <a:t>Advanced Constraint Processing</a:t>
            </a:r>
          </a:p>
          <a:p>
            <a:pPr algn="ctr" eaLnBrk="1" hangingPunct="1">
              <a:buFont typeface="Arial" charset="0"/>
              <a:buNone/>
            </a:pPr>
            <a:r>
              <a:rPr lang="en-US" smtClean="0"/>
              <a:t>Fall 2009</a:t>
            </a:r>
          </a:p>
        </p:txBody>
      </p:sp>
      <p:sp>
        <p:nvSpPr>
          <p:cNvPr id="3077" name="TextBox 3"/>
          <p:cNvSpPr txBox="1">
            <a:spLocks noChangeArrowheads="1"/>
          </p:cNvSpPr>
          <p:nvPr/>
        </p:nvSpPr>
        <p:spPr bwMode="auto">
          <a:xfrm>
            <a:off x="0" y="1981200"/>
            <a:ext cx="9144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By </a:t>
            </a:r>
            <a:r>
              <a:rPr lang="en-US" sz="20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Duc</a:t>
            </a:r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 </a:t>
            </a:r>
            <a:r>
              <a:rPr lang="en-US" sz="20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Nghia</a:t>
            </a:r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 Pham, John Thornton, and Abdul </a:t>
            </a:r>
            <a:r>
              <a:rPr lang="en-US" sz="20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Sattar</a:t>
            </a:r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, IJCAI 2007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alibri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609600" y="25527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Focus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on </a:t>
            </a: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How It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Works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 smtClean="0"/>
              <a:t>XOR Gate 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996D4-6068-40FC-9D9A-60FDF7DF145F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2133600"/>
            <a:ext cx="8382000" cy="1371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lvl="0" indent="-342900" algn="ctr">
              <a:spcBef>
                <a:spcPct val="20000"/>
              </a:spcBef>
            </a:pPr>
            <a:r>
              <a:rPr lang="en-US" sz="2400" dirty="0" smtClean="0"/>
              <a:t>(</a:t>
            </a:r>
            <a:r>
              <a:rPr lang="en-US" sz="2400" dirty="0" smtClean="0">
                <a:sym typeface="Symbol"/>
              </a:rPr>
              <a:t></a:t>
            </a:r>
            <a:r>
              <a:rPr lang="en-US" sz="2400" dirty="0" smtClean="0"/>
              <a:t>a </a:t>
            </a:r>
            <a:r>
              <a:rPr lang="en-US" sz="2400" dirty="0" smtClean="0">
                <a:sym typeface="Symbol"/>
              </a:rPr>
              <a:t></a:t>
            </a:r>
            <a:r>
              <a:rPr lang="en-US" sz="2400" dirty="0" smtClean="0"/>
              <a:t> </a:t>
            </a:r>
            <a:r>
              <a:rPr lang="en-US" sz="2400" dirty="0" smtClean="0">
                <a:sym typeface="Symbol"/>
              </a:rPr>
              <a:t></a:t>
            </a:r>
            <a:r>
              <a:rPr lang="en-US" sz="2400" dirty="0" smtClean="0"/>
              <a:t>b </a:t>
            </a:r>
            <a:r>
              <a:rPr lang="en-US" sz="2400" dirty="0" smtClean="0">
                <a:sym typeface="Symbol"/>
              </a:rPr>
              <a:t></a:t>
            </a:r>
            <a:r>
              <a:rPr lang="en-US" sz="2400" dirty="0" smtClean="0"/>
              <a:t> </a:t>
            </a:r>
            <a:r>
              <a:rPr lang="en-US" sz="2400" dirty="0" smtClean="0">
                <a:sym typeface="Symbol"/>
              </a:rPr>
              <a:t></a:t>
            </a:r>
            <a:r>
              <a:rPr lang="en-US" sz="2400" dirty="0" smtClean="0"/>
              <a:t>c) </a:t>
            </a:r>
            <a:r>
              <a:rPr lang="en-US" sz="2400" dirty="0" smtClean="0">
                <a:sym typeface="Symbol"/>
              </a:rPr>
              <a:t> </a:t>
            </a:r>
            <a:r>
              <a:rPr lang="en-US" sz="2400" dirty="0" smtClean="0"/>
              <a:t>(a </a:t>
            </a:r>
            <a:r>
              <a:rPr lang="en-US" sz="2400" dirty="0" smtClean="0">
                <a:sym typeface="Symbol"/>
              </a:rPr>
              <a:t> </a:t>
            </a:r>
            <a:r>
              <a:rPr lang="en-US" sz="2400" dirty="0" smtClean="0"/>
              <a:t>b </a:t>
            </a:r>
            <a:r>
              <a:rPr lang="en-US" sz="2400" dirty="0" smtClean="0">
                <a:sym typeface="Symbol"/>
              </a:rPr>
              <a:t></a:t>
            </a:r>
            <a:r>
              <a:rPr lang="en-US" sz="2400" dirty="0" smtClean="0"/>
              <a:t> </a:t>
            </a:r>
            <a:r>
              <a:rPr lang="en-US" sz="2400" dirty="0" smtClean="0">
                <a:sym typeface="Symbol"/>
              </a:rPr>
              <a:t></a:t>
            </a:r>
            <a:r>
              <a:rPr lang="en-US" sz="2400" dirty="0" smtClean="0"/>
              <a:t>c) </a:t>
            </a:r>
            <a:r>
              <a:rPr lang="en-US" sz="2400" dirty="0" smtClean="0">
                <a:sym typeface="Symbol"/>
              </a:rPr>
              <a:t> </a:t>
            </a:r>
            <a:r>
              <a:rPr lang="en-US" sz="2400" dirty="0" smtClean="0"/>
              <a:t>(a </a:t>
            </a:r>
            <a:r>
              <a:rPr lang="en-US" sz="2400" dirty="0" smtClean="0">
                <a:sym typeface="Symbol"/>
              </a:rPr>
              <a:t></a:t>
            </a:r>
            <a:r>
              <a:rPr lang="en-US" sz="2400" dirty="0" smtClean="0"/>
              <a:t> </a:t>
            </a:r>
            <a:r>
              <a:rPr lang="en-US" sz="2400" dirty="0" smtClean="0">
                <a:sym typeface="Symbol"/>
              </a:rPr>
              <a:t></a:t>
            </a:r>
            <a:r>
              <a:rPr lang="en-US" sz="2400" dirty="0" smtClean="0"/>
              <a:t>b </a:t>
            </a:r>
            <a:r>
              <a:rPr lang="en-US" sz="2400" dirty="0" smtClean="0">
                <a:sym typeface="Symbol"/>
              </a:rPr>
              <a:t> </a:t>
            </a:r>
            <a:r>
              <a:rPr lang="en-US" sz="2400" dirty="0" smtClean="0"/>
              <a:t>c) </a:t>
            </a:r>
            <a:r>
              <a:rPr lang="en-US" sz="2400" dirty="0" smtClean="0">
                <a:sym typeface="Symbol"/>
              </a:rPr>
              <a:t> </a:t>
            </a:r>
            <a:r>
              <a:rPr lang="en-US" sz="2400" dirty="0" smtClean="0"/>
              <a:t>(</a:t>
            </a:r>
            <a:r>
              <a:rPr lang="en-US" sz="2400" dirty="0" smtClean="0">
                <a:sym typeface="Symbol"/>
              </a:rPr>
              <a:t></a:t>
            </a:r>
            <a:r>
              <a:rPr lang="en-US" sz="2400" dirty="0" smtClean="0"/>
              <a:t>a </a:t>
            </a:r>
            <a:r>
              <a:rPr lang="en-US" sz="2400" dirty="0" smtClean="0">
                <a:sym typeface="Symbol"/>
              </a:rPr>
              <a:t> </a:t>
            </a:r>
            <a:r>
              <a:rPr lang="en-US" sz="2400" dirty="0" smtClean="0"/>
              <a:t>b </a:t>
            </a:r>
            <a:r>
              <a:rPr lang="en-US" sz="2400" dirty="0" smtClean="0">
                <a:sym typeface="Symbol"/>
              </a:rPr>
              <a:t> </a:t>
            </a:r>
            <a:r>
              <a:rPr lang="en-US" sz="2400" dirty="0" smtClean="0"/>
              <a:t>c)</a:t>
            </a:r>
          </a:p>
          <a:p>
            <a:pPr marL="342900" lvl="0" indent="-342900">
              <a:spcBef>
                <a:spcPct val="20000"/>
              </a:spcBef>
            </a:pPr>
            <a:r>
              <a:rPr lang="en-US" sz="2400" dirty="0" smtClean="0"/>
              <a:t>is equivalent to </a:t>
            </a:r>
          </a:p>
          <a:p>
            <a:pPr marL="342900" lvl="0" indent="-342900" algn="ctr">
              <a:spcBef>
                <a:spcPct val="20000"/>
              </a:spcBef>
            </a:pPr>
            <a:r>
              <a:rPr lang="en-US" sz="2400" dirty="0" smtClean="0"/>
              <a:t>(</a:t>
            </a:r>
            <a:r>
              <a:rPr lang="en-US" sz="2400" dirty="0" smtClean="0">
                <a:sym typeface="Symbol"/>
              </a:rPr>
              <a:t></a:t>
            </a:r>
            <a:r>
              <a:rPr lang="en-US" sz="2400" dirty="0" smtClean="0"/>
              <a:t>b </a:t>
            </a:r>
            <a:r>
              <a:rPr lang="en-US" sz="2400" dirty="0" smtClean="0">
                <a:sym typeface="Symbol"/>
              </a:rPr>
              <a:t> </a:t>
            </a:r>
            <a:r>
              <a:rPr lang="en-US" sz="2400" dirty="0" smtClean="0"/>
              <a:t>c </a:t>
            </a:r>
            <a:r>
              <a:rPr lang="en-US" sz="2400" dirty="0" smtClean="0">
                <a:sym typeface="Symbol"/>
              </a:rPr>
              <a:t> </a:t>
            </a:r>
            <a:r>
              <a:rPr lang="en-US" sz="2400" dirty="0" smtClean="0"/>
              <a:t>a) </a:t>
            </a:r>
            <a:r>
              <a:rPr lang="en-US" sz="2400" dirty="0" smtClean="0">
                <a:sym typeface="Symbol"/>
              </a:rPr>
              <a:t> </a:t>
            </a:r>
            <a:r>
              <a:rPr lang="en-US" sz="2400" dirty="0" smtClean="0"/>
              <a:t>(b </a:t>
            </a:r>
            <a:r>
              <a:rPr lang="en-US" sz="2400" dirty="0" smtClean="0">
                <a:sym typeface="Symbol"/>
              </a:rPr>
              <a:t> </a:t>
            </a:r>
            <a:r>
              <a:rPr lang="en-US" sz="2400" dirty="0" smtClean="0"/>
              <a:t>c </a:t>
            </a:r>
            <a:r>
              <a:rPr lang="en-US" sz="2400" dirty="0" smtClean="0">
                <a:sym typeface="Symbol"/>
              </a:rPr>
              <a:t></a:t>
            </a:r>
            <a:r>
              <a:rPr lang="en-US" sz="2400" dirty="0" smtClean="0"/>
              <a:t> a) </a:t>
            </a:r>
            <a:r>
              <a:rPr lang="en-US" sz="2400" dirty="0" smtClean="0">
                <a:sym typeface="Symbol"/>
              </a:rPr>
              <a:t></a:t>
            </a:r>
            <a:r>
              <a:rPr lang="en-US" sz="2400" dirty="0" smtClean="0"/>
              <a:t> (b </a:t>
            </a:r>
            <a:r>
              <a:rPr lang="en-US" sz="2400" dirty="0" smtClean="0">
                <a:sym typeface="Symbol"/>
              </a:rPr>
              <a:t> </a:t>
            </a:r>
            <a:r>
              <a:rPr lang="en-US" sz="2400" dirty="0" smtClean="0"/>
              <a:t>c </a:t>
            </a:r>
            <a:r>
              <a:rPr lang="en-US" sz="2400" dirty="0" smtClean="0">
                <a:sym typeface="Symbol"/>
              </a:rPr>
              <a:t></a:t>
            </a:r>
            <a:r>
              <a:rPr lang="en-US" sz="2400" dirty="0" smtClean="0"/>
              <a:t> </a:t>
            </a:r>
            <a:r>
              <a:rPr lang="en-US" sz="2400" dirty="0" smtClean="0">
                <a:sym typeface="Symbol"/>
              </a:rPr>
              <a:t></a:t>
            </a:r>
            <a:r>
              <a:rPr lang="en-US" sz="2400" dirty="0" smtClean="0"/>
              <a:t>a) </a:t>
            </a:r>
            <a:r>
              <a:rPr lang="en-US" sz="2400" dirty="0" smtClean="0">
                <a:sym typeface="Symbol"/>
              </a:rPr>
              <a:t> </a:t>
            </a:r>
            <a:r>
              <a:rPr lang="en-US" sz="2400" dirty="0" smtClean="0"/>
              <a:t>(</a:t>
            </a:r>
            <a:r>
              <a:rPr lang="en-US" sz="2400" dirty="0" smtClean="0">
                <a:sym typeface="Symbol"/>
              </a:rPr>
              <a:t></a:t>
            </a:r>
            <a:r>
              <a:rPr lang="en-US" sz="2400" dirty="0" smtClean="0"/>
              <a:t>b </a:t>
            </a:r>
            <a:r>
              <a:rPr lang="en-US" sz="2400" dirty="0" smtClean="0">
                <a:sym typeface="Symbol"/>
              </a:rPr>
              <a:t> </a:t>
            </a:r>
            <a:r>
              <a:rPr lang="en-US" sz="2400" dirty="0" smtClean="0"/>
              <a:t>c </a:t>
            </a:r>
            <a:r>
              <a:rPr lang="en-US" sz="2400" dirty="0" smtClean="0">
                <a:sym typeface="Symbol"/>
              </a:rPr>
              <a:t> </a:t>
            </a:r>
            <a:r>
              <a:rPr lang="en-US" sz="2400" dirty="0" smtClean="0"/>
              <a:t>a)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533400" y="3581400"/>
          <a:ext cx="8077201" cy="28582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"/>
                <a:gridCol w="304800"/>
                <a:gridCol w="304800"/>
                <a:gridCol w="1295400"/>
                <a:gridCol w="1143000"/>
                <a:gridCol w="1066800"/>
                <a:gridCol w="1066800"/>
                <a:gridCol w="2667001"/>
              </a:tblGrid>
              <a:tr h="510051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</a:t>
                      </a:r>
                      <a:endParaRPr lang="en-US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</a:t>
                      </a:r>
                      <a:endParaRPr lang="en-US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</a:t>
                      </a:r>
                      <a:endParaRPr lang="en-US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ym typeface="Symbol"/>
                        </a:rPr>
                        <a:t></a:t>
                      </a:r>
                      <a:r>
                        <a:rPr lang="en-US" sz="1800" dirty="0" smtClean="0"/>
                        <a:t>a</a:t>
                      </a:r>
                      <a:r>
                        <a:rPr lang="en-US" sz="1800" dirty="0" smtClean="0">
                          <a:sym typeface="Symbol"/>
                        </a:rPr>
                        <a:t></a:t>
                      </a:r>
                      <a:r>
                        <a:rPr lang="en-US" sz="1800" dirty="0" smtClean="0"/>
                        <a:t>b</a:t>
                      </a:r>
                      <a:r>
                        <a:rPr lang="en-US" sz="1800" dirty="0" smtClean="0">
                          <a:sym typeface="Symbol"/>
                        </a:rPr>
                        <a:t></a:t>
                      </a:r>
                      <a:r>
                        <a:rPr lang="en-US" sz="1800" dirty="0" smtClean="0"/>
                        <a:t>c</a:t>
                      </a:r>
                      <a:endParaRPr lang="en-US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 smtClean="0"/>
                        <a:t>a</a:t>
                      </a:r>
                      <a:r>
                        <a:rPr lang="en-US" sz="1800" dirty="0" err="1" smtClean="0">
                          <a:sym typeface="Symbol"/>
                        </a:rPr>
                        <a:t></a:t>
                      </a:r>
                      <a:r>
                        <a:rPr lang="en-US" sz="1800" dirty="0" err="1" smtClean="0"/>
                        <a:t>b</a:t>
                      </a:r>
                      <a:r>
                        <a:rPr lang="en-US" sz="1800" dirty="0" smtClean="0">
                          <a:sym typeface="Symbol"/>
                        </a:rPr>
                        <a:t></a:t>
                      </a:r>
                      <a:r>
                        <a:rPr lang="en-US" sz="1800" dirty="0" smtClean="0"/>
                        <a:t>c</a:t>
                      </a:r>
                      <a:endParaRPr lang="en-US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a</a:t>
                      </a:r>
                      <a:r>
                        <a:rPr lang="en-US" sz="1800" dirty="0" smtClean="0">
                          <a:sym typeface="Symbol"/>
                        </a:rPr>
                        <a:t></a:t>
                      </a:r>
                      <a:r>
                        <a:rPr lang="en-US" sz="1800" dirty="0" smtClean="0"/>
                        <a:t>b </a:t>
                      </a:r>
                      <a:r>
                        <a:rPr lang="en-US" sz="1800" dirty="0" smtClean="0">
                          <a:sym typeface="Symbol"/>
                        </a:rPr>
                        <a:t></a:t>
                      </a:r>
                      <a:r>
                        <a:rPr lang="en-US" sz="1800" dirty="0" smtClean="0"/>
                        <a:t>c </a:t>
                      </a:r>
                      <a:endParaRPr lang="en-US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sym typeface="Symbol"/>
                        </a:rPr>
                        <a:t></a:t>
                      </a:r>
                      <a:r>
                        <a:rPr lang="en-US" sz="1800" dirty="0" err="1" smtClean="0"/>
                        <a:t>a</a:t>
                      </a:r>
                      <a:r>
                        <a:rPr lang="en-US" sz="1800" dirty="0" err="1" smtClean="0">
                          <a:sym typeface="Symbol"/>
                        </a:rPr>
                        <a:t></a:t>
                      </a:r>
                      <a:r>
                        <a:rPr lang="en-US" sz="1800" dirty="0" err="1" smtClean="0"/>
                        <a:t>b</a:t>
                      </a:r>
                      <a:r>
                        <a:rPr lang="en-US" sz="1800" dirty="0" err="1" smtClean="0">
                          <a:sym typeface="Symbol"/>
                        </a:rPr>
                        <a:t></a:t>
                      </a:r>
                      <a:r>
                        <a:rPr lang="en-US" sz="1800" dirty="0" err="1" smtClean="0"/>
                        <a:t>c</a:t>
                      </a:r>
                      <a:endParaRPr lang="en-US" sz="1800" dirty="0" smtClean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(</a:t>
                      </a:r>
                      <a:r>
                        <a:rPr lang="en-US" sz="1600" dirty="0" smtClean="0">
                          <a:sym typeface="Symbol"/>
                        </a:rPr>
                        <a:t></a:t>
                      </a:r>
                      <a:r>
                        <a:rPr lang="en-US" sz="1600" dirty="0" smtClean="0"/>
                        <a:t>a </a:t>
                      </a:r>
                      <a:r>
                        <a:rPr lang="en-US" sz="1600" dirty="0" smtClean="0">
                          <a:sym typeface="Symbol"/>
                        </a:rPr>
                        <a:t>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smtClean="0">
                          <a:sym typeface="Symbol"/>
                        </a:rPr>
                        <a:t></a:t>
                      </a:r>
                      <a:r>
                        <a:rPr lang="en-US" sz="1600" dirty="0" smtClean="0"/>
                        <a:t>b</a:t>
                      </a:r>
                      <a:r>
                        <a:rPr lang="en-US" sz="1600" dirty="0" smtClean="0">
                          <a:sym typeface="Symbol"/>
                        </a:rPr>
                        <a:t>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smtClean="0">
                          <a:sym typeface="Symbol"/>
                        </a:rPr>
                        <a:t></a:t>
                      </a:r>
                      <a:r>
                        <a:rPr lang="en-US" sz="1600" dirty="0" smtClean="0"/>
                        <a:t>c) </a:t>
                      </a:r>
                      <a:r>
                        <a:rPr lang="en-US" sz="1600" dirty="0" smtClean="0">
                          <a:sym typeface="Symbol"/>
                        </a:rPr>
                        <a:t></a:t>
                      </a:r>
                      <a:r>
                        <a:rPr lang="en-US" sz="1600" dirty="0" smtClean="0"/>
                        <a:t> (a </a:t>
                      </a:r>
                      <a:r>
                        <a:rPr lang="en-US" sz="1600" dirty="0" smtClean="0">
                          <a:sym typeface="Symbol"/>
                        </a:rPr>
                        <a:t></a:t>
                      </a:r>
                      <a:r>
                        <a:rPr lang="en-US" sz="1600" dirty="0" smtClean="0"/>
                        <a:t> b </a:t>
                      </a:r>
                      <a:r>
                        <a:rPr lang="en-US" sz="1600" dirty="0" smtClean="0">
                          <a:sym typeface="Symbol"/>
                        </a:rPr>
                        <a:t>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smtClean="0">
                          <a:sym typeface="Symbol"/>
                        </a:rPr>
                        <a:t></a:t>
                      </a:r>
                      <a:r>
                        <a:rPr lang="en-US" sz="1600" dirty="0" smtClean="0"/>
                        <a:t>c)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ym typeface="Symbol"/>
                        </a:rPr>
                        <a:t> </a:t>
                      </a:r>
                      <a:r>
                        <a:rPr lang="en-US" sz="1600" dirty="0" smtClean="0"/>
                        <a:t>(a </a:t>
                      </a:r>
                      <a:r>
                        <a:rPr lang="en-US" sz="1600" dirty="0" smtClean="0">
                          <a:sym typeface="Symbol"/>
                        </a:rPr>
                        <a:t>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smtClean="0">
                          <a:sym typeface="Symbol"/>
                        </a:rPr>
                        <a:t></a:t>
                      </a:r>
                      <a:r>
                        <a:rPr lang="en-US" sz="1600" dirty="0" smtClean="0"/>
                        <a:t>b </a:t>
                      </a:r>
                      <a:r>
                        <a:rPr lang="en-US" sz="1600" dirty="0" smtClean="0">
                          <a:sym typeface="Symbol"/>
                        </a:rPr>
                        <a:t></a:t>
                      </a:r>
                      <a:r>
                        <a:rPr lang="en-US" sz="1600" dirty="0" smtClean="0"/>
                        <a:t> c) </a:t>
                      </a:r>
                      <a:r>
                        <a:rPr lang="en-US" sz="1600" dirty="0" smtClean="0">
                          <a:sym typeface="Symbol"/>
                        </a:rPr>
                        <a:t></a:t>
                      </a:r>
                      <a:r>
                        <a:rPr lang="en-US" sz="1600" dirty="0" smtClean="0"/>
                        <a:t> (</a:t>
                      </a:r>
                      <a:r>
                        <a:rPr lang="en-US" sz="1600" dirty="0" smtClean="0">
                          <a:sym typeface="Symbol"/>
                        </a:rPr>
                        <a:t></a:t>
                      </a:r>
                      <a:r>
                        <a:rPr lang="en-US" sz="1600" dirty="0" smtClean="0"/>
                        <a:t>a </a:t>
                      </a:r>
                      <a:r>
                        <a:rPr lang="en-US" sz="1600" dirty="0" smtClean="0">
                          <a:sym typeface="Symbol"/>
                        </a:rPr>
                        <a:t></a:t>
                      </a:r>
                      <a:r>
                        <a:rPr lang="en-US" sz="1600" dirty="0" smtClean="0"/>
                        <a:t> b </a:t>
                      </a:r>
                      <a:r>
                        <a:rPr lang="en-US" sz="1600" dirty="0" smtClean="0">
                          <a:sym typeface="Symbol"/>
                        </a:rPr>
                        <a:t></a:t>
                      </a:r>
                      <a:r>
                        <a:rPr lang="en-US" sz="1600" dirty="0" smtClean="0"/>
                        <a:t> c)</a:t>
                      </a: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3469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</a:t>
                      </a:r>
                      <a:endParaRPr lang="en-US" sz="120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</a:t>
                      </a:r>
                      <a:endParaRPr lang="en-US" sz="120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</a:t>
                      </a:r>
                      <a:endParaRPr lang="en-US" sz="120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</a:t>
                      </a:r>
                      <a:endParaRPr lang="en-US" sz="120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</a:t>
                      </a:r>
                      <a:endParaRPr lang="en-US" sz="120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13469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</a:t>
                      </a:r>
                      <a:endParaRPr lang="en-US" sz="120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</a:t>
                      </a:r>
                      <a:endParaRPr lang="en-US" sz="120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</a:t>
                      </a:r>
                      <a:endParaRPr lang="en-US" sz="120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</a:t>
                      </a:r>
                      <a:endParaRPr lang="en-US" sz="120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13469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</a:t>
                      </a:r>
                      <a:endParaRPr lang="en-US" sz="120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</a:t>
                      </a:r>
                      <a:endParaRPr lang="en-US" sz="120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</a:t>
                      </a:r>
                      <a:endParaRPr lang="en-US" sz="120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</a:t>
                      </a:r>
                      <a:endParaRPr lang="en-US" sz="120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13469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</a:t>
                      </a:r>
                      <a:endParaRPr lang="en-US" sz="120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</a:t>
                      </a:r>
                      <a:endParaRPr lang="en-US" sz="120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</a:t>
                      </a:r>
                      <a:endParaRPr lang="en-US" sz="120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</a:t>
                      </a:r>
                      <a:endParaRPr lang="en-US" sz="120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</a:t>
                      </a:r>
                      <a:endParaRPr lang="en-US" sz="120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</a:t>
                      </a:r>
                      <a:endParaRPr lang="en-US" sz="120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</a:t>
                      </a:r>
                      <a:endParaRPr lang="en-US" sz="120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13469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</a:t>
                      </a:r>
                      <a:endParaRPr lang="en-US" sz="120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</a:t>
                      </a:r>
                      <a:endParaRPr lang="en-US" sz="120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</a:t>
                      </a:r>
                      <a:endParaRPr lang="en-US" sz="120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</a:t>
                      </a:r>
                      <a:endParaRPr lang="en-US" sz="120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13469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</a:t>
                      </a:r>
                      <a:endParaRPr lang="en-US" sz="120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</a:t>
                      </a:r>
                      <a:endParaRPr lang="en-US" sz="120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</a:t>
                      </a:r>
                      <a:endParaRPr lang="en-US" sz="120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</a:t>
                      </a:r>
                      <a:endParaRPr lang="en-US" sz="120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</a:t>
                      </a:r>
                      <a:endParaRPr lang="en-US" sz="120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</a:t>
                      </a:r>
                      <a:endParaRPr lang="en-US" sz="120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</a:t>
                      </a:r>
                      <a:endParaRPr lang="en-US" sz="120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6135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</a:t>
                      </a:r>
                      <a:endParaRPr lang="en-US" sz="120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</a:t>
                      </a:r>
                      <a:endParaRPr lang="en-US" sz="120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</a:t>
                      </a:r>
                      <a:endParaRPr lang="en-US" sz="120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</a:t>
                      </a:r>
                      <a:endParaRPr lang="en-US" sz="120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</a:t>
                      </a:r>
                      <a:endParaRPr lang="en-US" sz="120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</a:t>
                      </a:r>
                      <a:endParaRPr lang="en-US" sz="120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</a:t>
                      </a:r>
                      <a:endParaRPr lang="en-US" sz="120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91269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</a:t>
                      </a:r>
                      <a:endParaRPr lang="en-US" sz="120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</a:t>
                      </a:r>
                      <a:endParaRPr lang="en-US" sz="120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</a:t>
                      </a:r>
                      <a:endParaRPr lang="en-US" sz="120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</a:t>
                      </a:r>
                      <a:endParaRPr lang="en-US" sz="120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</a:t>
                      </a:r>
                      <a:endParaRPr lang="en-US" sz="120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</a:t>
                      </a:r>
                      <a:endParaRPr lang="en-US" sz="120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pSp>
        <p:nvGrpSpPr>
          <p:cNvPr id="37" name="Group 36"/>
          <p:cNvGrpSpPr/>
          <p:nvPr/>
        </p:nvGrpSpPr>
        <p:grpSpPr>
          <a:xfrm>
            <a:off x="2589106" y="1383268"/>
            <a:ext cx="3964094" cy="685800"/>
            <a:chOff x="2208106" y="2895600"/>
            <a:chExt cx="3964094" cy="685800"/>
          </a:xfrm>
        </p:grpSpPr>
        <p:sp>
          <p:nvSpPr>
            <p:cNvPr id="16" name="TextBox 15"/>
            <p:cNvSpPr txBox="1"/>
            <p:nvPr/>
          </p:nvSpPr>
          <p:spPr>
            <a:xfrm>
              <a:off x="2208106" y="2895600"/>
              <a:ext cx="45889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b</a:t>
              </a:r>
              <a:endParaRPr lang="en-US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2232150" y="3200400"/>
              <a:ext cx="4348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c</a:t>
              </a:r>
              <a:endParaRPr lang="en-US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3962400" y="3036332"/>
              <a:ext cx="3064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a</a:t>
              </a:r>
              <a:endParaRPr lang="en-US" dirty="0"/>
            </a:p>
          </p:txBody>
        </p:sp>
        <p:sp>
          <p:nvSpPr>
            <p:cNvPr id="27" name="Content Placeholder 2"/>
            <p:cNvSpPr txBox="1">
              <a:spLocks/>
            </p:cNvSpPr>
            <p:nvPr/>
          </p:nvSpPr>
          <p:spPr>
            <a:xfrm>
              <a:off x="4419600" y="2895600"/>
              <a:ext cx="1752600" cy="685800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/>
            <a:p>
              <a:pPr marL="342900" lvl="0" indent="-342900">
                <a:spcBef>
                  <a:spcPct val="20000"/>
                </a:spcBef>
              </a:pPr>
              <a:r>
                <a:rPr lang="en-US" sz="3200" dirty="0" smtClean="0"/>
                <a:t>a =</a:t>
              </a:r>
              <a:r>
                <a:rPr lang="en-US" sz="3200" dirty="0" smtClean="0">
                  <a:sym typeface="Symbol"/>
                </a:rPr>
                <a:t></a:t>
              </a:r>
              <a:r>
                <a:rPr lang="en-US" sz="3200" dirty="0" smtClean="0"/>
                <a:t>(</a:t>
              </a:r>
              <a:r>
                <a:rPr lang="en-US" sz="3200" dirty="0" err="1" smtClean="0"/>
                <a:t>b,c</a:t>
              </a:r>
              <a:r>
                <a:rPr lang="en-US" sz="3200" dirty="0" smtClean="0"/>
                <a:t>)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aphicFrame>
        <p:nvGraphicFramePr>
          <p:cNvPr id="5123" name="Object 3"/>
          <p:cNvGraphicFramePr>
            <a:graphicFrameLocks noChangeAspect="1"/>
          </p:cNvGraphicFramePr>
          <p:nvPr/>
        </p:nvGraphicFramePr>
        <p:xfrm>
          <a:off x="2819400" y="1371600"/>
          <a:ext cx="1600060" cy="762000"/>
        </p:xfrm>
        <a:graphic>
          <a:graphicData uri="http://schemas.openxmlformats.org/presentationml/2006/ole">
            <p:oleObj spid="_x0000_s5123" name="Visio" r:id="rId3" imgW="626595" imgH="299110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EQUIV Gate 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996D4-6068-40FC-9D9A-60FDF7DF145F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2133600"/>
            <a:ext cx="8229600" cy="12954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lvl="0" indent="-342900" algn="ctr">
              <a:spcBef>
                <a:spcPct val="20000"/>
              </a:spcBef>
            </a:pPr>
            <a:r>
              <a:rPr lang="en-US" sz="2400" dirty="0" smtClean="0"/>
              <a:t>(a </a:t>
            </a:r>
            <a:r>
              <a:rPr lang="en-US" sz="2400" dirty="0" smtClean="0">
                <a:sym typeface="Symbol"/>
              </a:rPr>
              <a:t> </a:t>
            </a:r>
            <a:r>
              <a:rPr lang="en-US" sz="2400" dirty="0" smtClean="0"/>
              <a:t>b </a:t>
            </a:r>
            <a:r>
              <a:rPr lang="en-US" sz="2400" dirty="0" smtClean="0">
                <a:sym typeface="Symbol"/>
              </a:rPr>
              <a:t> </a:t>
            </a:r>
            <a:r>
              <a:rPr lang="en-US" sz="2400" dirty="0" smtClean="0"/>
              <a:t>c) </a:t>
            </a:r>
            <a:r>
              <a:rPr lang="en-US" sz="2400" dirty="0" smtClean="0">
                <a:sym typeface="Symbol"/>
              </a:rPr>
              <a:t> </a:t>
            </a:r>
            <a:r>
              <a:rPr lang="en-US" sz="2400" dirty="0" smtClean="0"/>
              <a:t>(</a:t>
            </a:r>
            <a:r>
              <a:rPr lang="en-US" sz="2400" dirty="0" smtClean="0">
                <a:sym typeface="Symbol"/>
              </a:rPr>
              <a:t></a:t>
            </a:r>
            <a:r>
              <a:rPr lang="en-US" sz="2400" dirty="0" smtClean="0"/>
              <a:t>a </a:t>
            </a:r>
            <a:r>
              <a:rPr lang="en-US" sz="2400" dirty="0" smtClean="0">
                <a:sym typeface="Symbol"/>
              </a:rPr>
              <a:t> </a:t>
            </a:r>
            <a:r>
              <a:rPr lang="en-US" sz="2400" dirty="0" smtClean="0"/>
              <a:t>b </a:t>
            </a:r>
            <a:r>
              <a:rPr lang="en-US" sz="2400" dirty="0" smtClean="0">
                <a:sym typeface="Symbol"/>
              </a:rPr>
              <a:t> </a:t>
            </a:r>
            <a:r>
              <a:rPr lang="en-US" sz="2400" dirty="0" smtClean="0"/>
              <a:t>c) </a:t>
            </a:r>
            <a:r>
              <a:rPr lang="en-US" sz="2400" dirty="0" smtClean="0">
                <a:sym typeface="Symbol"/>
              </a:rPr>
              <a:t> </a:t>
            </a:r>
            <a:r>
              <a:rPr lang="en-US" sz="2400" dirty="0" smtClean="0"/>
              <a:t>(</a:t>
            </a:r>
            <a:r>
              <a:rPr lang="en-US" sz="2400" dirty="0" smtClean="0">
                <a:sym typeface="Symbol"/>
              </a:rPr>
              <a:t></a:t>
            </a:r>
            <a:r>
              <a:rPr lang="en-US" sz="2400" dirty="0" smtClean="0"/>
              <a:t>a </a:t>
            </a:r>
            <a:r>
              <a:rPr lang="en-US" sz="2400" dirty="0" smtClean="0">
                <a:sym typeface="Symbol"/>
              </a:rPr>
              <a:t> </a:t>
            </a:r>
            <a:r>
              <a:rPr lang="en-US" sz="2400" dirty="0" smtClean="0"/>
              <a:t>b </a:t>
            </a:r>
            <a:r>
              <a:rPr lang="en-US" sz="2400" dirty="0" smtClean="0">
                <a:sym typeface="Symbol"/>
              </a:rPr>
              <a:t> </a:t>
            </a:r>
            <a:r>
              <a:rPr lang="en-US" sz="2400" dirty="0" smtClean="0"/>
              <a:t>c) </a:t>
            </a:r>
            <a:r>
              <a:rPr lang="en-US" sz="2400" dirty="0" smtClean="0">
                <a:sym typeface="Symbol"/>
              </a:rPr>
              <a:t> </a:t>
            </a:r>
            <a:r>
              <a:rPr lang="en-US" sz="2400" dirty="0" smtClean="0"/>
              <a:t>(a </a:t>
            </a:r>
            <a:r>
              <a:rPr lang="en-US" sz="2400" dirty="0" smtClean="0">
                <a:sym typeface="Symbol"/>
              </a:rPr>
              <a:t> </a:t>
            </a:r>
            <a:r>
              <a:rPr lang="en-US" sz="2400" dirty="0" smtClean="0"/>
              <a:t>b </a:t>
            </a:r>
            <a:r>
              <a:rPr lang="en-US" sz="2400" dirty="0" smtClean="0">
                <a:sym typeface="Symbol"/>
              </a:rPr>
              <a:t> </a:t>
            </a:r>
            <a:r>
              <a:rPr lang="en-US" sz="2400" dirty="0" smtClean="0"/>
              <a:t>c)</a:t>
            </a:r>
          </a:p>
          <a:p>
            <a:pPr marL="342900" lvl="0" indent="-342900">
              <a:spcBef>
                <a:spcPct val="20000"/>
              </a:spcBef>
            </a:pPr>
            <a:r>
              <a:rPr lang="en-US" sz="2400" dirty="0" smtClean="0"/>
              <a:t>is equivalent to </a:t>
            </a:r>
          </a:p>
          <a:p>
            <a:pPr marL="342900" lvl="0" indent="-342900" algn="ctr">
              <a:spcBef>
                <a:spcPct val="20000"/>
              </a:spcBef>
            </a:pPr>
            <a:r>
              <a:rPr lang="en-US" sz="2400" dirty="0" smtClean="0"/>
              <a:t>(b </a:t>
            </a:r>
            <a:r>
              <a:rPr lang="en-US" sz="2400" dirty="0" smtClean="0">
                <a:sym typeface="Symbol"/>
              </a:rPr>
              <a:t> </a:t>
            </a:r>
            <a:r>
              <a:rPr lang="en-US" sz="2400" dirty="0" smtClean="0"/>
              <a:t>c </a:t>
            </a:r>
            <a:r>
              <a:rPr lang="en-US" sz="2400" dirty="0" smtClean="0">
                <a:sym typeface="Symbol"/>
              </a:rPr>
              <a:t></a:t>
            </a:r>
            <a:r>
              <a:rPr lang="en-US" sz="2400" dirty="0" smtClean="0"/>
              <a:t> a) </a:t>
            </a:r>
            <a:r>
              <a:rPr lang="en-US" sz="2400" dirty="0" smtClean="0">
                <a:sym typeface="Symbol"/>
              </a:rPr>
              <a:t> </a:t>
            </a:r>
            <a:r>
              <a:rPr lang="en-US" sz="2400" dirty="0" smtClean="0"/>
              <a:t>(</a:t>
            </a:r>
            <a:r>
              <a:rPr lang="en-US" sz="2400" dirty="0" smtClean="0">
                <a:sym typeface="Symbol"/>
              </a:rPr>
              <a:t></a:t>
            </a:r>
            <a:r>
              <a:rPr lang="en-US" sz="2400" dirty="0" smtClean="0"/>
              <a:t>b</a:t>
            </a:r>
            <a:r>
              <a:rPr lang="en-US" sz="2400" dirty="0" smtClean="0">
                <a:sym typeface="Symbol"/>
              </a:rPr>
              <a:t></a:t>
            </a:r>
            <a:r>
              <a:rPr lang="en-US" sz="2400" dirty="0" smtClean="0"/>
              <a:t>c </a:t>
            </a:r>
            <a:r>
              <a:rPr lang="en-US" sz="2400" dirty="0" smtClean="0">
                <a:sym typeface="Symbol"/>
              </a:rPr>
              <a:t></a:t>
            </a:r>
            <a:r>
              <a:rPr lang="en-US" sz="2400" dirty="0" smtClean="0"/>
              <a:t> a) </a:t>
            </a:r>
            <a:r>
              <a:rPr lang="en-US" sz="2400" dirty="0" smtClean="0">
                <a:sym typeface="Symbol"/>
              </a:rPr>
              <a:t> </a:t>
            </a:r>
            <a:r>
              <a:rPr lang="en-US" sz="2400" dirty="0" smtClean="0"/>
              <a:t>(</a:t>
            </a:r>
            <a:r>
              <a:rPr lang="en-US" sz="2400" dirty="0" smtClean="0">
                <a:sym typeface="Symbol"/>
              </a:rPr>
              <a:t></a:t>
            </a:r>
            <a:r>
              <a:rPr lang="en-US" sz="2400" dirty="0" smtClean="0"/>
              <a:t>b </a:t>
            </a:r>
            <a:r>
              <a:rPr lang="en-US" sz="2400" dirty="0" smtClean="0">
                <a:sym typeface="Symbol"/>
              </a:rPr>
              <a:t> </a:t>
            </a:r>
            <a:r>
              <a:rPr lang="en-US" sz="2400" dirty="0" smtClean="0"/>
              <a:t>c </a:t>
            </a:r>
            <a:r>
              <a:rPr lang="en-US" sz="2400" dirty="0" smtClean="0">
                <a:sym typeface="Symbol"/>
              </a:rPr>
              <a:t> </a:t>
            </a:r>
            <a:r>
              <a:rPr lang="en-US" sz="2400" dirty="0" smtClean="0"/>
              <a:t>a) </a:t>
            </a:r>
            <a:r>
              <a:rPr lang="en-US" sz="2400" dirty="0" smtClean="0">
                <a:sym typeface="Symbol"/>
              </a:rPr>
              <a:t> </a:t>
            </a:r>
            <a:r>
              <a:rPr lang="en-US" sz="2400" dirty="0" smtClean="0"/>
              <a:t>(b</a:t>
            </a:r>
            <a:r>
              <a:rPr lang="en-US" sz="2400" dirty="0" smtClean="0">
                <a:sym typeface="Symbol"/>
              </a:rPr>
              <a:t></a:t>
            </a:r>
            <a:r>
              <a:rPr lang="en-US" sz="2400" dirty="0" smtClean="0"/>
              <a:t>c </a:t>
            </a:r>
            <a:r>
              <a:rPr lang="en-US" sz="2400" dirty="0" smtClean="0">
                <a:sym typeface="Symbol"/>
              </a:rPr>
              <a:t> </a:t>
            </a:r>
            <a:r>
              <a:rPr lang="en-US" sz="2400" dirty="0" smtClean="0"/>
              <a:t>a)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5" name="Group 36"/>
          <p:cNvGrpSpPr/>
          <p:nvPr/>
        </p:nvGrpSpPr>
        <p:grpSpPr>
          <a:xfrm>
            <a:off x="2590800" y="1295400"/>
            <a:ext cx="4114800" cy="730310"/>
            <a:chOff x="2209800" y="2819400"/>
            <a:chExt cx="4114800" cy="674132"/>
          </a:xfrm>
        </p:grpSpPr>
        <p:sp>
          <p:nvSpPr>
            <p:cNvPr id="16" name="TextBox 15"/>
            <p:cNvSpPr txBox="1"/>
            <p:nvPr/>
          </p:nvSpPr>
          <p:spPr>
            <a:xfrm>
              <a:off x="2209800" y="2819400"/>
              <a:ext cx="3064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b</a:t>
              </a:r>
              <a:endParaRPr lang="en-US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2209800" y="3124200"/>
              <a:ext cx="2824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c</a:t>
              </a:r>
              <a:endParaRPr lang="en-US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3886200" y="2983468"/>
              <a:ext cx="3064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a</a:t>
              </a:r>
              <a:endParaRPr lang="en-US" dirty="0"/>
            </a:p>
          </p:txBody>
        </p:sp>
        <p:sp>
          <p:nvSpPr>
            <p:cNvPr id="27" name="Content Placeholder 2"/>
            <p:cNvSpPr txBox="1">
              <a:spLocks/>
            </p:cNvSpPr>
            <p:nvPr/>
          </p:nvSpPr>
          <p:spPr>
            <a:xfrm>
              <a:off x="4419600" y="2895600"/>
              <a:ext cx="1905000" cy="556846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/>
            <a:p>
              <a:pPr marL="342900" lvl="0" indent="-342900">
                <a:spcBef>
                  <a:spcPct val="20000"/>
                </a:spcBef>
              </a:pPr>
              <a:r>
                <a:rPr lang="en-US" sz="2800" dirty="0" smtClean="0"/>
                <a:t>a = </a:t>
              </a:r>
              <a:r>
                <a:rPr lang="en-US" sz="2800" dirty="0" smtClean="0">
                  <a:sym typeface="Symbol"/>
                </a:rPr>
                <a:t></a:t>
              </a:r>
              <a:r>
                <a:rPr lang="en-US" sz="2800" dirty="0" smtClean="0"/>
                <a:t>(</a:t>
              </a:r>
              <a:r>
                <a:rPr lang="en-US" sz="2800" dirty="0" err="1" smtClean="0"/>
                <a:t>b,c</a:t>
              </a:r>
              <a:r>
                <a:rPr lang="en-US" sz="2800" dirty="0" smtClean="0"/>
                <a:t>)</a:t>
              </a: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aphicFrame>
        <p:nvGraphicFramePr>
          <p:cNvPr id="22" name="Table 21"/>
          <p:cNvGraphicFramePr>
            <a:graphicFrameLocks noGrp="1"/>
          </p:cNvGraphicFramePr>
          <p:nvPr/>
        </p:nvGraphicFramePr>
        <p:xfrm>
          <a:off x="228600" y="3596640"/>
          <a:ext cx="8686802" cy="2804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0807"/>
                <a:gridCol w="290807"/>
                <a:gridCol w="290807"/>
                <a:gridCol w="927548"/>
                <a:gridCol w="1330411"/>
                <a:gridCol w="1330411"/>
                <a:gridCol w="1408670"/>
                <a:gridCol w="2817341"/>
              </a:tblGrid>
              <a:tr h="22860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a</a:t>
                      </a:r>
                      <a:endParaRPr lang="en-US" sz="200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b</a:t>
                      </a:r>
                      <a:endParaRPr lang="en-US" sz="200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c</a:t>
                      </a:r>
                      <a:endParaRPr lang="en-US" sz="200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 smtClean="0"/>
                        <a:t>a</a:t>
                      </a:r>
                      <a:r>
                        <a:rPr lang="en-US" sz="2000" dirty="0" err="1" smtClean="0">
                          <a:sym typeface="Symbol"/>
                        </a:rPr>
                        <a:t></a:t>
                      </a:r>
                      <a:r>
                        <a:rPr lang="en-US" sz="2000" dirty="0" err="1" smtClean="0"/>
                        <a:t>b</a:t>
                      </a:r>
                      <a:r>
                        <a:rPr lang="en-US" sz="2000" dirty="0" err="1" smtClean="0">
                          <a:sym typeface="Symbol"/>
                        </a:rPr>
                        <a:t></a:t>
                      </a:r>
                      <a:r>
                        <a:rPr lang="en-US" sz="2000" dirty="0" err="1" smtClean="0"/>
                        <a:t>c</a:t>
                      </a:r>
                      <a:endParaRPr lang="en-US" sz="200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ym typeface="Symbol"/>
                        </a:rPr>
                        <a:t></a:t>
                      </a:r>
                      <a:r>
                        <a:rPr lang="en-US" sz="2000" dirty="0" smtClean="0"/>
                        <a:t>a</a:t>
                      </a:r>
                      <a:r>
                        <a:rPr lang="en-US" sz="2000" dirty="0" smtClean="0">
                          <a:sym typeface="Symbol"/>
                        </a:rPr>
                        <a:t></a:t>
                      </a:r>
                      <a:r>
                        <a:rPr lang="en-US" sz="2000" dirty="0" err="1" smtClean="0"/>
                        <a:t>b</a:t>
                      </a:r>
                      <a:r>
                        <a:rPr lang="en-US" sz="2000" dirty="0" err="1" smtClean="0">
                          <a:sym typeface="Symbol"/>
                        </a:rPr>
                        <a:t></a:t>
                      </a:r>
                      <a:r>
                        <a:rPr lang="en-US" sz="2000" dirty="0" err="1" smtClean="0"/>
                        <a:t>c</a:t>
                      </a:r>
                      <a:endParaRPr lang="en-US" sz="200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ym typeface="Symbol"/>
                        </a:rPr>
                        <a:t></a:t>
                      </a:r>
                      <a:r>
                        <a:rPr lang="en-US" sz="2000" dirty="0" err="1" smtClean="0"/>
                        <a:t>a</a:t>
                      </a:r>
                      <a:r>
                        <a:rPr lang="en-US" sz="2000" dirty="0" err="1" smtClean="0">
                          <a:sym typeface="Symbol"/>
                        </a:rPr>
                        <a:t></a:t>
                      </a:r>
                      <a:r>
                        <a:rPr lang="en-US" sz="2000" dirty="0" err="1" smtClean="0"/>
                        <a:t>b</a:t>
                      </a:r>
                      <a:r>
                        <a:rPr lang="en-US" sz="2000" dirty="0" smtClean="0">
                          <a:sym typeface="Symbol"/>
                        </a:rPr>
                        <a:t></a:t>
                      </a:r>
                      <a:r>
                        <a:rPr lang="en-US" sz="2000" dirty="0" smtClean="0"/>
                        <a:t>c</a:t>
                      </a: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a </a:t>
                      </a:r>
                      <a:r>
                        <a:rPr lang="en-US" sz="2000" dirty="0" smtClean="0">
                          <a:sym typeface="Symbol"/>
                        </a:rPr>
                        <a:t>b</a:t>
                      </a:r>
                      <a:r>
                        <a:rPr lang="en-US" sz="2000" dirty="0" smtClean="0"/>
                        <a:t> </a:t>
                      </a:r>
                      <a:r>
                        <a:rPr lang="en-US" sz="2000" dirty="0" smtClean="0">
                          <a:sym typeface="Symbol"/>
                        </a:rPr>
                        <a:t></a:t>
                      </a:r>
                      <a:r>
                        <a:rPr lang="en-US" sz="2000" dirty="0" smtClean="0"/>
                        <a:t>c</a:t>
                      </a:r>
                      <a:endParaRPr lang="en-US" sz="200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/>
                        <a:t>(</a:t>
                      </a:r>
                      <a:r>
                        <a:rPr lang="en-US" sz="2000" dirty="0" err="1" smtClean="0"/>
                        <a:t>a</a:t>
                      </a:r>
                      <a:r>
                        <a:rPr lang="en-US" sz="2000" dirty="0" err="1" smtClean="0">
                          <a:sym typeface="Symbol"/>
                        </a:rPr>
                        <a:t></a:t>
                      </a:r>
                      <a:r>
                        <a:rPr lang="en-US" sz="2000" dirty="0" err="1" smtClean="0"/>
                        <a:t>b</a:t>
                      </a:r>
                      <a:r>
                        <a:rPr lang="en-US" sz="2000" dirty="0" err="1" smtClean="0">
                          <a:sym typeface="Symbol"/>
                        </a:rPr>
                        <a:t></a:t>
                      </a:r>
                      <a:r>
                        <a:rPr lang="en-US" sz="2000" dirty="0" err="1" smtClean="0"/>
                        <a:t>c</a:t>
                      </a:r>
                      <a:r>
                        <a:rPr lang="en-US" sz="2000" dirty="0" smtClean="0"/>
                        <a:t>)</a:t>
                      </a:r>
                      <a:r>
                        <a:rPr lang="en-US" sz="2000" dirty="0" smtClean="0">
                          <a:sym typeface="Symbol"/>
                        </a:rPr>
                        <a:t></a:t>
                      </a:r>
                      <a:r>
                        <a:rPr lang="en-US" sz="2000" dirty="0" smtClean="0"/>
                        <a:t>(</a:t>
                      </a:r>
                      <a:r>
                        <a:rPr lang="en-US" sz="2000" dirty="0" smtClean="0">
                          <a:sym typeface="Symbol"/>
                        </a:rPr>
                        <a:t></a:t>
                      </a:r>
                      <a:r>
                        <a:rPr lang="en-US" sz="2000" dirty="0" smtClean="0"/>
                        <a:t>a</a:t>
                      </a:r>
                      <a:r>
                        <a:rPr lang="en-US" sz="2000" dirty="0" smtClean="0">
                          <a:sym typeface="Symbol"/>
                        </a:rPr>
                        <a:t></a:t>
                      </a:r>
                      <a:r>
                        <a:rPr lang="en-US" sz="2000" dirty="0" err="1" smtClean="0"/>
                        <a:t>b</a:t>
                      </a:r>
                      <a:r>
                        <a:rPr lang="en-US" sz="2000" dirty="0" err="1" smtClean="0">
                          <a:sym typeface="Symbol"/>
                        </a:rPr>
                        <a:t></a:t>
                      </a:r>
                      <a:r>
                        <a:rPr lang="en-US" sz="2000" dirty="0" err="1" smtClean="0"/>
                        <a:t>c</a:t>
                      </a:r>
                      <a:r>
                        <a:rPr lang="en-US" sz="2000" dirty="0" smtClean="0"/>
                        <a:t>) </a:t>
                      </a:r>
                      <a:r>
                        <a:rPr lang="en-US" sz="2000" dirty="0" smtClean="0">
                          <a:sym typeface="Symbol"/>
                        </a:rPr>
                        <a:t>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ym typeface="Symbol"/>
                        </a:rPr>
                        <a:t> </a:t>
                      </a:r>
                      <a:r>
                        <a:rPr lang="en-US" sz="2000" dirty="0" smtClean="0"/>
                        <a:t>(</a:t>
                      </a:r>
                      <a:r>
                        <a:rPr lang="en-US" sz="2000" dirty="0" smtClean="0">
                          <a:sym typeface="Symbol"/>
                        </a:rPr>
                        <a:t></a:t>
                      </a:r>
                      <a:r>
                        <a:rPr lang="en-US" sz="2000" dirty="0" err="1" smtClean="0"/>
                        <a:t>a</a:t>
                      </a:r>
                      <a:r>
                        <a:rPr lang="en-US" sz="2000" dirty="0" err="1" smtClean="0">
                          <a:sym typeface="Symbol"/>
                        </a:rPr>
                        <a:t></a:t>
                      </a:r>
                      <a:r>
                        <a:rPr lang="en-US" sz="2000" dirty="0" err="1" smtClean="0"/>
                        <a:t>b</a:t>
                      </a:r>
                      <a:r>
                        <a:rPr lang="en-US" sz="2000" dirty="0" smtClean="0">
                          <a:sym typeface="Symbol"/>
                        </a:rPr>
                        <a:t>c</a:t>
                      </a:r>
                      <a:r>
                        <a:rPr lang="en-US" sz="2000" dirty="0" smtClean="0"/>
                        <a:t>)</a:t>
                      </a:r>
                      <a:r>
                        <a:rPr lang="en-US" sz="2000" dirty="0" smtClean="0">
                          <a:sym typeface="Symbol"/>
                        </a:rPr>
                        <a:t></a:t>
                      </a:r>
                      <a:r>
                        <a:rPr lang="en-US" sz="2000" dirty="0" smtClean="0"/>
                        <a:t>(a</a:t>
                      </a:r>
                      <a:r>
                        <a:rPr lang="en-US" sz="2000" dirty="0" smtClean="0">
                          <a:sym typeface="Symbol"/>
                        </a:rPr>
                        <a:t></a:t>
                      </a:r>
                      <a:r>
                        <a:rPr lang="en-US" sz="2000" dirty="0" smtClean="0"/>
                        <a:t>b</a:t>
                      </a:r>
                      <a:r>
                        <a:rPr lang="en-US" sz="2000" dirty="0" smtClean="0">
                          <a:sym typeface="Symbol"/>
                        </a:rPr>
                        <a:t></a:t>
                      </a:r>
                      <a:r>
                        <a:rPr lang="en-US" sz="2000" dirty="0" smtClean="0"/>
                        <a:t>c)</a:t>
                      </a:r>
                      <a:endParaRPr kumimoji="0" lang="en-US" sz="2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81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0781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0781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0781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0781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0781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0781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0781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6147" name="Object 3"/>
          <p:cNvGraphicFramePr>
            <a:graphicFrameLocks noChangeAspect="1"/>
          </p:cNvGraphicFramePr>
          <p:nvPr/>
        </p:nvGraphicFramePr>
        <p:xfrm>
          <a:off x="2895600" y="1371599"/>
          <a:ext cx="1295400" cy="616395"/>
        </p:xfrm>
        <a:graphic>
          <a:graphicData uri="http://schemas.openxmlformats.org/presentationml/2006/ole">
            <p:oleObj spid="_x0000_s6147" name="Visio" r:id="rId3" imgW="626595" imgH="299110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EQUIV Gate = XNOR Gate 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996D4-6068-40FC-9D9A-60FDF7DF145F}" type="slidenum">
              <a:rPr lang="en-US" smtClean="0"/>
              <a:pPr/>
              <a:t>12</a:t>
            </a:fld>
            <a:endParaRPr lang="en-US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2817503" y="3886200"/>
          <a:ext cx="3811897" cy="2468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6697"/>
                <a:gridCol w="381000"/>
                <a:gridCol w="381000"/>
                <a:gridCol w="1447800"/>
                <a:gridCol w="1295400"/>
              </a:tblGrid>
              <a:tr h="2286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</a:t>
                      </a:r>
                      <a:endParaRPr lang="en-US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</a:t>
                      </a:r>
                      <a:endParaRPr lang="en-US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</a:t>
                      </a:r>
                      <a:endParaRPr lang="en-US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EQUIV</a:t>
                      </a:r>
                      <a:endParaRPr lang="en-US" sz="1200" dirty="0" smtClean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XOR</a:t>
                      </a:r>
                      <a:endParaRPr lang="en-US" sz="1200" dirty="0" smtClean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81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0781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0781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0781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0781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0781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0781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0781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6" name="Content Placeholder 2"/>
          <p:cNvSpPr>
            <a:spLocks noGrp="1"/>
          </p:cNvSpPr>
          <p:nvPr>
            <p:ph idx="1"/>
          </p:nvPr>
        </p:nvSpPr>
        <p:spPr>
          <a:xfrm>
            <a:off x="533400" y="1371600"/>
            <a:ext cx="8229600" cy="2438400"/>
          </a:xfrm>
        </p:spPr>
        <p:txBody>
          <a:bodyPr>
            <a:normAutofit fontScale="92500"/>
          </a:bodyPr>
          <a:lstStyle/>
          <a:p>
            <a:pPr lvl="0"/>
            <a:r>
              <a:rPr lang="en-US" sz="2800" dirty="0" smtClean="0"/>
              <a:t>XOR</a:t>
            </a:r>
          </a:p>
          <a:p>
            <a:pPr lvl="1">
              <a:buNone/>
            </a:pPr>
            <a:r>
              <a:rPr lang="en-US" sz="2100" dirty="0" smtClean="0"/>
              <a:t>(</a:t>
            </a:r>
            <a:r>
              <a:rPr lang="en-US" sz="2100" dirty="0" smtClean="0">
                <a:sym typeface="Symbol"/>
              </a:rPr>
              <a:t></a:t>
            </a:r>
            <a:r>
              <a:rPr lang="en-US" sz="2100" dirty="0" smtClean="0"/>
              <a:t>a </a:t>
            </a:r>
            <a:r>
              <a:rPr lang="en-US" sz="2100" dirty="0" smtClean="0">
                <a:sym typeface="Symbol"/>
              </a:rPr>
              <a:t></a:t>
            </a:r>
            <a:r>
              <a:rPr lang="en-US" sz="2100" dirty="0" smtClean="0"/>
              <a:t> </a:t>
            </a:r>
            <a:r>
              <a:rPr lang="en-US" sz="2100" dirty="0" smtClean="0">
                <a:sym typeface="Symbol"/>
              </a:rPr>
              <a:t></a:t>
            </a:r>
            <a:r>
              <a:rPr lang="en-US" sz="2100" dirty="0" smtClean="0"/>
              <a:t>b </a:t>
            </a:r>
            <a:r>
              <a:rPr lang="en-US" sz="2100" dirty="0" smtClean="0">
                <a:sym typeface="Symbol"/>
              </a:rPr>
              <a:t> </a:t>
            </a:r>
            <a:r>
              <a:rPr lang="en-US" sz="2100" dirty="0" smtClean="0"/>
              <a:t>c) </a:t>
            </a:r>
            <a:r>
              <a:rPr lang="en-US" sz="2100" dirty="0" smtClean="0">
                <a:sym typeface="Symbol"/>
              </a:rPr>
              <a:t></a:t>
            </a:r>
            <a:r>
              <a:rPr lang="en-US" sz="2100" dirty="0" smtClean="0"/>
              <a:t> (</a:t>
            </a:r>
            <a:r>
              <a:rPr lang="en-US" sz="2100" dirty="0" err="1" smtClean="0"/>
              <a:t>a</a:t>
            </a:r>
            <a:r>
              <a:rPr lang="en-US" sz="2100" dirty="0" err="1" smtClean="0">
                <a:sym typeface="Symbol"/>
              </a:rPr>
              <a:t></a:t>
            </a:r>
            <a:r>
              <a:rPr lang="en-US" sz="2100" dirty="0" err="1" smtClean="0"/>
              <a:t>b</a:t>
            </a:r>
            <a:r>
              <a:rPr lang="en-US" sz="2100" dirty="0" smtClean="0">
                <a:sym typeface="Symbol"/>
              </a:rPr>
              <a:t></a:t>
            </a:r>
            <a:r>
              <a:rPr lang="en-US" sz="2100" dirty="0" smtClean="0"/>
              <a:t>c) </a:t>
            </a:r>
            <a:r>
              <a:rPr lang="en-US" sz="2100" dirty="0" smtClean="0">
                <a:sym typeface="Symbol"/>
              </a:rPr>
              <a:t> </a:t>
            </a:r>
            <a:r>
              <a:rPr lang="en-US" sz="2100" dirty="0" smtClean="0"/>
              <a:t>(a</a:t>
            </a:r>
            <a:r>
              <a:rPr lang="en-US" sz="2100" dirty="0" smtClean="0">
                <a:sym typeface="Symbol"/>
              </a:rPr>
              <a:t>  </a:t>
            </a:r>
            <a:r>
              <a:rPr lang="en-US" sz="2100" dirty="0" smtClean="0"/>
              <a:t>b </a:t>
            </a:r>
            <a:r>
              <a:rPr lang="en-US" sz="2100" dirty="0" smtClean="0">
                <a:sym typeface="Symbol"/>
              </a:rPr>
              <a:t> </a:t>
            </a:r>
            <a:r>
              <a:rPr lang="en-US" sz="2100" dirty="0" smtClean="0"/>
              <a:t>c) </a:t>
            </a:r>
            <a:r>
              <a:rPr lang="en-US" sz="2100" dirty="0" smtClean="0">
                <a:sym typeface="Symbol"/>
              </a:rPr>
              <a:t> </a:t>
            </a:r>
            <a:r>
              <a:rPr lang="en-US" sz="2100" dirty="0" smtClean="0"/>
              <a:t>(</a:t>
            </a:r>
            <a:r>
              <a:rPr lang="en-US" sz="2100" dirty="0" smtClean="0">
                <a:sym typeface="Symbol"/>
              </a:rPr>
              <a:t></a:t>
            </a:r>
            <a:r>
              <a:rPr lang="en-US" sz="2100" dirty="0" smtClean="0"/>
              <a:t>a</a:t>
            </a:r>
            <a:r>
              <a:rPr lang="en-US" sz="2100" dirty="0" smtClean="0">
                <a:sym typeface="Symbol"/>
              </a:rPr>
              <a:t></a:t>
            </a:r>
            <a:r>
              <a:rPr lang="en-US" sz="2100" dirty="0" smtClean="0"/>
              <a:t> b </a:t>
            </a:r>
            <a:r>
              <a:rPr lang="en-US" sz="2100" dirty="0" smtClean="0">
                <a:sym typeface="Symbol"/>
              </a:rPr>
              <a:t> </a:t>
            </a:r>
            <a:r>
              <a:rPr lang="en-US" sz="2100" dirty="0" smtClean="0"/>
              <a:t>c)</a:t>
            </a:r>
          </a:p>
          <a:p>
            <a:pPr lvl="1">
              <a:buNone/>
            </a:pPr>
            <a:r>
              <a:rPr lang="en-US" sz="2100" dirty="0" smtClean="0"/>
              <a:t>is equivalent to (</a:t>
            </a:r>
            <a:r>
              <a:rPr lang="en-US" sz="2100" dirty="0" smtClean="0">
                <a:sym typeface="Symbol"/>
              </a:rPr>
              <a:t></a:t>
            </a:r>
            <a:r>
              <a:rPr lang="en-US" sz="2100" dirty="0" err="1" smtClean="0"/>
              <a:t>b</a:t>
            </a:r>
            <a:r>
              <a:rPr lang="en-US" sz="2100" dirty="0" err="1" smtClean="0">
                <a:sym typeface="Symbol"/>
              </a:rPr>
              <a:t></a:t>
            </a:r>
            <a:r>
              <a:rPr lang="en-US" sz="2100" dirty="0" err="1" smtClean="0"/>
              <a:t>c</a:t>
            </a:r>
            <a:r>
              <a:rPr lang="en-US" sz="2100" dirty="0" smtClean="0"/>
              <a:t> </a:t>
            </a:r>
            <a:r>
              <a:rPr lang="en-US" sz="2100" dirty="0" smtClean="0">
                <a:sym typeface="Symbol"/>
              </a:rPr>
              <a:t> </a:t>
            </a:r>
            <a:r>
              <a:rPr lang="en-US" sz="2100" dirty="0" smtClean="0"/>
              <a:t>a) </a:t>
            </a:r>
            <a:r>
              <a:rPr lang="en-US" sz="2100" dirty="0" smtClean="0">
                <a:sym typeface="Symbol"/>
              </a:rPr>
              <a:t> </a:t>
            </a:r>
            <a:r>
              <a:rPr lang="en-US" sz="2100" dirty="0" smtClean="0"/>
              <a:t>(b</a:t>
            </a:r>
            <a:r>
              <a:rPr lang="en-US" sz="2100" dirty="0" smtClean="0">
                <a:sym typeface="Symbol"/>
              </a:rPr>
              <a:t></a:t>
            </a:r>
            <a:r>
              <a:rPr lang="en-US" sz="2100" dirty="0" smtClean="0"/>
              <a:t>c </a:t>
            </a:r>
            <a:r>
              <a:rPr lang="en-US" sz="2100" dirty="0" smtClean="0">
                <a:sym typeface="Symbol"/>
              </a:rPr>
              <a:t> </a:t>
            </a:r>
            <a:r>
              <a:rPr lang="en-US" sz="2100" dirty="0" smtClean="0"/>
              <a:t>a) </a:t>
            </a:r>
            <a:r>
              <a:rPr lang="en-US" sz="2100" dirty="0" smtClean="0">
                <a:sym typeface="Symbol"/>
              </a:rPr>
              <a:t> </a:t>
            </a:r>
            <a:r>
              <a:rPr lang="en-US" sz="2100" dirty="0" smtClean="0"/>
              <a:t>(</a:t>
            </a:r>
            <a:r>
              <a:rPr lang="en-US" sz="2100" dirty="0" err="1" smtClean="0"/>
              <a:t>b</a:t>
            </a:r>
            <a:r>
              <a:rPr lang="en-US" sz="2100" dirty="0" err="1" smtClean="0">
                <a:sym typeface="Symbol"/>
              </a:rPr>
              <a:t></a:t>
            </a:r>
            <a:r>
              <a:rPr lang="en-US" sz="2100" dirty="0" err="1" smtClean="0"/>
              <a:t>c</a:t>
            </a:r>
            <a:r>
              <a:rPr lang="en-US" sz="2100" dirty="0" smtClean="0"/>
              <a:t> </a:t>
            </a:r>
            <a:r>
              <a:rPr lang="en-US" sz="2100" dirty="0" smtClean="0">
                <a:sym typeface="Symbol"/>
              </a:rPr>
              <a:t> </a:t>
            </a:r>
            <a:r>
              <a:rPr lang="en-US" sz="2100" dirty="0" smtClean="0"/>
              <a:t>a) </a:t>
            </a:r>
            <a:r>
              <a:rPr lang="en-US" sz="2100" dirty="0" smtClean="0">
                <a:sym typeface="Symbol"/>
              </a:rPr>
              <a:t> </a:t>
            </a:r>
            <a:r>
              <a:rPr lang="en-US" sz="2100" dirty="0" smtClean="0"/>
              <a:t>(</a:t>
            </a:r>
            <a:r>
              <a:rPr lang="en-US" sz="2100" dirty="0" smtClean="0">
                <a:sym typeface="Symbol"/>
              </a:rPr>
              <a:t></a:t>
            </a:r>
            <a:r>
              <a:rPr lang="en-US" sz="2100" dirty="0" smtClean="0"/>
              <a:t>b</a:t>
            </a:r>
            <a:r>
              <a:rPr lang="en-US" sz="2100" dirty="0" smtClean="0">
                <a:sym typeface="Symbol"/>
              </a:rPr>
              <a:t></a:t>
            </a:r>
            <a:r>
              <a:rPr lang="en-US" sz="2100" dirty="0" smtClean="0"/>
              <a:t>c </a:t>
            </a:r>
            <a:r>
              <a:rPr lang="en-US" sz="2100" dirty="0" smtClean="0">
                <a:sym typeface="Symbol"/>
              </a:rPr>
              <a:t> </a:t>
            </a:r>
            <a:r>
              <a:rPr lang="en-US" sz="2100" dirty="0" smtClean="0"/>
              <a:t>a)</a:t>
            </a:r>
          </a:p>
          <a:p>
            <a:r>
              <a:rPr lang="en-US" sz="2800" dirty="0" smtClean="0"/>
              <a:t>Equivalence</a:t>
            </a:r>
          </a:p>
          <a:p>
            <a:pPr lvl="1">
              <a:buNone/>
            </a:pPr>
            <a:r>
              <a:rPr lang="en-US" sz="2100" dirty="0" smtClean="0"/>
              <a:t>(a </a:t>
            </a:r>
            <a:r>
              <a:rPr lang="en-US" sz="2100" dirty="0" smtClean="0">
                <a:sym typeface="Symbol"/>
              </a:rPr>
              <a:t> </a:t>
            </a:r>
            <a:r>
              <a:rPr lang="en-US" sz="2100" dirty="0" smtClean="0"/>
              <a:t>b </a:t>
            </a:r>
            <a:r>
              <a:rPr lang="en-US" sz="2100" dirty="0" smtClean="0">
                <a:sym typeface="Symbol"/>
              </a:rPr>
              <a:t> </a:t>
            </a:r>
            <a:r>
              <a:rPr lang="en-US" sz="2100" dirty="0" smtClean="0"/>
              <a:t>c) </a:t>
            </a:r>
            <a:r>
              <a:rPr lang="en-US" sz="2100" dirty="0" smtClean="0">
                <a:sym typeface="Symbol"/>
              </a:rPr>
              <a:t> </a:t>
            </a:r>
            <a:r>
              <a:rPr lang="en-US" sz="2100" dirty="0" smtClean="0"/>
              <a:t>(</a:t>
            </a:r>
            <a:r>
              <a:rPr lang="en-US" sz="2100" dirty="0" smtClean="0">
                <a:sym typeface="Symbol"/>
              </a:rPr>
              <a:t></a:t>
            </a:r>
            <a:r>
              <a:rPr lang="en-US" sz="2100" dirty="0" smtClean="0"/>
              <a:t>a </a:t>
            </a:r>
            <a:r>
              <a:rPr lang="en-US" sz="2100" dirty="0" smtClean="0">
                <a:sym typeface="Symbol"/>
              </a:rPr>
              <a:t> </a:t>
            </a:r>
            <a:r>
              <a:rPr lang="en-US" sz="2100" dirty="0" smtClean="0"/>
              <a:t>b </a:t>
            </a:r>
            <a:r>
              <a:rPr lang="en-US" sz="2100" dirty="0" smtClean="0">
                <a:sym typeface="Symbol"/>
              </a:rPr>
              <a:t> </a:t>
            </a:r>
            <a:r>
              <a:rPr lang="en-US" sz="2100" dirty="0" smtClean="0"/>
              <a:t>c) </a:t>
            </a:r>
            <a:r>
              <a:rPr lang="en-US" sz="2100" dirty="0" smtClean="0">
                <a:sym typeface="Symbol"/>
              </a:rPr>
              <a:t> </a:t>
            </a:r>
            <a:r>
              <a:rPr lang="en-US" sz="2100" dirty="0" smtClean="0"/>
              <a:t>(</a:t>
            </a:r>
            <a:r>
              <a:rPr lang="en-US" sz="2100" dirty="0" smtClean="0">
                <a:sym typeface="Symbol"/>
              </a:rPr>
              <a:t></a:t>
            </a:r>
            <a:r>
              <a:rPr lang="en-US" sz="2100" dirty="0" smtClean="0"/>
              <a:t>a </a:t>
            </a:r>
            <a:r>
              <a:rPr lang="en-US" sz="2100" dirty="0" smtClean="0">
                <a:sym typeface="Symbol"/>
              </a:rPr>
              <a:t> </a:t>
            </a:r>
            <a:r>
              <a:rPr lang="en-US" sz="2100" dirty="0" smtClean="0"/>
              <a:t>b</a:t>
            </a:r>
            <a:r>
              <a:rPr lang="en-US" sz="2100" dirty="0" smtClean="0">
                <a:sym typeface="Symbol"/>
              </a:rPr>
              <a:t> </a:t>
            </a:r>
            <a:r>
              <a:rPr lang="en-US" sz="2100" dirty="0" smtClean="0"/>
              <a:t>c) </a:t>
            </a:r>
            <a:r>
              <a:rPr lang="en-US" sz="2100" dirty="0" smtClean="0">
                <a:sym typeface="Symbol"/>
              </a:rPr>
              <a:t> </a:t>
            </a:r>
            <a:r>
              <a:rPr lang="en-US" sz="2100" dirty="0" smtClean="0"/>
              <a:t> (a </a:t>
            </a:r>
            <a:r>
              <a:rPr lang="en-US" sz="2100" dirty="0" smtClean="0">
                <a:sym typeface="Symbol"/>
              </a:rPr>
              <a:t> </a:t>
            </a:r>
            <a:r>
              <a:rPr lang="en-US" sz="2100" dirty="0" smtClean="0"/>
              <a:t>b </a:t>
            </a:r>
            <a:r>
              <a:rPr lang="en-US" sz="2100" dirty="0" smtClean="0">
                <a:sym typeface="Symbol"/>
              </a:rPr>
              <a:t> </a:t>
            </a:r>
            <a:r>
              <a:rPr lang="en-US" sz="2100" dirty="0" smtClean="0"/>
              <a:t>c)</a:t>
            </a:r>
          </a:p>
          <a:p>
            <a:pPr lvl="1">
              <a:buNone/>
            </a:pPr>
            <a:r>
              <a:rPr lang="en-US" sz="2100" dirty="0" smtClean="0"/>
              <a:t>is equivalent to (</a:t>
            </a:r>
            <a:r>
              <a:rPr lang="en-US" sz="2100" dirty="0" err="1" smtClean="0"/>
              <a:t>b</a:t>
            </a:r>
            <a:r>
              <a:rPr lang="en-US" sz="2100" dirty="0" err="1" smtClean="0">
                <a:sym typeface="Symbol"/>
              </a:rPr>
              <a:t></a:t>
            </a:r>
            <a:r>
              <a:rPr lang="en-US" sz="2100" dirty="0" err="1" smtClean="0"/>
              <a:t>c</a:t>
            </a:r>
            <a:r>
              <a:rPr lang="en-US" sz="2100" dirty="0" smtClean="0"/>
              <a:t> </a:t>
            </a:r>
            <a:r>
              <a:rPr lang="en-US" sz="2100" dirty="0" smtClean="0">
                <a:sym typeface="Symbol"/>
              </a:rPr>
              <a:t></a:t>
            </a:r>
            <a:r>
              <a:rPr lang="en-US" sz="2100" dirty="0" smtClean="0"/>
              <a:t> a) </a:t>
            </a:r>
            <a:r>
              <a:rPr lang="en-US" sz="2100" dirty="0" smtClean="0">
                <a:sym typeface="Symbol"/>
              </a:rPr>
              <a:t> </a:t>
            </a:r>
            <a:r>
              <a:rPr lang="en-US" sz="2100" dirty="0" smtClean="0"/>
              <a:t>(</a:t>
            </a:r>
            <a:r>
              <a:rPr lang="en-US" sz="2100" dirty="0" smtClean="0">
                <a:sym typeface="Symbol"/>
              </a:rPr>
              <a:t></a:t>
            </a:r>
            <a:r>
              <a:rPr lang="en-US" sz="2100" dirty="0" smtClean="0"/>
              <a:t>b</a:t>
            </a:r>
            <a:r>
              <a:rPr lang="en-US" sz="2100" dirty="0" smtClean="0">
                <a:sym typeface="Symbol"/>
              </a:rPr>
              <a:t></a:t>
            </a:r>
            <a:r>
              <a:rPr lang="en-US" sz="2100" dirty="0" smtClean="0"/>
              <a:t>c </a:t>
            </a:r>
            <a:r>
              <a:rPr lang="en-US" sz="2100" dirty="0" smtClean="0">
                <a:sym typeface="Symbol"/>
              </a:rPr>
              <a:t> </a:t>
            </a:r>
            <a:r>
              <a:rPr lang="en-US" sz="2100" dirty="0" smtClean="0"/>
              <a:t>a) </a:t>
            </a:r>
            <a:r>
              <a:rPr lang="en-US" sz="2100" dirty="0" smtClean="0">
                <a:sym typeface="Symbol"/>
              </a:rPr>
              <a:t> </a:t>
            </a:r>
            <a:r>
              <a:rPr lang="en-US" sz="2100" dirty="0" smtClean="0"/>
              <a:t>(</a:t>
            </a:r>
            <a:r>
              <a:rPr lang="en-US" sz="2100" dirty="0" smtClean="0">
                <a:sym typeface="Symbol"/>
              </a:rPr>
              <a:t></a:t>
            </a:r>
            <a:r>
              <a:rPr lang="en-US" sz="2100" dirty="0" err="1" smtClean="0"/>
              <a:t>b</a:t>
            </a:r>
            <a:r>
              <a:rPr lang="en-US" sz="2100" dirty="0" err="1" smtClean="0">
                <a:sym typeface="Symbol"/>
              </a:rPr>
              <a:t></a:t>
            </a:r>
            <a:r>
              <a:rPr lang="en-US" sz="2100" dirty="0" err="1" smtClean="0"/>
              <a:t>c</a:t>
            </a:r>
            <a:r>
              <a:rPr lang="en-US" sz="2100" dirty="0" smtClean="0"/>
              <a:t> </a:t>
            </a:r>
            <a:r>
              <a:rPr lang="en-US" sz="2100" dirty="0" smtClean="0">
                <a:sym typeface="Symbol"/>
              </a:rPr>
              <a:t> </a:t>
            </a:r>
            <a:r>
              <a:rPr lang="en-US" sz="2100" dirty="0" smtClean="0"/>
              <a:t>a) </a:t>
            </a:r>
            <a:r>
              <a:rPr lang="en-US" sz="2100" dirty="0" smtClean="0">
                <a:sym typeface="Symbol"/>
              </a:rPr>
              <a:t> </a:t>
            </a:r>
            <a:r>
              <a:rPr lang="en-US" sz="2100" dirty="0" smtClean="0"/>
              <a:t>(b</a:t>
            </a:r>
            <a:r>
              <a:rPr lang="en-US" sz="2100" dirty="0" smtClean="0">
                <a:sym typeface="Symbol"/>
              </a:rPr>
              <a:t></a:t>
            </a:r>
            <a:r>
              <a:rPr lang="en-US" sz="2100" dirty="0" smtClean="0"/>
              <a:t>c </a:t>
            </a:r>
            <a:r>
              <a:rPr lang="en-US" sz="2100" dirty="0" smtClean="0">
                <a:sym typeface="Symbol"/>
              </a:rPr>
              <a:t> </a:t>
            </a:r>
            <a:r>
              <a:rPr lang="en-US" sz="2100" dirty="0" smtClean="0"/>
              <a:t>a)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Extending to Three or More Inputs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5334000" cy="2057399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AND &amp; OR extend naturally</a:t>
            </a:r>
          </a:p>
          <a:p>
            <a:pPr lvl="1"/>
            <a:r>
              <a:rPr lang="en-US" dirty="0" smtClean="0"/>
              <a:t>a = </a:t>
            </a:r>
            <a:r>
              <a:rPr lang="en-US" dirty="0" smtClean="0">
                <a:sym typeface="Symbol"/>
              </a:rPr>
              <a:t>(</a:t>
            </a:r>
            <a:r>
              <a:rPr lang="en-US" dirty="0" err="1" smtClean="0">
                <a:sym typeface="Symbol"/>
              </a:rPr>
              <a:t>b,c,d</a:t>
            </a:r>
            <a:r>
              <a:rPr lang="en-US" dirty="0" smtClean="0">
                <a:sym typeface="Symbol"/>
              </a:rPr>
              <a:t>) or a = (</a:t>
            </a:r>
            <a:r>
              <a:rPr lang="en-US" dirty="0" err="1" smtClean="0">
                <a:sym typeface="Symbol"/>
              </a:rPr>
              <a:t>b,c,d</a:t>
            </a:r>
            <a:r>
              <a:rPr lang="en-US" dirty="0" smtClean="0">
                <a:sym typeface="Symbol"/>
              </a:rPr>
              <a:t>)</a:t>
            </a:r>
            <a:endParaRPr lang="en-US" dirty="0" smtClean="0"/>
          </a:p>
          <a:p>
            <a:r>
              <a:rPr lang="en-US" dirty="0" smtClean="0"/>
              <a:t>EQUIV in </a:t>
            </a:r>
            <a:r>
              <a:rPr lang="en-US" dirty="0" err="1" smtClean="0"/>
              <a:t>pairwise</a:t>
            </a:r>
            <a:r>
              <a:rPr lang="en-US" dirty="0" smtClean="0"/>
              <a:t> fashion</a:t>
            </a:r>
            <a:r>
              <a:rPr lang="en-US" dirty="0" smtClean="0">
                <a:sym typeface="Symbol"/>
              </a:rPr>
              <a:t> </a:t>
            </a:r>
          </a:p>
          <a:p>
            <a:pPr lvl="1"/>
            <a:r>
              <a:rPr lang="en-US" dirty="0" smtClean="0">
                <a:sym typeface="Symbol"/>
              </a:rPr>
              <a:t>a= (</a:t>
            </a:r>
            <a:r>
              <a:rPr lang="en-US" dirty="0" err="1" smtClean="0">
                <a:sym typeface="Symbol"/>
              </a:rPr>
              <a:t>b,c,d</a:t>
            </a:r>
            <a:r>
              <a:rPr lang="en-US" dirty="0" smtClean="0">
                <a:sym typeface="Symbol"/>
              </a:rPr>
              <a:t>) is a= (d, (</a:t>
            </a:r>
            <a:r>
              <a:rPr lang="en-US" dirty="0" err="1" smtClean="0">
                <a:sym typeface="Symbol"/>
              </a:rPr>
              <a:t>b,c</a:t>
            </a:r>
            <a:r>
              <a:rPr lang="en-US" dirty="0" smtClean="0">
                <a:sym typeface="Symbol"/>
              </a:rPr>
              <a:t>))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996D4-6068-40FC-9D9A-60FDF7DF145F}" type="slidenum">
              <a:rPr lang="en-US" smtClean="0"/>
              <a:pPr/>
              <a:t>13</a:t>
            </a:fld>
            <a:endParaRPr 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685800" y="4160520"/>
          <a:ext cx="3809998" cy="2468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0999"/>
                <a:gridCol w="381000"/>
                <a:gridCol w="533400"/>
                <a:gridCol w="762000"/>
                <a:gridCol w="685800"/>
                <a:gridCol w="1066799"/>
              </a:tblGrid>
              <a:tr h="2286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</a:t>
                      </a:r>
                      <a:endParaRPr lang="en-US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</a:t>
                      </a:r>
                      <a:endParaRPr lang="en-US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</a:t>
                      </a:r>
                      <a:endParaRPr lang="en-US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AND</a:t>
                      </a: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OR</a:t>
                      </a: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EQUIV</a:t>
                      </a: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81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0781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0781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0781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0781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0781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0781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0781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3429000" y="4434840"/>
          <a:ext cx="1066800" cy="219456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066800"/>
              </a:tblGrid>
              <a:tr h="20781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0781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0781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0781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0781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0781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0781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0781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pSp>
        <p:nvGrpSpPr>
          <p:cNvPr id="34" name="Group 33"/>
          <p:cNvGrpSpPr/>
          <p:nvPr/>
        </p:nvGrpSpPr>
        <p:grpSpPr>
          <a:xfrm>
            <a:off x="6087092" y="1581090"/>
            <a:ext cx="2227616" cy="933510"/>
            <a:chOff x="6078184" y="1581090"/>
            <a:chExt cx="2227616" cy="933510"/>
          </a:xfrm>
        </p:grpSpPr>
        <p:graphicFrame>
          <p:nvGraphicFramePr>
            <p:cNvPr id="7170" name="Object 2"/>
            <p:cNvGraphicFramePr>
              <a:graphicFrameLocks noChangeAspect="1"/>
            </p:cNvGraphicFramePr>
            <p:nvPr/>
          </p:nvGraphicFramePr>
          <p:xfrm>
            <a:off x="6321302" y="1657290"/>
            <a:ext cx="1752600" cy="825500"/>
          </p:xfrm>
          <a:graphic>
            <a:graphicData uri="http://schemas.openxmlformats.org/presentationml/2006/ole">
              <p:oleObj spid="_x0000_s7170" name="Visio" r:id="rId3" imgW="1001961" imgH="471153" progId="">
                <p:embed/>
              </p:oleObj>
            </a:graphicData>
          </a:graphic>
        </p:graphicFrame>
        <p:sp>
          <p:nvSpPr>
            <p:cNvPr id="13" name="TextBox 12"/>
            <p:cNvSpPr txBox="1"/>
            <p:nvPr/>
          </p:nvSpPr>
          <p:spPr>
            <a:xfrm>
              <a:off x="6078184" y="1581090"/>
              <a:ext cx="31931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b</a:t>
              </a:r>
              <a:endParaRPr lang="en-US" sz="1400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6078184" y="1847790"/>
              <a:ext cx="29367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c</a:t>
              </a:r>
              <a:endParaRPr lang="en-US" sz="1400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6078184" y="2114490"/>
              <a:ext cx="31931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d</a:t>
              </a:r>
              <a:endParaRPr lang="en-US" sz="1400" dirty="0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7997702" y="1809690"/>
              <a:ext cx="30809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a</a:t>
              </a:r>
              <a:endParaRPr lang="en-US" sz="1400" dirty="0"/>
            </a:p>
          </p:txBody>
        </p:sp>
      </p:grpSp>
      <p:graphicFrame>
        <p:nvGraphicFramePr>
          <p:cNvPr id="7171" name="Object 3"/>
          <p:cNvGraphicFramePr>
            <a:graphicFrameLocks noChangeAspect="1"/>
          </p:cNvGraphicFramePr>
          <p:nvPr/>
        </p:nvGraphicFramePr>
        <p:xfrm>
          <a:off x="6322951" y="2996407"/>
          <a:ext cx="1676400" cy="788987"/>
        </p:xfrm>
        <a:graphic>
          <a:graphicData uri="http://schemas.openxmlformats.org/presentationml/2006/ole">
            <p:oleObj spid="_x0000_s7171" name="Visio" r:id="rId4" imgW="1001961" imgH="471153" progId="">
              <p:embed/>
            </p:oleObj>
          </a:graphicData>
        </a:graphic>
      </p:graphicFrame>
      <p:sp>
        <p:nvSpPr>
          <p:cNvPr id="24" name="TextBox 23"/>
          <p:cNvSpPr txBox="1"/>
          <p:nvPr/>
        </p:nvSpPr>
        <p:spPr>
          <a:xfrm>
            <a:off x="7999351" y="3148807"/>
            <a:ext cx="3080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a</a:t>
            </a:r>
            <a:endParaRPr lang="en-US" sz="1400" dirty="0"/>
          </a:p>
        </p:txBody>
      </p:sp>
      <p:sp>
        <p:nvSpPr>
          <p:cNvPr id="25" name="TextBox 24"/>
          <p:cNvSpPr txBox="1"/>
          <p:nvPr/>
        </p:nvSpPr>
        <p:spPr>
          <a:xfrm>
            <a:off x="6094351" y="2844007"/>
            <a:ext cx="3193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b</a:t>
            </a:r>
            <a:endParaRPr lang="en-US" sz="1400" dirty="0"/>
          </a:p>
        </p:txBody>
      </p:sp>
      <p:sp>
        <p:nvSpPr>
          <p:cNvPr id="26" name="TextBox 25"/>
          <p:cNvSpPr txBox="1"/>
          <p:nvPr/>
        </p:nvSpPr>
        <p:spPr>
          <a:xfrm>
            <a:off x="6094351" y="3110707"/>
            <a:ext cx="2936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c</a:t>
            </a:r>
            <a:endParaRPr lang="en-US" sz="1400" dirty="0"/>
          </a:p>
        </p:txBody>
      </p:sp>
      <p:sp>
        <p:nvSpPr>
          <p:cNvPr id="27" name="TextBox 26"/>
          <p:cNvSpPr txBox="1"/>
          <p:nvPr/>
        </p:nvSpPr>
        <p:spPr>
          <a:xfrm>
            <a:off x="6094351" y="3377407"/>
            <a:ext cx="3193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d</a:t>
            </a:r>
            <a:endParaRPr lang="en-US" sz="1400" dirty="0"/>
          </a:p>
        </p:txBody>
      </p:sp>
      <p:grpSp>
        <p:nvGrpSpPr>
          <p:cNvPr id="40" name="Group 39"/>
          <p:cNvGrpSpPr/>
          <p:nvPr/>
        </p:nvGrpSpPr>
        <p:grpSpPr>
          <a:xfrm>
            <a:off x="5334000" y="3962400"/>
            <a:ext cx="3441700" cy="1065213"/>
            <a:chOff x="5334000" y="3962400"/>
            <a:chExt cx="3441700" cy="1065213"/>
          </a:xfrm>
        </p:grpSpPr>
        <p:graphicFrame>
          <p:nvGraphicFramePr>
            <p:cNvPr id="7175" name="Object 7"/>
            <p:cNvGraphicFramePr>
              <a:graphicFrameLocks noChangeAspect="1"/>
            </p:cNvGraphicFramePr>
            <p:nvPr/>
          </p:nvGraphicFramePr>
          <p:xfrm>
            <a:off x="5334000" y="3962400"/>
            <a:ext cx="1828800" cy="869576"/>
          </p:xfrm>
          <a:graphic>
            <a:graphicData uri="http://schemas.openxmlformats.org/presentationml/2006/ole">
              <p:oleObj spid="_x0000_s7175" name="Visio" r:id="rId5" imgW="626595" imgH="299110" progId="">
                <p:embed/>
              </p:oleObj>
            </a:graphicData>
          </a:graphic>
        </p:graphicFrame>
        <p:graphicFrame>
          <p:nvGraphicFramePr>
            <p:cNvPr id="7176" name="Object 8"/>
            <p:cNvGraphicFramePr>
              <a:graphicFrameLocks noChangeAspect="1"/>
            </p:cNvGraphicFramePr>
            <p:nvPr/>
          </p:nvGraphicFramePr>
          <p:xfrm>
            <a:off x="6946900" y="4157663"/>
            <a:ext cx="1828800" cy="869950"/>
          </p:xfrm>
          <a:graphic>
            <a:graphicData uri="http://schemas.openxmlformats.org/presentationml/2006/ole">
              <p:oleObj spid="_x0000_s7176" name="Visio" r:id="rId6" imgW="626595" imgH="299110" progId="">
                <p:embed/>
              </p:oleObj>
            </a:graphicData>
          </a:graphic>
        </p:graphicFrame>
      </p:grpSp>
      <p:sp>
        <p:nvSpPr>
          <p:cNvPr id="41" name="TextBox 40"/>
          <p:cNvSpPr txBox="1"/>
          <p:nvPr/>
        </p:nvSpPr>
        <p:spPr>
          <a:xfrm>
            <a:off x="8686800" y="4343400"/>
            <a:ext cx="3080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a</a:t>
            </a:r>
            <a:endParaRPr lang="en-US" sz="1400" dirty="0"/>
          </a:p>
        </p:txBody>
      </p:sp>
      <p:sp>
        <p:nvSpPr>
          <p:cNvPr id="42" name="TextBox 41"/>
          <p:cNvSpPr txBox="1"/>
          <p:nvPr/>
        </p:nvSpPr>
        <p:spPr>
          <a:xfrm>
            <a:off x="6705600" y="4572000"/>
            <a:ext cx="3193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d</a:t>
            </a:r>
            <a:endParaRPr lang="en-US" sz="1400" dirty="0"/>
          </a:p>
        </p:txBody>
      </p:sp>
      <p:sp>
        <p:nvSpPr>
          <p:cNvPr id="43" name="TextBox 42"/>
          <p:cNvSpPr txBox="1"/>
          <p:nvPr/>
        </p:nvSpPr>
        <p:spPr>
          <a:xfrm>
            <a:off x="5105400" y="4343400"/>
            <a:ext cx="2936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c</a:t>
            </a:r>
            <a:endParaRPr lang="en-US" sz="1400" dirty="0"/>
          </a:p>
        </p:txBody>
      </p:sp>
      <p:sp>
        <p:nvSpPr>
          <p:cNvPr id="44" name="TextBox 43"/>
          <p:cNvSpPr txBox="1"/>
          <p:nvPr/>
        </p:nvSpPr>
        <p:spPr>
          <a:xfrm>
            <a:off x="5105400" y="3962400"/>
            <a:ext cx="3193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b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Background</a:t>
            </a:r>
          </a:p>
          <a:p>
            <a:pPr lvl="1"/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SAT &amp; Local Search</a:t>
            </a:r>
          </a:p>
          <a:p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Building blocks</a:t>
            </a:r>
          </a:p>
          <a:p>
            <a:pPr lvl="1"/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Modeling Structure in SAT with Logic Gates</a:t>
            </a:r>
          </a:p>
          <a:p>
            <a:pPr lvl="1"/>
            <a:r>
              <a:rPr lang="en-US" b="1" dirty="0" smtClean="0"/>
              <a:t>Variables: Independent, Internal, External</a:t>
            </a:r>
          </a:p>
          <a:p>
            <a:pPr lvl="1"/>
            <a:r>
              <a:rPr lang="en-US" dirty="0" smtClean="0"/>
              <a:t>Dependency Lattice</a:t>
            </a:r>
          </a:p>
          <a:p>
            <a:r>
              <a:rPr lang="en-US" dirty="0" smtClean="0"/>
              <a:t>Solving Structured SAT w/ Local Search</a:t>
            </a:r>
          </a:p>
          <a:p>
            <a:pPr lvl="1"/>
            <a:r>
              <a:rPr lang="en-US" dirty="0" smtClean="0"/>
              <a:t>Computing costs with variables sets</a:t>
            </a:r>
          </a:p>
          <a:p>
            <a:r>
              <a:rPr lang="en-US" dirty="0" smtClean="0"/>
              <a:t>Conclusion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996D4-6068-40FC-9D9A-60FDF7DF145F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Categorizing Variables (1)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876800" cy="4525963"/>
          </a:xfrm>
        </p:spPr>
        <p:txBody>
          <a:bodyPr/>
          <a:lstStyle/>
          <a:p>
            <a:r>
              <a:rPr lang="en-US" dirty="0" smtClean="0"/>
              <a:t>An </a:t>
            </a:r>
            <a:r>
              <a:rPr lang="en-US" b="1" dirty="0" smtClean="0">
                <a:solidFill>
                  <a:srgbClr val="FF0000"/>
                </a:solidFill>
              </a:rPr>
              <a:t>independent</a:t>
            </a:r>
            <a:r>
              <a:rPr lang="en-US" dirty="0" smtClean="0"/>
              <a:t> variable is one </a:t>
            </a:r>
          </a:p>
          <a:p>
            <a:pPr lvl="1"/>
            <a:r>
              <a:rPr lang="en-US" dirty="0" smtClean="0"/>
              <a:t>That is never dependent</a:t>
            </a:r>
          </a:p>
          <a:p>
            <a:r>
              <a:rPr lang="en-US" dirty="0" smtClean="0"/>
              <a:t>A </a:t>
            </a:r>
            <a:r>
              <a:rPr lang="en-US" b="1" dirty="0" smtClean="0">
                <a:solidFill>
                  <a:srgbClr val="FF0000"/>
                </a:solidFill>
              </a:rPr>
              <a:t>dependent</a:t>
            </a:r>
            <a:r>
              <a:rPr lang="en-US" dirty="0" smtClean="0"/>
              <a:t> variable is one </a:t>
            </a:r>
          </a:p>
          <a:p>
            <a:pPr lvl="1"/>
            <a:r>
              <a:rPr lang="en-US" dirty="0" smtClean="0"/>
              <a:t>Whose value is determined by one or more gates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996D4-6068-40FC-9D9A-60FDF7DF145F}" type="slidenum">
              <a:rPr lang="en-US" smtClean="0"/>
              <a:pPr/>
              <a:t>15</a:t>
            </a:fld>
            <a:endParaRPr lang="en-US"/>
          </a:p>
        </p:txBody>
      </p:sp>
      <p:grpSp>
        <p:nvGrpSpPr>
          <p:cNvPr id="51" name="Group 50"/>
          <p:cNvGrpSpPr/>
          <p:nvPr/>
        </p:nvGrpSpPr>
        <p:grpSpPr>
          <a:xfrm>
            <a:off x="5638800" y="1447800"/>
            <a:ext cx="3048000" cy="1333500"/>
            <a:chOff x="6019800" y="1295400"/>
            <a:chExt cx="3048000" cy="1504462"/>
          </a:xfrm>
        </p:grpSpPr>
        <p:sp>
          <p:nvSpPr>
            <p:cNvPr id="52" name="Rectangle 51"/>
            <p:cNvSpPr/>
            <p:nvPr/>
          </p:nvSpPr>
          <p:spPr>
            <a:xfrm>
              <a:off x="6019800" y="1295400"/>
              <a:ext cx="3048000" cy="150446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3" name="Group 13"/>
            <p:cNvGrpSpPr/>
            <p:nvPr/>
          </p:nvGrpSpPr>
          <p:grpSpPr>
            <a:xfrm>
              <a:off x="6553200" y="1600200"/>
              <a:ext cx="2059094" cy="826532"/>
              <a:chOff x="5029200" y="1600200"/>
              <a:chExt cx="2059094" cy="826532"/>
            </a:xfrm>
          </p:grpSpPr>
          <p:sp>
            <p:nvSpPr>
              <p:cNvPr id="67" name="TextBox 66"/>
              <p:cNvSpPr txBox="1"/>
              <p:nvPr/>
            </p:nvSpPr>
            <p:spPr>
              <a:xfrm>
                <a:off x="5029200" y="1600200"/>
                <a:ext cx="30649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b</a:t>
                </a:r>
                <a:endParaRPr lang="en-US" dirty="0"/>
              </a:p>
            </p:txBody>
          </p:sp>
          <p:sp>
            <p:nvSpPr>
              <p:cNvPr id="68" name="TextBox 67"/>
              <p:cNvSpPr txBox="1"/>
              <p:nvPr/>
            </p:nvSpPr>
            <p:spPr>
              <a:xfrm>
                <a:off x="5029200" y="2057400"/>
                <a:ext cx="28245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c</a:t>
                </a:r>
                <a:endParaRPr lang="en-US" dirty="0"/>
              </a:p>
            </p:txBody>
          </p:sp>
          <p:sp>
            <p:nvSpPr>
              <p:cNvPr id="69" name="TextBox 68"/>
              <p:cNvSpPr txBox="1"/>
              <p:nvPr/>
            </p:nvSpPr>
            <p:spPr>
              <a:xfrm>
                <a:off x="6781800" y="1828800"/>
                <a:ext cx="30649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a</a:t>
                </a:r>
                <a:endParaRPr lang="en-US" dirty="0"/>
              </a:p>
            </p:txBody>
          </p:sp>
        </p:grpSp>
        <p:grpSp>
          <p:nvGrpSpPr>
            <p:cNvPr id="54" name="Group 14"/>
            <p:cNvGrpSpPr/>
            <p:nvPr/>
          </p:nvGrpSpPr>
          <p:grpSpPr>
            <a:xfrm>
              <a:off x="7848600" y="1333500"/>
              <a:ext cx="1219200" cy="571500"/>
              <a:chOff x="4114800" y="2781300"/>
              <a:chExt cx="1219200" cy="571500"/>
            </a:xfrm>
          </p:grpSpPr>
          <p:sp>
            <p:nvSpPr>
              <p:cNvPr id="61" name="Left Brace 60"/>
              <p:cNvSpPr/>
              <p:nvPr/>
            </p:nvSpPr>
            <p:spPr>
              <a:xfrm rot="16200000" flipH="1" flipV="1">
                <a:off x="4648200" y="3124200"/>
                <a:ext cx="152400" cy="304800"/>
              </a:xfrm>
              <a:prstGeom prst="leftBrac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" name="Content Placeholder 2"/>
              <p:cNvSpPr txBox="1">
                <a:spLocks/>
              </p:cNvSpPr>
              <p:nvPr/>
            </p:nvSpPr>
            <p:spPr>
              <a:xfrm>
                <a:off x="4114800" y="2781300"/>
                <a:ext cx="1219200" cy="53340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62500" lnSpcReduction="20000"/>
              </a:bodyPr>
              <a:lstStyle/>
              <a:p>
                <a:pPr marL="342900" lvl="0" indent="-342900">
                  <a:spcBef>
                    <a:spcPct val="20000"/>
                  </a:spcBef>
                </a:pPr>
                <a:r>
                  <a:rPr lang="en-US" sz="2800" dirty="0" smtClean="0"/>
                  <a:t>dependent</a:t>
                </a:r>
                <a:endPara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</p:grpSp>
        <p:sp>
          <p:nvSpPr>
            <p:cNvPr id="58" name="Content Placeholder 2"/>
            <p:cNvSpPr txBox="1">
              <a:spLocks/>
            </p:cNvSpPr>
            <p:nvPr/>
          </p:nvSpPr>
          <p:spPr>
            <a:xfrm>
              <a:off x="6096000" y="1333500"/>
              <a:ext cx="1447800" cy="342900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55000" lnSpcReduction="20000"/>
            </a:bodyPr>
            <a:lstStyle/>
            <a:p>
              <a:pPr marL="342900" lvl="0" indent="-342900">
                <a:spcBef>
                  <a:spcPct val="20000"/>
                </a:spcBef>
              </a:pPr>
              <a:r>
                <a:rPr lang="en-US" sz="2800" dirty="0" smtClean="0"/>
                <a:t>independent</a:t>
              </a: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70" name="Group 69"/>
          <p:cNvGrpSpPr/>
          <p:nvPr/>
        </p:nvGrpSpPr>
        <p:grpSpPr>
          <a:xfrm>
            <a:off x="5638800" y="3352800"/>
            <a:ext cx="3124200" cy="2971800"/>
            <a:chOff x="6019800" y="3352800"/>
            <a:chExt cx="3124200" cy="2971800"/>
          </a:xfrm>
        </p:grpSpPr>
        <p:grpSp>
          <p:nvGrpSpPr>
            <p:cNvPr id="71" name="Group 77"/>
            <p:cNvGrpSpPr/>
            <p:nvPr/>
          </p:nvGrpSpPr>
          <p:grpSpPr>
            <a:xfrm>
              <a:off x="6019800" y="3352800"/>
              <a:ext cx="3048000" cy="2971800"/>
              <a:chOff x="6019800" y="3276600"/>
              <a:chExt cx="3048000" cy="2971800"/>
            </a:xfrm>
          </p:grpSpPr>
          <p:sp>
            <p:nvSpPr>
              <p:cNvPr id="78" name="Rectangle 77"/>
              <p:cNvSpPr/>
              <p:nvPr/>
            </p:nvSpPr>
            <p:spPr>
              <a:xfrm>
                <a:off x="6019800" y="3276600"/>
                <a:ext cx="3048000" cy="29718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79" name="Group 13"/>
              <p:cNvGrpSpPr/>
              <p:nvPr/>
            </p:nvGrpSpPr>
            <p:grpSpPr>
              <a:xfrm>
                <a:off x="6553200" y="3581400"/>
                <a:ext cx="2059094" cy="826532"/>
                <a:chOff x="5029200" y="1600200"/>
                <a:chExt cx="2059094" cy="826532"/>
              </a:xfrm>
            </p:grpSpPr>
            <p:sp>
              <p:nvSpPr>
                <p:cNvPr id="101" name="TextBox 100"/>
                <p:cNvSpPr txBox="1"/>
                <p:nvPr/>
              </p:nvSpPr>
              <p:spPr>
                <a:xfrm>
                  <a:off x="5029200" y="1600200"/>
                  <a:ext cx="306494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 smtClean="0"/>
                    <a:t>b</a:t>
                  </a:r>
                  <a:endParaRPr lang="en-US" dirty="0"/>
                </a:p>
              </p:txBody>
            </p:sp>
            <p:sp>
              <p:nvSpPr>
                <p:cNvPr id="102" name="TextBox 101"/>
                <p:cNvSpPr txBox="1"/>
                <p:nvPr/>
              </p:nvSpPr>
              <p:spPr>
                <a:xfrm>
                  <a:off x="5029200" y="2057400"/>
                  <a:ext cx="28245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 smtClean="0"/>
                    <a:t>c</a:t>
                  </a:r>
                  <a:endParaRPr lang="en-US" dirty="0"/>
                </a:p>
              </p:txBody>
            </p:sp>
            <p:sp>
              <p:nvSpPr>
                <p:cNvPr id="103" name="TextBox 102"/>
                <p:cNvSpPr txBox="1"/>
                <p:nvPr/>
              </p:nvSpPr>
              <p:spPr>
                <a:xfrm>
                  <a:off x="6781800" y="1828800"/>
                  <a:ext cx="306494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 smtClean="0"/>
                    <a:t>a</a:t>
                  </a:r>
                  <a:endParaRPr lang="en-US" dirty="0"/>
                </a:p>
              </p:txBody>
            </p:sp>
          </p:grpSp>
          <p:sp>
            <p:nvSpPr>
              <p:cNvPr id="96" name="Content Placeholder 2"/>
              <p:cNvSpPr txBox="1">
                <a:spLocks/>
              </p:cNvSpPr>
              <p:nvPr/>
            </p:nvSpPr>
            <p:spPr>
              <a:xfrm>
                <a:off x="6096000" y="3352800"/>
                <a:ext cx="1447800" cy="53340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/>
              <a:p>
                <a:pPr marL="342900" lvl="0" indent="-342900">
                  <a:spcBef>
                    <a:spcPct val="20000"/>
                  </a:spcBef>
                </a:pPr>
                <a:r>
                  <a:rPr lang="en-US" sz="2000" dirty="0" smtClean="0"/>
                  <a:t>dependent</a:t>
                </a:r>
                <a:endPara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  <p:grpSp>
            <p:nvGrpSpPr>
              <p:cNvPr id="81" name="Group 60"/>
              <p:cNvGrpSpPr/>
              <p:nvPr/>
            </p:nvGrpSpPr>
            <p:grpSpPr>
              <a:xfrm>
                <a:off x="6591300" y="4838700"/>
                <a:ext cx="2020994" cy="674132"/>
                <a:chOff x="2247900" y="1409700"/>
                <a:chExt cx="2020994" cy="674132"/>
              </a:xfrm>
            </p:grpSpPr>
            <p:sp>
              <p:nvSpPr>
                <p:cNvPr id="91" name="TextBox 90"/>
                <p:cNvSpPr txBox="1"/>
                <p:nvPr/>
              </p:nvSpPr>
              <p:spPr>
                <a:xfrm>
                  <a:off x="2247900" y="1409700"/>
                  <a:ext cx="306494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 smtClean="0"/>
                    <a:t>d</a:t>
                  </a:r>
                  <a:endParaRPr lang="en-US" dirty="0"/>
                </a:p>
              </p:txBody>
            </p:sp>
            <p:sp>
              <p:nvSpPr>
                <p:cNvPr id="92" name="TextBox 91"/>
                <p:cNvSpPr txBox="1"/>
                <p:nvPr/>
              </p:nvSpPr>
              <p:spPr>
                <a:xfrm>
                  <a:off x="2247900" y="1714500"/>
                  <a:ext cx="28245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 smtClean="0"/>
                    <a:t>c</a:t>
                  </a:r>
                  <a:endParaRPr lang="en-US" dirty="0"/>
                </a:p>
              </p:txBody>
            </p:sp>
            <p:sp>
              <p:nvSpPr>
                <p:cNvPr id="93" name="TextBox 92"/>
                <p:cNvSpPr txBox="1"/>
                <p:nvPr/>
              </p:nvSpPr>
              <p:spPr>
                <a:xfrm>
                  <a:off x="3962400" y="1676400"/>
                  <a:ext cx="306494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 smtClean="0"/>
                    <a:t>b</a:t>
                  </a:r>
                  <a:endParaRPr lang="en-US" dirty="0"/>
                </a:p>
              </p:txBody>
            </p:sp>
          </p:grpSp>
          <p:sp>
            <p:nvSpPr>
              <p:cNvPr id="87" name="Content Placeholder 2"/>
              <p:cNvSpPr txBox="1">
                <a:spLocks/>
              </p:cNvSpPr>
              <p:nvPr/>
            </p:nvSpPr>
            <p:spPr>
              <a:xfrm>
                <a:off x="6096000" y="5638800"/>
                <a:ext cx="1447800" cy="53340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62500" lnSpcReduction="20000"/>
              </a:bodyPr>
              <a:lstStyle/>
              <a:p>
                <a:pPr marL="342900" lvl="0" indent="-342900">
                  <a:spcBef>
                    <a:spcPct val="20000"/>
                  </a:spcBef>
                </a:pPr>
                <a:r>
                  <a:rPr lang="en-US" sz="2800" dirty="0" smtClean="0"/>
                  <a:t>independent</a:t>
                </a:r>
                <a:endPara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</p:grpSp>
        <p:grpSp>
          <p:nvGrpSpPr>
            <p:cNvPr id="72" name="Group 14"/>
            <p:cNvGrpSpPr/>
            <p:nvPr/>
          </p:nvGrpSpPr>
          <p:grpSpPr>
            <a:xfrm>
              <a:off x="7848600" y="5410200"/>
              <a:ext cx="1295400" cy="609600"/>
              <a:chOff x="4114800" y="3581400"/>
              <a:chExt cx="1295400" cy="609600"/>
            </a:xfrm>
          </p:grpSpPr>
          <p:sp>
            <p:nvSpPr>
              <p:cNvPr id="76" name="Left Brace 75"/>
              <p:cNvSpPr/>
              <p:nvPr/>
            </p:nvSpPr>
            <p:spPr>
              <a:xfrm rot="16200000">
                <a:off x="4648200" y="3505200"/>
                <a:ext cx="152400" cy="304800"/>
              </a:xfrm>
              <a:prstGeom prst="leftBrac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Content Placeholder 2"/>
              <p:cNvSpPr txBox="1">
                <a:spLocks/>
              </p:cNvSpPr>
              <p:nvPr/>
            </p:nvSpPr>
            <p:spPr>
              <a:xfrm>
                <a:off x="4114800" y="3657600"/>
                <a:ext cx="1295400" cy="53340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62500" lnSpcReduction="20000"/>
              </a:bodyPr>
              <a:lstStyle/>
              <a:p>
                <a:pPr marL="342900" lvl="0" indent="-342900">
                  <a:spcBef>
                    <a:spcPct val="20000"/>
                  </a:spcBef>
                </a:pPr>
                <a:r>
                  <a:rPr lang="en-US" sz="2800" dirty="0" smtClean="0"/>
                  <a:t>dependent</a:t>
                </a:r>
                <a:endPara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</p:grpSp>
        <p:grpSp>
          <p:nvGrpSpPr>
            <p:cNvPr id="73" name="Group 14"/>
            <p:cNvGrpSpPr/>
            <p:nvPr/>
          </p:nvGrpSpPr>
          <p:grpSpPr>
            <a:xfrm>
              <a:off x="7848600" y="4114800"/>
              <a:ext cx="1295400" cy="609600"/>
              <a:chOff x="4114800" y="3581400"/>
              <a:chExt cx="1295400" cy="609600"/>
            </a:xfrm>
          </p:grpSpPr>
          <p:sp>
            <p:nvSpPr>
              <p:cNvPr id="74" name="Left Brace 73"/>
              <p:cNvSpPr/>
              <p:nvPr/>
            </p:nvSpPr>
            <p:spPr>
              <a:xfrm rot="16200000">
                <a:off x="4648200" y="3505200"/>
                <a:ext cx="152400" cy="304800"/>
              </a:xfrm>
              <a:prstGeom prst="leftBrac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" name="Content Placeholder 2"/>
              <p:cNvSpPr txBox="1">
                <a:spLocks/>
              </p:cNvSpPr>
              <p:nvPr/>
            </p:nvSpPr>
            <p:spPr>
              <a:xfrm>
                <a:off x="4114800" y="3657600"/>
                <a:ext cx="1295400" cy="53340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62500" lnSpcReduction="20000"/>
              </a:bodyPr>
              <a:lstStyle/>
              <a:p>
                <a:pPr marL="342900" lvl="0" indent="-342900">
                  <a:spcBef>
                    <a:spcPct val="20000"/>
                  </a:spcBef>
                </a:pPr>
                <a:r>
                  <a:rPr lang="en-US" sz="2800" dirty="0" smtClean="0"/>
                  <a:t>dependent</a:t>
                </a:r>
                <a:endPara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</p:grpSp>
      </p:grpSp>
      <p:graphicFrame>
        <p:nvGraphicFramePr>
          <p:cNvPr id="29702" name="Object 6"/>
          <p:cNvGraphicFramePr>
            <a:graphicFrameLocks noChangeAspect="1"/>
          </p:cNvGraphicFramePr>
          <p:nvPr/>
        </p:nvGraphicFramePr>
        <p:xfrm>
          <a:off x="6528389" y="1866900"/>
          <a:ext cx="1358311" cy="636588"/>
        </p:xfrm>
        <a:graphic>
          <a:graphicData uri="http://schemas.openxmlformats.org/presentationml/2006/ole">
            <p:oleObj spid="_x0000_s29702" name="Visio" r:id="rId3" imgW="1114570" imgH="522630" progId="">
              <p:embed/>
            </p:oleObj>
          </a:graphicData>
        </a:graphic>
      </p:graphicFrame>
      <p:sp>
        <p:nvSpPr>
          <p:cNvPr id="63" name="Rectangle 62"/>
          <p:cNvSpPr/>
          <p:nvPr/>
        </p:nvSpPr>
        <p:spPr>
          <a:xfrm>
            <a:off x="6210300" y="1790700"/>
            <a:ext cx="228600" cy="762000"/>
          </a:xfrm>
          <a:prstGeom prst="rect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9703" name="Object 7"/>
          <p:cNvGraphicFramePr>
            <a:graphicFrameLocks noChangeAspect="1"/>
          </p:cNvGraphicFramePr>
          <p:nvPr/>
        </p:nvGraphicFramePr>
        <p:xfrm>
          <a:off x="6477000" y="3709217"/>
          <a:ext cx="1511300" cy="707980"/>
        </p:xfrm>
        <a:graphic>
          <a:graphicData uri="http://schemas.openxmlformats.org/presentationml/2006/ole">
            <p:oleObj spid="_x0000_s29703" name="Visio" r:id="rId4" imgW="1114570" imgH="522630" progId="">
              <p:embed/>
            </p:oleObj>
          </a:graphicData>
        </a:graphic>
      </p:graphicFrame>
      <p:graphicFrame>
        <p:nvGraphicFramePr>
          <p:cNvPr id="29704" name="Object 8"/>
          <p:cNvGraphicFramePr>
            <a:graphicFrameLocks noChangeAspect="1"/>
          </p:cNvGraphicFramePr>
          <p:nvPr/>
        </p:nvGraphicFramePr>
        <p:xfrm>
          <a:off x="6619876" y="4919676"/>
          <a:ext cx="1419224" cy="665136"/>
        </p:xfrm>
        <a:graphic>
          <a:graphicData uri="http://schemas.openxmlformats.org/presentationml/2006/ole">
            <p:oleObj spid="_x0000_s29704" name="Visio" r:id="rId5" imgW="1114570" imgH="522630" progId="">
              <p:embed/>
            </p:oleObj>
          </a:graphicData>
        </a:graphic>
      </p:graphicFrame>
      <p:sp>
        <p:nvSpPr>
          <p:cNvPr id="97" name="Rectangle 96"/>
          <p:cNvSpPr/>
          <p:nvPr/>
        </p:nvSpPr>
        <p:spPr>
          <a:xfrm>
            <a:off x="6248400" y="4876800"/>
            <a:ext cx="228600" cy="762000"/>
          </a:xfrm>
          <a:prstGeom prst="rect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Content Placeholder 2"/>
          <p:cNvSpPr txBox="1">
            <a:spLocks/>
          </p:cNvSpPr>
          <p:nvPr/>
        </p:nvSpPr>
        <p:spPr>
          <a:xfrm>
            <a:off x="5791200" y="4457700"/>
            <a:ext cx="1447800" cy="533400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en-US" sz="2800" dirty="0" smtClean="0"/>
              <a:t>independent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996D4-6068-40FC-9D9A-60FDF7DF145F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3048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Dependency Lattice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4475304" y="1905000"/>
            <a:ext cx="33457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>
              <a:spcBef>
                <a:spcPct val="20000"/>
              </a:spcBef>
            </a:pPr>
            <a:r>
              <a:rPr lang="en-US" dirty="0" smtClean="0"/>
              <a:t>(</a:t>
            </a:r>
            <a:r>
              <a:rPr lang="en-US" dirty="0" smtClean="0">
                <a:sym typeface="Symbol"/>
              </a:rPr>
              <a:t></a:t>
            </a:r>
            <a:r>
              <a:rPr lang="en-US" dirty="0" smtClean="0"/>
              <a:t>a </a:t>
            </a:r>
            <a:r>
              <a:rPr lang="en-US" dirty="0" smtClean="0">
                <a:sym typeface="Symbol"/>
              </a:rPr>
              <a:t> </a:t>
            </a:r>
            <a:r>
              <a:rPr lang="en-US" dirty="0" smtClean="0"/>
              <a:t>b </a:t>
            </a:r>
            <a:r>
              <a:rPr lang="en-US" dirty="0" smtClean="0">
                <a:sym typeface="Symbol"/>
              </a:rPr>
              <a:t> </a:t>
            </a:r>
            <a:r>
              <a:rPr lang="en-US" dirty="0" smtClean="0"/>
              <a:t>c) </a:t>
            </a:r>
            <a:r>
              <a:rPr lang="en-US" dirty="0" smtClean="0">
                <a:sym typeface="Symbol"/>
              </a:rPr>
              <a:t></a:t>
            </a:r>
            <a:r>
              <a:rPr lang="en-US" dirty="0" smtClean="0"/>
              <a:t> (a </a:t>
            </a:r>
            <a:r>
              <a:rPr lang="en-US" dirty="0" smtClean="0">
                <a:sym typeface="Symbol"/>
              </a:rPr>
              <a:t></a:t>
            </a:r>
            <a:r>
              <a:rPr lang="en-US" dirty="0" smtClean="0"/>
              <a:t> </a:t>
            </a:r>
            <a:r>
              <a:rPr lang="en-US" dirty="0" smtClean="0">
                <a:sym typeface="Symbol"/>
              </a:rPr>
              <a:t></a:t>
            </a:r>
            <a:r>
              <a:rPr lang="en-US" dirty="0" smtClean="0"/>
              <a:t>b) </a:t>
            </a:r>
            <a:r>
              <a:rPr lang="en-US" dirty="0" smtClean="0">
                <a:sym typeface="Symbol"/>
              </a:rPr>
              <a:t></a:t>
            </a:r>
            <a:r>
              <a:rPr lang="en-US" dirty="0" smtClean="0"/>
              <a:t> (a </a:t>
            </a:r>
            <a:r>
              <a:rPr lang="en-US" dirty="0" smtClean="0">
                <a:sym typeface="Symbol"/>
              </a:rPr>
              <a:t></a:t>
            </a:r>
            <a:r>
              <a:rPr lang="en-US" dirty="0" smtClean="0"/>
              <a:t> </a:t>
            </a:r>
            <a:r>
              <a:rPr lang="en-US" dirty="0" smtClean="0">
                <a:sym typeface="Symbol"/>
              </a:rPr>
              <a:t></a:t>
            </a:r>
            <a:r>
              <a:rPr lang="en-US" dirty="0" smtClean="0"/>
              <a:t>c)</a:t>
            </a:r>
          </a:p>
        </p:txBody>
      </p:sp>
      <p:sp>
        <p:nvSpPr>
          <p:cNvPr id="77" name="Rectangle 76"/>
          <p:cNvSpPr/>
          <p:nvPr/>
        </p:nvSpPr>
        <p:spPr>
          <a:xfrm>
            <a:off x="4513404" y="3200400"/>
            <a:ext cx="35637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>
              <a:spcBef>
                <a:spcPct val="20000"/>
              </a:spcBef>
            </a:pPr>
            <a:r>
              <a:rPr lang="en-US" dirty="0" smtClean="0"/>
              <a:t>(b </a:t>
            </a:r>
            <a:r>
              <a:rPr lang="en-US" dirty="0" smtClean="0">
                <a:sym typeface="Symbol"/>
              </a:rPr>
              <a:t></a:t>
            </a:r>
            <a:r>
              <a:rPr lang="en-US" dirty="0" smtClean="0"/>
              <a:t> </a:t>
            </a:r>
            <a:r>
              <a:rPr lang="en-US" dirty="0" smtClean="0">
                <a:sym typeface="Symbol"/>
              </a:rPr>
              <a:t>d</a:t>
            </a:r>
            <a:r>
              <a:rPr lang="en-US" dirty="0" smtClean="0"/>
              <a:t> </a:t>
            </a:r>
            <a:r>
              <a:rPr lang="en-US" dirty="0" smtClean="0">
                <a:sym typeface="Symbol"/>
              </a:rPr>
              <a:t> </a:t>
            </a:r>
            <a:r>
              <a:rPr lang="en-US" dirty="0" smtClean="0"/>
              <a:t>c) </a:t>
            </a:r>
            <a:r>
              <a:rPr lang="en-US" dirty="0" smtClean="0">
                <a:sym typeface="Symbol"/>
              </a:rPr>
              <a:t></a:t>
            </a:r>
            <a:r>
              <a:rPr lang="en-US" dirty="0" smtClean="0"/>
              <a:t> (</a:t>
            </a:r>
            <a:r>
              <a:rPr lang="en-US" dirty="0" smtClean="0">
                <a:sym typeface="Symbol"/>
              </a:rPr>
              <a:t>b</a:t>
            </a:r>
            <a:r>
              <a:rPr lang="en-US" dirty="0" smtClean="0"/>
              <a:t> </a:t>
            </a:r>
            <a:r>
              <a:rPr lang="en-US" dirty="0" smtClean="0">
                <a:sym typeface="Symbol"/>
              </a:rPr>
              <a:t> d</a:t>
            </a:r>
            <a:r>
              <a:rPr lang="en-US" dirty="0" smtClean="0"/>
              <a:t>) </a:t>
            </a:r>
            <a:r>
              <a:rPr lang="en-US" dirty="0" smtClean="0">
                <a:sym typeface="Symbol"/>
              </a:rPr>
              <a:t></a:t>
            </a:r>
            <a:r>
              <a:rPr lang="en-US" dirty="0" smtClean="0"/>
              <a:t> (</a:t>
            </a:r>
            <a:r>
              <a:rPr lang="en-US" dirty="0" smtClean="0">
                <a:sym typeface="Symbol"/>
              </a:rPr>
              <a:t>b</a:t>
            </a:r>
            <a:r>
              <a:rPr lang="en-US" dirty="0" smtClean="0"/>
              <a:t> </a:t>
            </a:r>
            <a:r>
              <a:rPr lang="en-US" dirty="0" smtClean="0">
                <a:sym typeface="Symbol"/>
              </a:rPr>
              <a:t> </a:t>
            </a:r>
            <a:r>
              <a:rPr lang="en-US" dirty="0" smtClean="0"/>
              <a:t>c) </a:t>
            </a:r>
          </a:p>
        </p:txBody>
      </p:sp>
      <p:grpSp>
        <p:nvGrpSpPr>
          <p:cNvPr id="130" name="Group 129"/>
          <p:cNvGrpSpPr/>
          <p:nvPr/>
        </p:nvGrpSpPr>
        <p:grpSpPr>
          <a:xfrm>
            <a:off x="1359381" y="4495800"/>
            <a:ext cx="3250719" cy="2209800"/>
            <a:chOff x="482600" y="4495800"/>
            <a:chExt cx="3250719" cy="2209800"/>
          </a:xfrm>
        </p:grpSpPr>
        <p:grpSp>
          <p:nvGrpSpPr>
            <p:cNvPr id="80" name="Group 7"/>
            <p:cNvGrpSpPr/>
            <p:nvPr/>
          </p:nvGrpSpPr>
          <p:grpSpPr>
            <a:xfrm>
              <a:off x="482600" y="4495800"/>
              <a:ext cx="282450" cy="533400"/>
              <a:chOff x="4495800" y="1752600"/>
              <a:chExt cx="282450" cy="533400"/>
            </a:xfrm>
          </p:grpSpPr>
          <p:sp>
            <p:nvSpPr>
              <p:cNvPr id="119" name="Oval 8"/>
              <p:cNvSpPr/>
              <p:nvPr/>
            </p:nvSpPr>
            <p:spPr>
              <a:xfrm>
                <a:off x="4572000" y="2133600"/>
                <a:ext cx="152400" cy="152400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TextBox 9"/>
              <p:cNvSpPr txBox="1"/>
              <p:nvPr/>
            </p:nvSpPr>
            <p:spPr>
              <a:xfrm>
                <a:off x="4495800" y="1752600"/>
                <a:ext cx="28245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c</a:t>
                </a:r>
                <a:endParaRPr lang="en-US" baseline="-25000" dirty="0"/>
              </a:p>
            </p:txBody>
          </p:sp>
        </p:grpSp>
        <p:grpSp>
          <p:nvGrpSpPr>
            <p:cNvPr id="82" name="Group 13"/>
            <p:cNvGrpSpPr/>
            <p:nvPr/>
          </p:nvGrpSpPr>
          <p:grpSpPr>
            <a:xfrm>
              <a:off x="1613792" y="4495800"/>
              <a:ext cx="306494" cy="533400"/>
              <a:chOff x="4495800" y="1752600"/>
              <a:chExt cx="306494" cy="533400"/>
            </a:xfrm>
          </p:grpSpPr>
          <p:sp>
            <p:nvSpPr>
              <p:cNvPr id="115" name="Oval 114"/>
              <p:cNvSpPr/>
              <p:nvPr/>
            </p:nvSpPr>
            <p:spPr>
              <a:xfrm>
                <a:off x="4572000" y="2133600"/>
                <a:ext cx="152400" cy="152400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TextBox 115"/>
              <p:cNvSpPr txBox="1"/>
              <p:nvPr/>
            </p:nvSpPr>
            <p:spPr>
              <a:xfrm>
                <a:off x="4495800" y="1752600"/>
                <a:ext cx="30649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d</a:t>
                </a:r>
                <a:endParaRPr lang="en-US" baseline="-25000" dirty="0"/>
              </a:p>
            </p:txBody>
          </p:sp>
        </p:grpSp>
        <p:grpSp>
          <p:nvGrpSpPr>
            <p:cNvPr id="83" name="Group 57"/>
            <p:cNvGrpSpPr/>
            <p:nvPr/>
          </p:nvGrpSpPr>
          <p:grpSpPr>
            <a:xfrm>
              <a:off x="762000" y="5334000"/>
              <a:ext cx="500242" cy="369332"/>
              <a:chOff x="4038600" y="2971800"/>
              <a:chExt cx="500242" cy="369332"/>
            </a:xfrm>
          </p:grpSpPr>
          <p:sp>
            <p:nvSpPr>
              <p:cNvPr id="113" name="Oval 112"/>
              <p:cNvSpPr/>
              <p:nvPr/>
            </p:nvSpPr>
            <p:spPr>
              <a:xfrm rot="5400000">
                <a:off x="4386442" y="3131958"/>
                <a:ext cx="152400" cy="152400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TextBox 18"/>
              <p:cNvSpPr txBox="1"/>
              <p:nvPr/>
            </p:nvSpPr>
            <p:spPr>
              <a:xfrm>
                <a:off x="4038600" y="2971800"/>
                <a:ext cx="30649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b</a:t>
                </a:r>
                <a:endParaRPr lang="en-US" baseline="-25000" dirty="0"/>
              </a:p>
            </p:txBody>
          </p:sp>
        </p:grpSp>
        <p:grpSp>
          <p:nvGrpSpPr>
            <p:cNvPr id="86" name="Group 25"/>
            <p:cNvGrpSpPr/>
            <p:nvPr/>
          </p:nvGrpSpPr>
          <p:grpSpPr>
            <a:xfrm>
              <a:off x="571500" y="6172200"/>
              <a:ext cx="295274" cy="533400"/>
              <a:chOff x="6172200" y="3429000"/>
              <a:chExt cx="295274" cy="533400"/>
            </a:xfrm>
          </p:grpSpPr>
          <p:sp>
            <p:nvSpPr>
              <p:cNvPr id="107" name="Oval 106"/>
              <p:cNvSpPr/>
              <p:nvPr/>
            </p:nvSpPr>
            <p:spPr>
              <a:xfrm flipV="1">
                <a:off x="6248400" y="3429000"/>
                <a:ext cx="152400" cy="152400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8" name="TextBox 107"/>
              <p:cNvSpPr txBox="1"/>
              <p:nvPr/>
            </p:nvSpPr>
            <p:spPr>
              <a:xfrm>
                <a:off x="6172200" y="3593068"/>
                <a:ext cx="29527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a</a:t>
                </a:r>
                <a:endParaRPr lang="en-US" baseline="-25000" dirty="0"/>
              </a:p>
            </p:txBody>
          </p:sp>
        </p:grpSp>
        <p:cxnSp>
          <p:nvCxnSpPr>
            <p:cNvPr id="87" name="Straight Connector 86"/>
            <p:cNvCxnSpPr/>
            <p:nvPr/>
          </p:nvCxnSpPr>
          <p:spPr>
            <a:xfrm rot="16200000" flipH="1">
              <a:off x="655724" y="5040040"/>
              <a:ext cx="509594" cy="443278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1221320" y="5025486"/>
              <a:ext cx="509594" cy="47238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3" name="Straight Connector 92"/>
            <p:cNvCxnSpPr/>
            <p:nvPr/>
          </p:nvCxnSpPr>
          <p:spPr>
            <a:xfrm rot="5400000" flipH="1" flipV="1">
              <a:off x="669832" y="5732190"/>
              <a:ext cx="570278" cy="354378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4" name="Straight Connector 93"/>
            <p:cNvCxnSpPr/>
            <p:nvPr/>
          </p:nvCxnSpPr>
          <p:spPr>
            <a:xfrm rot="16200000" flipH="1">
              <a:off x="69850" y="5594350"/>
              <a:ext cx="1165318" cy="35018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grpSp>
          <p:nvGrpSpPr>
            <p:cNvPr id="95" name="Group 64"/>
            <p:cNvGrpSpPr/>
            <p:nvPr/>
          </p:nvGrpSpPr>
          <p:grpSpPr>
            <a:xfrm>
              <a:off x="571500" y="5753100"/>
              <a:ext cx="419100" cy="381000"/>
              <a:chOff x="3619500" y="3505200"/>
              <a:chExt cx="419100" cy="381000"/>
            </a:xfrm>
          </p:grpSpPr>
          <p:sp>
            <p:nvSpPr>
              <p:cNvPr id="105" name="Arc 104"/>
              <p:cNvSpPr/>
              <p:nvPr/>
            </p:nvSpPr>
            <p:spPr>
              <a:xfrm>
                <a:off x="3619500" y="3505200"/>
                <a:ext cx="419100" cy="381000"/>
              </a:xfrm>
              <a:prstGeom prst="arc">
                <a:avLst>
                  <a:gd name="adj1" fmla="val 14205609"/>
                  <a:gd name="adj2" fmla="val 20293331"/>
                </a:avLst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TextBox 105"/>
              <p:cNvSpPr txBox="1"/>
              <p:nvPr/>
            </p:nvSpPr>
            <p:spPr>
              <a:xfrm>
                <a:off x="3695700" y="3505200"/>
                <a:ext cx="301686" cy="2539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50" dirty="0" smtClean="0"/>
                  <a:t>or</a:t>
                </a:r>
                <a:endParaRPr lang="en-US" sz="1050" dirty="0"/>
              </a:p>
            </p:txBody>
          </p:sp>
        </p:grpSp>
        <p:grpSp>
          <p:nvGrpSpPr>
            <p:cNvPr id="96" name="Group 65"/>
            <p:cNvGrpSpPr/>
            <p:nvPr/>
          </p:nvGrpSpPr>
          <p:grpSpPr>
            <a:xfrm>
              <a:off x="990600" y="5181600"/>
              <a:ext cx="427950" cy="381000"/>
              <a:chOff x="3619500" y="3505200"/>
              <a:chExt cx="427950" cy="381000"/>
            </a:xfrm>
          </p:grpSpPr>
          <p:sp>
            <p:nvSpPr>
              <p:cNvPr id="103" name="Arc 102"/>
              <p:cNvSpPr/>
              <p:nvPr/>
            </p:nvSpPr>
            <p:spPr>
              <a:xfrm>
                <a:off x="3619500" y="3505200"/>
                <a:ext cx="419100" cy="381000"/>
              </a:xfrm>
              <a:prstGeom prst="arc">
                <a:avLst>
                  <a:gd name="adj1" fmla="val 11264144"/>
                  <a:gd name="adj2" fmla="val 21172493"/>
                </a:avLst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TextBox 103"/>
              <p:cNvSpPr txBox="1"/>
              <p:nvPr/>
            </p:nvSpPr>
            <p:spPr>
              <a:xfrm>
                <a:off x="3657600" y="3505200"/>
                <a:ext cx="389850" cy="2539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50" dirty="0" smtClean="0"/>
                  <a:t>and</a:t>
                </a:r>
                <a:endParaRPr lang="en-US" sz="1050" dirty="0"/>
              </a:p>
            </p:txBody>
          </p:sp>
        </p:grpSp>
        <p:sp>
          <p:nvSpPr>
            <p:cNvPr id="125" name="Right Brace 124"/>
            <p:cNvSpPr/>
            <p:nvPr/>
          </p:nvSpPr>
          <p:spPr>
            <a:xfrm>
              <a:off x="2095500" y="4533900"/>
              <a:ext cx="190500" cy="647700"/>
            </a:xfrm>
            <a:prstGeom prst="righ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Rectangle 125"/>
            <p:cNvSpPr/>
            <p:nvPr/>
          </p:nvSpPr>
          <p:spPr>
            <a:xfrm>
              <a:off x="2286000" y="4648200"/>
              <a:ext cx="144731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342900" lvl="0" indent="-342900" algn="ctr">
                <a:spcBef>
                  <a:spcPct val="20000"/>
                </a:spcBef>
              </a:pPr>
              <a:r>
                <a:rPr lang="en-US" dirty="0" smtClean="0"/>
                <a:t>Independent</a:t>
              </a:r>
            </a:p>
          </p:txBody>
        </p:sp>
        <p:sp>
          <p:nvSpPr>
            <p:cNvPr id="127" name="Right Brace 126"/>
            <p:cNvSpPr/>
            <p:nvPr/>
          </p:nvSpPr>
          <p:spPr>
            <a:xfrm>
              <a:off x="2095500" y="5410200"/>
              <a:ext cx="190500" cy="1219200"/>
            </a:xfrm>
            <a:prstGeom prst="righ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Rectangle 127"/>
            <p:cNvSpPr/>
            <p:nvPr/>
          </p:nvSpPr>
          <p:spPr>
            <a:xfrm>
              <a:off x="2324100" y="5791200"/>
              <a:ext cx="123572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342900" lvl="0" indent="-342900" algn="ctr">
                <a:spcBef>
                  <a:spcPct val="20000"/>
                </a:spcBef>
              </a:pPr>
              <a:r>
                <a:rPr lang="en-US" dirty="0" smtClean="0"/>
                <a:t>Dependent</a:t>
              </a:r>
            </a:p>
          </p:txBody>
        </p:sp>
      </p:grpSp>
      <p:graphicFrame>
        <p:nvGraphicFramePr>
          <p:cNvPr id="129" name="Table 128"/>
          <p:cNvGraphicFramePr>
            <a:graphicFrameLocks noGrp="1"/>
          </p:cNvGraphicFramePr>
          <p:nvPr/>
        </p:nvGraphicFramePr>
        <p:xfrm>
          <a:off x="5181600" y="4800600"/>
          <a:ext cx="2057399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0999"/>
                <a:gridCol w="381000"/>
                <a:gridCol w="533400"/>
                <a:gridCol w="762000"/>
              </a:tblGrid>
              <a:tr h="2286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</a:t>
                      </a:r>
                      <a:endParaRPr lang="en-US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</a:t>
                      </a:r>
                      <a:endParaRPr lang="en-US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</a:t>
                      </a:r>
                      <a:endParaRPr lang="en-US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a</a:t>
                      </a: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81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0781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0781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0781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pSp>
        <p:nvGrpSpPr>
          <p:cNvPr id="57" name="Group 56"/>
          <p:cNvGrpSpPr/>
          <p:nvPr/>
        </p:nvGrpSpPr>
        <p:grpSpPr>
          <a:xfrm>
            <a:off x="1160604" y="1485900"/>
            <a:ext cx="3124200" cy="2971800"/>
            <a:chOff x="190500" y="1485900"/>
            <a:chExt cx="3124200" cy="2971800"/>
          </a:xfrm>
        </p:grpSpPr>
        <p:grpSp>
          <p:nvGrpSpPr>
            <p:cNvPr id="79" name="Group 78"/>
            <p:cNvGrpSpPr/>
            <p:nvPr/>
          </p:nvGrpSpPr>
          <p:grpSpPr>
            <a:xfrm>
              <a:off x="190500" y="1485900"/>
              <a:ext cx="3124200" cy="2971800"/>
              <a:chOff x="6019800" y="3352800"/>
              <a:chExt cx="3124200" cy="2971800"/>
            </a:xfrm>
          </p:grpSpPr>
          <p:grpSp>
            <p:nvGrpSpPr>
              <p:cNvPr id="81" name="Group 77"/>
              <p:cNvGrpSpPr/>
              <p:nvPr/>
            </p:nvGrpSpPr>
            <p:grpSpPr>
              <a:xfrm>
                <a:off x="6019800" y="3352800"/>
                <a:ext cx="3048000" cy="2971800"/>
                <a:chOff x="6019800" y="3276600"/>
                <a:chExt cx="3048000" cy="2971800"/>
              </a:xfrm>
            </p:grpSpPr>
            <p:sp>
              <p:nvSpPr>
                <p:cNvPr id="97" name="Rectangle 96"/>
                <p:cNvSpPr/>
                <p:nvPr/>
              </p:nvSpPr>
              <p:spPr>
                <a:xfrm>
                  <a:off x="6019800" y="3276600"/>
                  <a:ext cx="3048000" cy="2971800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98" name="Group 13"/>
                <p:cNvGrpSpPr/>
                <p:nvPr/>
              </p:nvGrpSpPr>
              <p:grpSpPr>
                <a:xfrm>
                  <a:off x="6553200" y="3581400"/>
                  <a:ext cx="2059094" cy="826532"/>
                  <a:chOff x="5029200" y="1600200"/>
                  <a:chExt cx="2059094" cy="826532"/>
                </a:xfrm>
              </p:grpSpPr>
              <p:sp>
                <p:nvSpPr>
                  <p:cNvPr id="111" name="TextBox 110"/>
                  <p:cNvSpPr txBox="1"/>
                  <p:nvPr/>
                </p:nvSpPr>
                <p:spPr>
                  <a:xfrm>
                    <a:off x="5029200" y="1600200"/>
                    <a:ext cx="306494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dirty="0" smtClean="0"/>
                      <a:t>b</a:t>
                    </a:r>
                    <a:endParaRPr lang="en-US" dirty="0"/>
                  </a:p>
                </p:txBody>
              </p:sp>
              <p:sp>
                <p:nvSpPr>
                  <p:cNvPr id="112" name="TextBox 111"/>
                  <p:cNvSpPr txBox="1"/>
                  <p:nvPr/>
                </p:nvSpPr>
                <p:spPr>
                  <a:xfrm>
                    <a:off x="5029200" y="2057400"/>
                    <a:ext cx="28245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dirty="0" smtClean="0"/>
                      <a:t>c</a:t>
                    </a:r>
                    <a:endParaRPr lang="en-US" dirty="0"/>
                  </a:p>
                </p:txBody>
              </p:sp>
              <p:sp>
                <p:nvSpPr>
                  <p:cNvPr id="117" name="TextBox 116"/>
                  <p:cNvSpPr txBox="1"/>
                  <p:nvPr/>
                </p:nvSpPr>
                <p:spPr>
                  <a:xfrm>
                    <a:off x="6781800" y="1828800"/>
                    <a:ext cx="306494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dirty="0" smtClean="0"/>
                      <a:t>a</a:t>
                    </a:r>
                    <a:endParaRPr lang="en-US" dirty="0"/>
                  </a:p>
                </p:txBody>
              </p:sp>
            </p:grpSp>
            <p:sp>
              <p:nvSpPr>
                <p:cNvPr id="99" name="Content Placeholder 2"/>
                <p:cNvSpPr txBox="1">
                  <a:spLocks/>
                </p:cNvSpPr>
                <p:nvPr/>
              </p:nvSpPr>
              <p:spPr>
                <a:xfrm>
                  <a:off x="6096000" y="3352800"/>
                  <a:ext cx="1447800" cy="533400"/>
                </a:xfrm>
                <a:prstGeom prst="rect">
                  <a:avLst/>
                </a:prstGeom>
              </p:spPr>
              <p:txBody>
                <a:bodyPr vert="horz" lIns="91440" tIns="45720" rIns="91440" bIns="45720" rtlCol="0">
                  <a:normAutofit fontScale="62500" lnSpcReduction="20000"/>
                </a:bodyPr>
                <a:lstStyle/>
                <a:p>
                  <a:pPr marL="342900" lvl="0" indent="-342900">
                    <a:spcBef>
                      <a:spcPct val="20000"/>
                    </a:spcBef>
                  </a:pPr>
                  <a:r>
                    <a:rPr lang="en-US" sz="2800" dirty="0" smtClean="0"/>
                    <a:t>independent</a:t>
                  </a:r>
                  <a:endPara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endParaRPr>
                </a:p>
              </p:txBody>
            </p:sp>
            <p:grpSp>
              <p:nvGrpSpPr>
                <p:cNvPr id="100" name="Group 60"/>
                <p:cNvGrpSpPr/>
                <p:nvPr/>
              </p:nvGrpSpPr>
              <p:grpSpPr>
                <a:xfrm>
                  <a:off x="6591300" y="4838700"/>
                  <a:ext cx="2020994" cy="674132"/>
                  <a:chOff x="2247900" y="1409700"/>
                  <a:chExt cx="2020994" cy="674132"/>
                </a:xfrm>
              </p:grpSpPr>
              <p:sp>
                <p:nvSpPr>
                  <p:cNvPr id="102" name="TextBox 101"/>
                  <p:cNvSpPr txBox="1"/>
                  <p:nvPr/>
                </p:nvSpPr>
                <p:spPr>
                  <a:xfrm>
                    <a:off x="2247900" y="1409700"/>
                    <a:ext cx="306494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dirty="0" smtClean="0"/>
                      <a:t>d</a:t>
                    </a:r>
                    <a:endParaRPr lang="en-US" dirty="0"/>
                  </a:p>
                </p:txBody>
              </p:sp>
              <p:sp>
                <p:nvSpPr>
                  <p:cNvPr id="109" name="TextBox 108"/>
                  <p:cNvSpPr txBox="1"/>
                  <p:nvPr/>
                </p:nvSpPr>
                <p:spPr>
                  <a:xfrm>
                    <a:off x="2247900" y="1714500"/>
                    <a:ext cx="28245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dirty="0" smtClean="0"/>
                      <a:t>c</a:t>
                    </a:r>
                    <a:endParaRPr lang="en-US" dirty="0"/>
                  </a:p>
                </p:txBody>
              </p:sp>
              <p:sp>
                <p:nvSpPr>
                  <p:cNvPr id="110" name="TextBox 109"/>
                  <p:cNvSpPr txBox="1"/>
                  <p:nvPr/>
                </p:nvSpPr>
                <p:spPr>
                  <a:xfrm>
                    <a:off x="3962400" y="1676400"/>
                    <a:ext cx="306494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dirty="0" smtClean="0"/>
                      <a:t>b</a:t>
                    </a:r>
                    <a:endParaRPr lang="en-US" dirty="0"/>
                  </a:p>
                </p:txBody>
              </p:sp>
            </p:grpSp>
            <p:sp>
              <p:nvSpPr>
                <p:cNvPr id="101" name="Content Placeholder 2"/>
                <p:cNvSpPr txBox="1">
                  <a:spLocks/>
                </p:cNvSpPr>
                <p:nvPr/>
              </p:nvSpPr>
              <p:spPr>
                <a:xfrm>
                  <a:off x="6096000" y="5638800"/>
                  <a:ext cx="1447800" cy="533400"/>
                </a:xfrm>
                <a:prstGeom prst="rect">
                  <a:avLst/>
                </a:prstGeom>
              </p:spPr>
              <p:txBody>
                <a:bodyPr vert="horz" lIns="91440" tIns="45720" rIns="91440" bIns="45720" rtlCol="0">
                  <a:normAutofit fontScale="62500" lnSpcReduction="20000"/>
                </a:bodyPr>
                <a:lstStyle/>
                <a:p>
                  <a:pPr marL="342900" lvl="0" indent="-342900">
                    <a:spcBef>
                      <a:spcPct val="20000"/>
                    </a:spcBef>
                  </a:pPr>
                  <a:r>
                    <a:rPr lang="en-US" sz="2800" dirty="0" smtClean="0"/>
                    <a:t>independent</a:t>
                  </a:r>
                  <a:endPara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84" name="Group 14"/>
              <p:cNvGrpSpPr/>
              <p:nvPr/>
            </p:nvGrpSpPr>
            <p:grpSpPr>
              <a:xfrm>
                <a:off x="7848600" y="5410200"/>
                <a:ext cx="1295400" cy="609600"/>
                <a:chOff x="4114800" y="3581400"/>
                <a:chExt cx="1295400" cy="609600"/>
              </a:xfrm>
            </p:grpSpPr>
            <p:sp>
              <p:nvSpPr>
                <p:cNvPr id="91" name="Left Brace 90"/>
                <p:cNvSpPr/>
                <p:nvPr/>
              </p:nvSpPr>
              <p:spPr>
                <a:xfrm rot="16200000">
                  <a:off x="4648200" y="3505200"/>
                  <a:ext cx="152400" cy="304800"/>
                </a:xfrm>
                <a:prstGeom prst="leftBrac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2" name="Content Placeholder 2"/>
                <p:cNvSpPr txBox="1">
                  <a:spLocks/>
                </p:cNvSpPr>
                <p:nvPr/>
              </p:nvSpPr>
              <p:spPr>
                <a:xfrm>
                  <a:off x="4114800" y="3657600"/>
                  <a:ext cx="1295400" cy="533400"/>
                </a:xfrm>
                <a:prstGeom prst="rect">
                  <a:avLst/>
                </a:prstGeom>
              </p:spPr>
              <p:txBody>
                <a:bodyPr vert="horz" lIns="91440" tIns="45720" rIns="91440" bIns="45720" rtlCol="0">
                  <a:normAutofit fontScale="62500" lnSpcReduction="20000"/>
                </a:bodyPr>
                <a:lstStyle/>
                <a:p>
                  <a:pPr marL="342900" lvl="0" indent="-342900">
                    <a:spcBef>
                      <a:spcPct val="20000"/>
                    </a:spcBef>
                  </a:pPr>
                  <a:r>
                    <a:rPr lang="en-US" sz="2800" dirty="0" smtClean="0"/>
                    <a:t>dependent</a:t>
                  </a:r>
                  <a:endPara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85" name="Group 14"/>
              <p:cNvGrpSpPr/>
              <p:nvPr/>
            </p:nvGrpSpPr>
            <p:grpSpPr>
              <a:xfrm>
                <a:off x="7848600" y="4114800"/>
                <a:ext cx="1295400" cy="609600"/>
                <a:chOff x="4114800" y="3581400"/>
                <a:chExt cx="1295400" cy="609600"/>
              </a:xfrm>
            </p:grpSpPr>
            <p:sp>
              <p:nvSpPr>
                <p:cNvPr id="89" name="Left Brace 88"/>
                <p:cNvSpPr/>
                <p:nvPr/>
              </p:nvSpPr>
              <p:spPr>
                <a:xfrm rot="16200000">
                  <a:off x="4648200" y="3505200"/>
                  <a:ext cx="152400" cy="304800"/>
                </a:xfrm>
                <a:prstGeom prst="leftBrac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0" name="Content Placeholder 2"/>
                <p:cNvSpPr txBox="1">
                  <a:spLocks/>
                </p:cNvSpPr>
                <p:nvPr/>
              </p:nvSpPr>
              <p:spPr>
                <a:xfrm>
                  <a:off x="4114800" y="3657600"/>
                  <a:ext cx="1295400" cy="533400"/>
                </a:xfrm>
                <a:prstGeom prst="rect">
                  <a:avLst/>
                </a:prstGeom>
              </p:spPr>
              <p:txBody>
                <a:bodyPr vert="horz" lIns="91440" tIns="45720" rIns="91440" bIns="45720" rtlCol="0">
                  <a:normAutofit fontScale="62500" lnSpcReduction="20000"/>
                </a:bodyPr>
                <a:lstStyle/>
                <a:p>
                  <a:pPr marL="342900" lvl="0" indent="-342900">
                    <a:spcBef>
                      <a:spcPct val="20000"/>
                    </a:spcBef>
                  </a:pPr>
                  <a:r>
                    <a:rPr lang="en-US" sz="2800" dirty="0" smtClean="0"/>
                    <a:t>dependent</a:t>
                  </a:r>
                  <a:endPara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  <p:graphicFrame>
          <p:nvGraphicFramePr>
            <p:cNvPr id="31750" name="Object 6"/>
            <p:cNvGraphicFramePr>
              <a:graphicFrameLocks noChangeAspect="1"/>
            </p:cNvGraphicFramePr>
            <p:nvPr/>
          </p:nvGraphicFramePr>
          <p:xfrm>
            <a:off x="1041400" y="1828800"/>
            <a:ext cx="1511300" cy="706437"/>
          </p:xfrm>
          <a:graphic>
            <a:graphicData uri="http://schemas.openxmlformats.org/presentationml/2006/ole">
              <p:oleObj spid="_x0000_s31750" name="Visio" r:id="rId3" imgW="1114570" imgH="522630" progId="">
                <p:embed/>
              </p:oleObj>
            </a:graphicData>
          </a:graphic>
        </p:graphicFrame>
        <p:graphicFrame>
          <p:nvGraphicFramePr>
            <p:cNvPr id="31751" name="Object 7"/>
            <p:cNvGraphicFramePr>
              <a:graphicFrameLocks noChangeAspect="1"/>
            </p:cNvGraphicFramePr>
            <p:nvPr/>
          </p:nvGraphicFramePr>
          <p:xfrm>
            <a:off x="1133475" y="3038475"/>
            <a:ext cx="1419225" cy="665162"/>
          </p:xfrm>
          <a:graphic>
            <a:graphicData uri="http://schemas.openxmlformats.org/presentationml/2006/ole">
              <p:oleObj spid="_x0000_s31751" name="Visio" r:id="rId4" imgW="1114570" imgH="522630" progId="">
                <p:embed/>
              </p:oleObj>
            </a:graphicData>
          </a:graphic>
        </p:graphicFrame>
        <p:sp>
          <p:nvSpPr>
            <p:cNvPr id="118" name="Rectangle 117"/>
            <p:cNvSpPr/>
            <p:nvPr/>
          </p:nvSpPr>
          <p:spPr>
            <a:xfrm>
              <a:off x="723900" y="1866900"/>
              <a:ext cx="228600" cy="762000"/>
            </a:xfrm>
            <a:prstGeom prst="rect">
              <a:avLst/>
            </a:prstGeom>
            <a:noFill/>
            <a:ln w="1270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Rectangle 120"/>
            <p:cNvSpPr/>
            <p:nvPr/>
          </p:nvSpPr>
          <p:spPr>
            <a:xfrm>
              <a:off x="762000" y="3009900"/>
              <a:ext cx="228600" cy="762000"/>
            </a:xfrm>
            <a:prstGeom prst="rect">
              <a:avLst/>
            </a:prstGeom>
            <a:noFill/>
            <a:ln w="1270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Categorizing Variables (2)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5676900" cy="4525963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An </a:t>
            </a:r>
            <a:r>
              <a:rPr lang="en-US" b="1" dirty="0" smtClean="0">
                <a:solidFill>
                  <a:srgbClr val="FF0000"/>
                </a:solidFill>
              </a:rPr>
              <a:t>independent</a:t>
            </a:r>
            <a:r>
              <a:rPr lang="en-US" dirty="0" smtClean="0"/>
              <a:t> variable is one </a:t>
            </a:r>
          </a:p>
          <a:p>
            <a:pPr lvl="1"/>
            <a:r>
              <a:rPr lang="en-US" dirty="0" smtClean="0"/>
              <a:t>That is never dependent</a:t>
            </a:r>
          </a:p>
          <a:p>
            <a:r>
              <a:rPr lang="en-US" dirty="0" smtClean="0"/>
              <a:t>An </a:t>
            </a:r>
            <a:r>
              <a:rPr lang="en-US" b="1" dirty="0" smtClean="0">
                <a:solidFill>
                  <a:srgbClr val="FF0000"/>
                </a:solidFill>
              </a:rPr>
              <a:t>internal</a:t>
            </a:r>
            <a:r>
              <a:rPr lang="en-US" dirty="0" smtClean="0"/>
              <a:t> gate is one</a:t>
            </a:r>
          </a:p>
          <a:p>
            <a:pPr lvl="1"/>
            <a:r>
              <a:rPr lang="en-US" dirty="0" smtClean="0"/>
              <a:t>That can be recognized within the structure of the original CNF formula</a:t>
            </a:r>
          </a:p>
          <a:p>
            <a:pPr lvl="1"/>
            <a:r>
              <a:rPr lang="en-US" dirty="0" smtClean="0"/>
              <a:t>All dependent variables from the original problem</a:t>
            </a:r>
          </a:p>
          <a:p>
            <a:r>
              <a:rPr lang="en-US" dirty="0" smtClean="0"/>
              <a:t>An </a:t>
            </a:r>
            <a:r>
              <a:rPr lang="en-US" b="1" dirty="0" smtClean="0">
                <a:solidFill>
                  <a:srgbClr val="FF0000"/>
                </a:solidFill>
              </a:rPr>
              <a:t>external</a:t>
            </a:r>
            <a:r>
              <a:rPr lang="en-US" dirty="0" smtClean="0"/>
              <a:t> gate is one</a:t>
            </a:r>
          </a:p>
          <a:p>
            <a:pPr lvl="1"/>
            <a:r>
              <a:rPr lang="en-US" dirty="0" smtClean="0"/>
              <a:t>Where the dependent variable is a clause from the original problem</a:t>
            </a:r>
          </a:p>
          <a:p>
            <a:pPr lvl="1"/>
            <a:r>
              <a:rPr lang="en-US" dirty="0" smtClean="0"/>
              <a:t>Newly created dependent variables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996D4-6068-40FC-9D9A-60FDF7DF145F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5206190" y="1409700"/>
            <a:ext cx="3929281" cy="7017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>
              <a:spcBef>
                <a:spcPct val="20000"/>
              </a:spcBef>
            </a:pPr>
            <a:r>
              <a:rPr lang="en-US" dirty="0" smtClean="0"/>
              <a:t>S</a:t>
            </a:r>
            <a:r>
              <a:rPr lang="en-US" baseline="-25000" dirty="0" smtClean="0"/>
              <a:t>1</a:t>
            </a:r>
            <a:r>
              <a:rPr lang="en-US" dirty="0" smtClean="0"/>
              <a:t>=(</a:t>
            </a:r>
            <a:r>
              <a:rPr lang="en-US" dirty="0" smtClean="0">
                <a:sym typeface="Symbol"/>
              </a:rPr>
              <a:t></a:t>
            </a:r>
            <a:r>
              <a:rPr lang="en-US" dirty="0" smtClean="0"/>
              <a:t>a </a:t>
            </a:r>
            <a:r>
              <a:rPr lang="en-US" dirty="0" smtClean="0">
                <a:sym typeface="Symbol"/>
              </a:rPr>
              <a:t> </a:t>
            </a:r>
            <a:r>
              <a:rPr lang="en-US" dirty="0" smtClean="0"/>
              <a:t>b </a:t>
            </a:r>
            <a:r>
              <a:rPr lang="en-US" dirty="0" smtClean="0">
                <a:sym typeface="Symbol"/>
              </a:rPr>
              <a:t> </a:t>
            </a:r>
            <a:r>
              <a:rPr lang="en-US" dirty="0" smtClean="0"/>
              <a:t>c) </a:t>
            </a:r>
            <a:r>
              <a:rPr lang="en-US" dirty="0" smtClean="0">
                <a:sym typeface="Symbol"/>
              </a:rPr>
              <a:t></a:t>
            </a:r>
            <a:r>
              <a:rPr lang="en-US" dirty="0" smtClean="0"/>
              <a:t> (a </a:t>
            </a:r>
            <a:r>
              <a:rPr lang="en-US" dirty="0" smtClean="0">
                <a:sym typeface="Symbol"/>
              </a:rPr>
              <a:t></a:t>
            </a:r>
            <a:r>
              <a:rPr lang="en-US" dirty="0" smtClean="0"/>
              <a:t> </a:t>
            </a:r>
            <a:r>
              <a:rPr lang="en-US" dirty="0" smtClean="0">
                <a:sym typeface="Symbol"/>
              </a:rPr>
              <a:t></a:t>
            </a:r>
            <a:r>
              <a:rPr lang="en-US" dirty="0" smtClean="0"/>
              <a:t>b) </a:t>
            </a:r>
            <a:r>
              <a:rPr lang="en-US" dirty="0" smtClean="0">
                <a:sym typeface="Symbol"/>
              </a:rPr>
              <a:t></a:t>
            </a:r>
            <a:r>
              <a:rPr lang="en-US" dirty="0" smtClean="0"/>
              <a:t> (a </a:t>
            </a:r>
            <a:r>
              <a:rPr lang="en-US" dirty="0" smtClean="0">
                <a:sym typeface="Symbol"/>
              </a:rPr>
              <a:t></a:t>
            </a:r>
            <a:r>
              <a:rPr lang="en-US" dirty="0" smtClean="0"/>
              <a:t> </a:t>
            </a:r>
            <a:r>
              <a:rPr lang="en-US" dirty="0" smtClean="0">
                <a:sym typeface="Symbol"/>
              </a:rPr>
              <a:t></a:t>
            </a:r>
            <a:r>
              <a:rPr lang="en-US" dirty="0" smtClean="0"/>
              <a:t>c) </a:t>
            </a:r>
            <a:r>
              <a:rPr lang="en-US" dirty="0" smtClean="0">
                <a:sym typeface="Symbol"/>
              </a:rPr>
              <a:t> </a:t>
            </a:r>
          </a:p>
          <a:p>
            <a:pPr marL="342900" indent="-342900" algn="ctr">
              <a:spcBef>
                <a:spcPct val="20000"/>
              </a:spcBef>
            </a:pPr>
            <a:r>
              <a:rPr lang="en-US" dirty="0" smtClean="0"/>
              <a:t>(b </a:t>
            </a:r>
            <a:r>
              <a:rPr lang="en-US" dirty="0" smtClean="0">
                <a:sym typeface="Symbol"/>
              </a:rPr>
              <a:t></a:t>
            </a:r>
            <a:r>
              <a:rPr lang="en-US" dirty="0" smtClean="0"/>
              <a:t> </a:t>
            </a:r>
            <a:r>
              <a:rPr lang="en-US" dirty="0" smtClean="0">
                <a:sym typeface="Symbol"/>
              </a:rPr>
              <a:t>d</a:t>
            </a:r>
            <a:r>
              <a:rPr lang="en-US" dirty="0" smtClean="0"/>
              <a:t> </a:t>
            </a:r>
            <a:r>
              <a:rPr lang="en-US" dirty="0" smtClean="0">
                <a:sym typeface="Symbol"/>
              </a:rPr>
              <a:t> </a:t>
            </a:r>
            <a:r>
              <a:rPr lang="en-US" dirty="0" smtClean="0"/>
              <a:t>c) </a:t>
            </a:r>
            <a:r>
              <a:rPr lang="en-US" dirty="0" smtClean="0">
                <a:sym typeface="Symbol"/>
              </a:rPr>
              <a:t></a:t>
            </a:r>
            <a:r>
              <a:rPr lang="en-US" dirty="0" smtClean="0"/>
              <a:t> (</a:t>
            </a:r>
            <a:r>
              <a:rPr lang="en-US" dirty="0" smtClean="0">
                <a:sym typeface="Symbol"/>
              </a:rPr>
              <a:t>b</a:t>
            </a:r>
            <a:r>
              <a:rPr lang="en-US" dirty="0" smtClean="0"/>
              <a:t> </a:t>
            </a:r>
            <a:r>
              <a:rPr lang="en-US" dirty="0" smtClean="0">
                <a:sym typeface="Symbol"/>
              </a:rPr>
              <a:t> d</a:t>
            </a:r>
            <a:r>
              <a:rPr lang="en-US" dirty="0" smtClean="0"/>
              <a:t>) </a:t>
            </a:r>
            <a:r>
              <a:rPr lang="en-US" dirty="0" smtClean="0">
                <a:sym typeface="Symbol"/>
              </a:rPr>
              <a:t></a:t>
            </a:r>
            <a:r>
              <a:rPr lang="en-US" dirty="0" smtClean="0"/>
              <a:t> (</a:t>
            </a:r>
            <a:r>
              <a:rPr lang="en-US" dirty="0" smtClean="0">
                <a:sym typeface="Symbol"/>
              </a:rPr>
              <a:t>b</a:t>
            </a:r>
            <a:r>
              <a:rPr lang="en-US" dirty="0" smtClean="0"/>
              <a:t> </a:t>
            </a:r>
            <a:r>
              <a:rPr lang="en-US" dirty="0" smtClean="0">
                <a:sym typeface="Symbol"/>
              </a:rPr>
              <a:t> </a:t>
            </a:r>
            <a:r>
              <a:rPr lang="en-US" dirty="0" smtClean="0"/>
              <a:t>c) </a:t>
            </a:r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6046930" y="2171700"/>
            <a:ext cx="2868470" cy="1878330"/>
            <a:chOff x="482600" y="4495800"/>
            <a:chExt cx="3374672" cy="2209800"/>
          </a:xfrm>
        </p:grpSpPr>
        <p:grpSp>
          <p:nvGrpSpPr>
            <p:cNvPr id="8" name="Group 7"/>
            <p:cNvGrpSpPr/>
            <p:nvPr/>
          </p:nvGrpSpPr>
          <p:grpSpPr>
            <a:xfrm>
              <a:off x="482600" y="4495800"/>
              <a:ext cx="282450" cy="533400"/>
              <a:chOff x="4495800" y="1752600"/>
              <a:chExt cx="282450" cy="533400"/>
            </a:xfrm>
          </p:grpSpPr>
          <p:sp>
            <p:nvSpPr>
              <p:cNvPr id="32" name="Oval 8"/>
              <p:cNvSpPr/>
              <p:nvPr/>
            </p:nvSpPr>
            <p:spPr>
              <a:xfrm>
                <a:off x="4572000" y="2133600"/>
                <a:ext cx="152400" cy="152400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TextBox 9"/>
              <p:cNvSpPr txBox="1"/>
              <p:nvPr/>
            </p:nvSpPr>
            <p:spPr>
              <a:xfrm>
                <a:off x="4495800" y="1752600"/>
                <a:ext cx="28245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c</a:t>
                </a:r>
                <a:endParaRPr lang="en-US" baseline="-25000" dirty="0"/>
              </a:p>
            </p:txBody>
          </p:sp>
        </p:grpSp>
        <p:grpSp>
          <p:nvGrpSpPr>
            <p:cNvPr id="9" name="Group 13"/>
            <p:cNvGrpSpPr/>
            <p:nvPr/>
          </p:nvGrpSpPr>
          <p:grpSpPr>
            <a:xfrm>
              <a:off x="1613792" y="4495800"/>
              <a:ext cx="306494" cy="533400"/>
              <a:chOff x="4495800" y="1752600"/>
              <a:chExt cx="306494" cy="533400"/>
            </a:xfrm>
          </p:grpSpPr>
          <p:sp>
            <p:nvSpPr>
              <p:cNvPr id="30" name="Oval 29"/>
              <p:cNvSpPr/>
              <p:nvPr/>
            </p:nvSpPr>
            <p:spPr>
              <a:xfrm>
                <a:off x="4572000" y="2133600"/>
                <a:ext cx="152400" cy="152400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TextBox 30"/>
              <p:cNvSpPr txBox="1"/>
              <p:nvPr/>
            </p:nvSpPr>
            <p:spPr>
              <a:xfrm>
                <a:off x="4495800" y="1752600"/>
                <a:ext cx="30649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d</a:t>
                </a:r>
                <a:endParaRPr lang="en-US" baseline="-25000" dirty="0"/>
              </a:p>
            </p:txBody>
          </p:sp>
        </p:grpSp>
        <p:grpSp>
          <p:nvGrpSpPr>
            <p:cNvPr id="10" name="Group 57"/>
            <p:cNvGrpSpPr/>
            <p:nvPr/>
          </p:nvGrpSpPr>
          <p:grpSpPr>
            <a:xfrm>
              <a:off x="762000" y="5334000"/>
              <a:ext cx="500242" cy="369332"/>
              <a:chOff x="4038600" y="2971800"/>
              <a:chExt cx="500242" cy="369332"/>
            </a:xfrm>
          </p:grpSpPr>
          <p:sp>
            <p:nvSpPr>
              <p:cNvPr id="28" name="Oval 27"/>
              <p:cNvSpPr/>
              <p:nvPr/>
            </p:nvSpPr>
            <p:spPr>
              <a:xfrm rot="5400000">
                <a:off x="4386442" y="3131958"/>
                <a:ext cx="152400" cy="152400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TextBox 18"/>
              <p:cNvSpPr txBox="1"/>
              <p:nvPr/>
            </p:nvSpPr>
            <p:spPr>
              <a:xfrm>
                <a:off x="4038600" y="2971800"/>
                <a:ext cx="30649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b</a:t>
                </a:r>
                <a:endParaRPr lang="en-US" baseline="-25000" dirty="0"/>
              </a:p>
            </p:txBody>
          </p:sp>
        </p:grpSp>
        <p:grpSp>
          <p:nvGrpSpPr>
            <p:cNvPr id="11" name="Group 25"/>
            <p:cNvGrpSpPr/>
            <p:nvPr/>
          </p:nvGrpSpPr>
          <p:grpSpPr>
            <a:xfrm>
              <a:off x="571500" y="6172200"/>
              <a:ext cx="295274" cy="533400"/>
              <a:chOff x="6172200" y="3429000"/>
              <a:chExt cx="295274" cy="533400"/>
            </a:xfrm>
          </p:grpSpPr>
          <p:sp>
            <p:nvSpPr>
              <p:cNvPr id="26" name="Oval 25"/>
              <p:cNvSpPr/>
              <p:nvPr/>
            </p:nvSpPr>
            <p:spPr>
              <a:xfrm flipV="1">
                <a:off x="6248400" y="3429000"/>
                <a:ext cx="152400" cy="152400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TextBox 26"/>
              <p:cNvSpPr txBox="1"/>
              <p:nvPr/>
            </p:nvSpPr>
            <p:spPr>
              <a:xfrm>
                <a:off x="6172200" y="3593068"/>
                <a:ext cx="29527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a</a:t>
                </a:r>
                <a:endParaRPr lang="en-US" baseline="-25000" dirty="0"/>
              </a:p>
            </p:txBody>
          </p:sp>
        </p:grpSp>
        <p:cxnSp>
          <p:nvCxnSpPr>
            <p:cNvPr id="12" name="Straight Connector 11"/>
            <p:cNvCxnSpPr/>
            <p:nvPr/>
          </p:nvCxnSpPr>
          <p:spPr>
            <a:xfrm rot="16200000" flipH="1">
              <a:off x="655724" y="5040040"/>
              <a:ext cx="509594" cy="443278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5400000">
              <a:off x="1221320" y="5025486"/>
              <a:ext cx="509594" cy="47238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5400000" flipH="1" flipV="1">
              <a:off x="669832" y="5732190"/>
              <a:ext cx="570278" cy="354378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6200000" flipH="1">
              <a:off x="69850" y="5594350"/>
              <a:ext cx="1165318" cy="35018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grpSp>
          <p:nvGrpSpPr>
            <p:cNvPr id="16" name="Group 64"/>
            <p:cNvGrpSpPr/>
            <p:nvPr/>
          </p:nvGrpSpPr>
          <p:grpSpPr>
            <a:xfrm>
              <a:off x="571500" y="5753100"/>
              <a:ext cx="419100" cy="381000"/>
              <a:chOff x="3619500" y="3505200"/>
              <a:chExt cx="419100" cy="381000"/>
            </a:xfrm>
          </p:grpSpPr>
          <p:sp>
            <p:nvSpPr>
              <p:cNvPr id="24" name="Arc 23"/>
              <p:cNvSpPr/>
              <p:nvPr/>
            </p:nvSpPr>
            <p:spPr>
              <a:xfrm>
                <a:off x="3619500" y="3505200"/>
                <a:ext cx="419100" cy="381000"/>
              </a:xfrm>
              <a:prstGeom prst="arc">
                <a:avLst>
                  <a:gd name="adj1" fmla="val 14205609"/>
                  <a:gd name="adj2" fmla="val 20293331"/>
                </a:avLst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TextBox 24"/>
              <p:cNvSpPr txBox="1"/>
              <p:nvPr/>
            </p:nvSpPr>
            <p:spPr>
              <a:xfrm>
                <a:off x="3695700" y="3505200"/>
                <a:ext cx="301686" cy="2539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50" dirty="0" smtClean="0"/>
                  <a:t>or</a:t>
                </a:r>
                <a:endParaRPr lang="en-US" sz="1050" dirty="0"/>
              </a:p>
            </p:txBody>
          </p:sp>
        </p:grpSp>
        <p:grpSp>
          <p:nvGrpSpPr>
            <p:cNvPr id="17" name="Group 65"/>
            <p:cNvGrpSpPr/>
            <p:nvPr/>
          </p:nvGrpSpPr>
          <p:grpSpPr>
            <a:xfrm>
              <a:off x="990600" y="5181600"/>
              <a:ext cx="427950" cy="381000"/>
              <a:chOff x="3619500" y="3505200"/>
              <a:chExt cx="427950" cy="381000"/>
            </a:xfrm>
          </p:grpSpPr>
          <p:sp>
            <p:nvSpPr>
              <p:cNvPr id="22" name="Arc 21"/>
              <p:cNvSpPr/>
              <p:nvPr/>
            </p:nvSpPr>
            <p:spPr>
              <a:xfrm>
                <a:off x="3619500" y="3505200"/>
                <a:ext cx="419100" cy="381000"/>
              </a:xfrm>
              <a:prstGeom prst="arc">
                <a:avLst>
                  <a:gd name="adj1" fmla="val 11264144"/>
                  <a:gd name="adj2" fmla="val 21172493"/>
                </a:avLst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3657600" y="3505200"/>
                <a:ext cx="389850" cy="2539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50" dirty="0" smtClean="0"/>
                  <a:t>and</a:t>
                </a:r>
                <a:endParaRPr lang="en-US" sz="1050" dirty="0"/>
              </a:p>
            </p:txBody>
          </p:sp>
        </p:grpSp>
        <p:sp>
          <p:nvSpPr>
            <p:cNvPr id="18" name="Right Brace 17"/>
            <p:cNvSpPr/>
            <p:nvPr/>
          </p:nvSpPr>
          <p:spPr>
            <a:xfrm>
              <a:off x="2095500" y="4533900"/>
              <a:ext cx="190500" cy="647700"/>
            </a:xfrm>
            <a:prstGeom prst="righ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2154543" y="4648200"/>
              <a:ext cx="1702729" cy="43450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342900" lvl="0" indent="-342900" algn="ctr">
                <a:spcBef>
                  <a:spcPct val="20000"/>
                </a:spcBef>
              </a:pPr>
              <a:r>
                <a:rPr lang="en-US" dirty="0" smtClean="0"/>
                <a:t>Independent</a:t>
              </a:r>
            </a:p>
          </p:txBody>
        </p:sp>
        <p:sp>
          <p:nvSpPr>
            <p:cNvPr id="20" name="Right Brace 19"/>
            <p:cNvSpPr/>
            <p:nvPr/>
          </p:nvSpPr>
          <p:spPr>
            <a:xfrm>
              <a:off x="2095500" y="5410200"/>
              <a:ext cx="190500" cy="1219200"/>
            </a:xfrm>
            <a:prstGeom prst="righ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2244190" y="5791200"/>
              <a:ext cx="1079332" cy="43450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342900" lvl="0" indent="-342900" algn="ctr">
                <a:spcBef>
                  <a:spcPct val="20000"/>
                </a:spcBef>
              </a:pPr>
              <a:r>
                <a:rPr lang="en-US" dirty="0" smtClean="0"/>
                <a:t>Internal</a:t>
              </a:r>
            </a:p>
          </p:txBody>
        </p:sp>
      </p:grpSp>
      <p:sp>
        <p:nvSpPr>
          <p:cNvPr id="34" name="Rectangle 33"/>
          <p:cNvSpPr/>
          <p:nvPr/>
        </p:nvSpPr>
        <p:spPr>
          <a:xfrm>
            <a:off x="4671301" y="3962400"/>
            <a:ext cx="4472699" cy="7017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>
              <a:spcBef>
                <a:spcPct val="20000"/>
              </a:spcBef>
            </a:pPr>
            <a:r>
              <a:rPr lang="en-US" dirty="0" smtClean="0"/>
              <a:t>S</a:t>
            </a:r>
            <a:r>
              <a:rPr lang="en-US" baseline="-25000" dirty="0" smtClean="0"/>
              <a:t>2</a:t>
            </a:r>
            <a:r>
              <a:rPr lang="en-US" dirty="0" smtClean="0"/>
              <a:t>=(</a:t>
            </a:r>
            <a:r>
              <a:rPr lang="en-US" dirty="0" smtClean="0">
                <a:sym typeface="Symbol"/>
              </a:rPr>
              <a:t></a:t>
            </a:r>
            <a:r>
              <a:rPr lang="en-US" dirty="0" smtClean="0"/>
              <a:t>a </a:t>
            </a:r>
            <a:r>
              <a:rPr lang="en-US" dirty="0" smtClean="0">
                <a:sym typeface="Symbol"/>
              </a:rPr>
              <a:t> </a:t>
            </a:r>
            <a:r>
              <a:rPr lang="en-US" dirty="0" smtClean="0"/>
              <a:t>b </a:t>
            </a:r>
            <a:r>
              <a:rPr lang="en-US" dirty="0" smtClean="0">
                <a:sym typeface="Symbol"/>
              </a:rPr>
              <a:t> </a:t>
            </a:r>
            <a:r>
              <a:rPr lang="en-US" dirty="0" smtClean="0"/>
              <a:t>c) </a:t>
            </a:r>
            <a:r>
              <a:rPr lang="en-US" dirty="0" smtClean="0">
                <a:sym typeface="Symbol"/>
              </a:rPr>
              <a:t></a:t>
            </a:r>
            <a:r>
              <a:rPr lang="en-US" dirty="0" smtClean="0"/>
              <a:t> (a </a:t>
            </a:r>
            <a:r>
              <a:rPr lang="en-US" dirty="0" smtClean="0">
                <a:sym typeface="Symbol"/>
              </a:rPr>
              <a:t></a:t>
            </a:r>
            <a:r>
              <a:rPr lang="en-US" dirty="0" smtClean="0"/>
              <a:t> </a:t>
            </a:r>
            <a:r>
              <a:rPr lang="en-US" dirty="0" smtClean="0">
                <a:sym typeface="Symbol"/>
              </a:rPr>
              <a:t></a:t>
            </a:r>
            <a:r>
              <a:rPr lang="en-US" dirty="0" smtClean="0"/>
              <a:t>b) </a:t>
            </a:r>
            <a:r>
              <a:rPr lang="en-US" dirty="0" smtClean="0">
                <a:sym typeface="Symbol"/>
              </a:rPr>
              <a:t></a:t>
            </a:r>
            <a:r>
              <a:rPr lang="en-US" dirty="0" smtClean="0"/>
              <a:t> (a </a:t>
            </a:r>
            <a:r>
              <a:rPr lang="en-US" dirty="0" smtClean="0">
                <a:sym typeface="Symbol"/>
              </a:rPr>
              <a:t></a:t>
            </a:r>
            <a:r>
              <a:rPr lang="en-US" dirty="0" smtClean="0"/>
              <a:t> </a:t>
            </a:r>
            <a:r>
              <a:rPr lang="en-US" dirty="0" smtClean="0">
                <a:sym typeface="Symbol"/>
              </a:rPr>
              <a:t></a:t>
            </a:r>
            <a:r>
              <a:rPr lang="en-US" dirty="0" smtClean="0"/>
              <a:t>c) </a:t>
            </a:r>
            <a:r>
              <a:rPr lang="en-US" dirty="0" smtClean="0">
                <a:sym typeface="Symbol"/>
              </a:rPr>
              <a:t> </a:t>
            </a:r>
          </a:p>
          <a:p>
            <a:pPr marL="342900" indent="-342900" algn="ctr">
              <a:spcBef>
                <a:spcPct val="20000"/>
              </a:spcBef>
            </a:pPr>
            <a:r>
              <a:rPr lang="en-US" dirty="0" smtClean="0"/>
              <a:t>(b </a:t>
            </a:r>
            <a:r>
              <a:rPr lang="en-US" dirty="0" smtClean="0">
                <a:sym typeface="Symbol"/>
              </a:rPr>
              <a:t></a:t>
            </a:r>
            <a:r>
              <a:rPr lang="en-US" dirty="0" smtClean="0"/>
              <a:t> </a:t>
            </a:r>
            <a:r>
              <a:rPr lang="en-US" dirty="0" smtClean="0">
                <a:sym typeface="Symbol"/>
              </a:rPr>
              <a:t>d</a:t>
            </a:r>
            <a:r>
              <a:rPr lang="en-US" dirty="0" smtClean="0"/>
              <a:t> </a:t>
            </a:r>
            <a:r>
              <a:rPr lang="en-US" dirty="0" smtClean="0">
                <a:sym typeface="Symbol"/>
              </a:rPr>
              <a:t> </a:t>
            </a:r>
            <a:r>
              <a:rPr lang="en-US" dirty="0" smtClean="0"/>
              <a:t>c) </a:t>
            </a:r>
            <a:r>
              <a:rPr lang="en-US" dirty="0" smtClean="0">
                <a:sym typeface="Symbol"/>
              </a:rPr>
              <a:t></a:t>
            </a:r>
            <a:r>
              <a:rPr lang="en-US" dirty="0" smtClean="0"/>
              <a:t> (</a:t>
            </a:r>
            <a:r>
              <a:rPr lang="en-US" dirty="0" smtClean="0">
                <a:sym typeface="Symbol"/>
              </a:rPr>
              <a:t>b</a:t>
            </a:r>
            <a:r>
              <a:rPr lang="en-US" dirty="0" smtClean="0"/>
              <a:t> </a:t>
            </a:r>
            <a:r>
              <a:rPr lang="en-US" dirty="0" smtClean="0">
                <a:sym typeface="Symbol"/>
              </a:rPr>
              <a:t> d</a:t>
            </a:r>
            <a:r>
              <a:rPr lang="en-US" dirty="0" smtClean="0"/>
              <a:t>) </a:t>
            </a:r>
            <a:r>
              <a:rPr lang="en-US" dirty="0" smtClean="0">
                <a:sym typeface="Symbol"/>
              </a:rPr>
              <a:t></a:t>
            </a:r>
            <a:r>
              <a:rPr lang="en-US" dirty="0" smtClean="0"/>
              <a:t> (</a:t>
            </a:r>
            <a:r>
              <a:rPr lang="en-US" dirty="0" smtClean="0">
                <a:sym typeface="Symbol"/>
              </a:rPr>
              <a:t>b</a:t>
            </a:r>
            <a:r>
              <a:rPr lang="en-US" dirty="0" smtClean="0"/>
              <a:t> </a:t>
            </a:r>
            <a:r>
              <a:rPr lang="en-US" dirty="0" smtClean="0">
                <a:sym typeface="Symbol"/>
              </a:rPr>
              <a:t> </a:t>
            </a:r>
            <a:r>
              <a:rPr lang="en-US" dirty="0" smtClean="0"/>
              <a:t>c) </a:t>
            </a:r>
            <a:r>
              <a:rPr lang="en-US" dirty="0" smtClean="0">
                <a:sym typeface="Symbol"/>
              </a:rPr>
              <a:t> </a:t>
            </a:r>
            <a:r>
              <a:rPr lang="en-US" b="1" dirty="0" smtClean="0">
                <a:solidFill>
                  <a:srgbClr val="FFC000"/>
                </a:solidFill>
                <a:sym typeface="Symbol"/>
              </a:rPr>
              <a:t>(b  d)</a:t>
            </a:r>
            <a:r>
              <a:rPr lang="en-US" dirty="0" smtClean="0"/>
              <a:t> </a:t>
            </a:r>
          </a:p>
        </p:txBody>
      </p:sp>
      <p:grpSp>
        <p:nvGrpSpPr>
          <p:cNvPr id="82" name="Group 81"/>
          <p:cNvGrpSpPr/>
          <p:nvPr/>
        </p:nvGrpSpPr>
        <p:grpSpPr>
          <a:xfrm>
            <a:off x="6221371" y="4686300"/>
            <a:ext cx="2868470" cy="1918490"/>
            <a:chOff x="6221371" y="4686300"/>
            <a:chExt cx="2868470" cy="1918490"/>
          </a:xfrm>
        </p:grpSpPr>
        <p:sp>
          <p:nvSpPr>
            <p:cNvPr id="64" name="TextBox 63"/>
            <p:cNvSpPr txBox="1"/>
            <p:nvPr/>
          </p:nvSpPr>
          <p:spPr>
            <a:xfrm>
              <a:off x="7174230" y="6235458"/>
              <a:ext cx="3000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e</a:t>
              </a:r>
              <a:endParaRPr lang="en-US" baseline="-25000" dirty="0"/>
            </a:p>
          </p:txBody>
        </p:sp>
        <p:grpSp>
          <p:nvGrpSpPr>
            <p:cNvPr id="81" name="Group 80"/>
            <p:cNvGrpSpPr/>
            <p:nvPr/>
          </p:nvGrpSpPr>
          <p:grpSpPr>
            <a:xfrm>
              <a:off x="6221371" y="4686300"/>
              <a:ext cx="2868470" cy="1878330"/>
              <a:chOff x="6221371" y="4686300"/>
              <a:chExt cx="2868470" cy="1878330"/>
            </a:xfrm>
          </p:grpSpPr>
          <p:grpSp>
            <p:nvGrpSpPr>
              <p:cNvPr id="35" name="Group 34"/>
              <p:cNvGrpSpPr>
                <a:grpSpLocks noChangeAspect="1"/>
              </p:cNvGrpSpPr>
              <p:nvPr/>
            </p:nvGrpSpPr>
            <p:grpSpPr>
              <a:xfrm>
                <a:off x="6221371" y="4686300"/>
                <a:ext cx="2868470" cy="1878330"/>
                <a:chOff x="482600" y="4495800"/>
                <a:chExt cx="3374672" cy="2209800"/>
              </a:xfrm>
            </p:grpSpPr>
            <p:grpSp>
              <p:nvGrpSpPr>
                <p:cNvPr id="36" name="Group 7"/>
                <p:cNvGrpSpPr/>
                <p:nvPr/>
              </p:nvGrpSpPr>
              <p:grpSpPr>
                <a:xfrm>
                  <a:off x="482600" y="4495800"/>
                  <a:ext cx="282450" cy="533400"/>
                  <a:chOff x="4495800" y="1752600"/>
                  <a:chExt cx="282450" cy="533400"/>
                </a:xfrm>
              </p:grpSpPr>
              <p:sp>
                <p:nvSpPr>
                  <p:cNvPr id="60" name="Oval 8"/>
                  <p:cNvSpPr/>
                  <p:nvPr/>
                </p:nvSpPr>
                <p:spPr>
                  <a:xfrm>
                    <a:off x="4572000" y="2133600"/>
                    <a:ext cx="152400" cy="152400"/>
                  </a:xfrm>
                  <a:prstGeom prst="ellipse">
                    <a:avLst/>
                  </a:prstGeom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1" name="TextBox 9"/>
                  <p:cNvSpPr txBox="1"/>
                  <p:nvPr/>
                </p:nvSpPr>
                <p:spPr>
                  <a:xfrm>
                    <a:off x="4495800" y="1752600"/>
                    <a:ext cx="28245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dirty="0" smtClean="0"/>
                      <a:t>c</a:t>
                    </a:r>
                    <a:endParaRPr lang="en-US" baseline="-25000" dirty="0"/>
                  </a:p>
                </p:txBody>
              </p:sp>
            </p:grpSp>
            <p:grpSp>
              <p:nvGrpSpPr>
                <p:cNvPr id="37" name="Group 13"/>
                <p:cNvGrpSpPr/>
                <p:nvPr/>
              </p:nvGrpSpPr>
              <p:grpSpPr>
                <a:xfrm>
                  <a:off x="1613792" y="4495800"/>
                  <a:ext cx="306494" cy="533400"/>
                  <a:chOff x="4495800" y="1752600"/>
                  <a:chExt cx="306494" cy="533400"/>
                </a:xfrm>
              </p:grpSpPr>
              <p:sp>
                <p:nvSpPr>
                  <p:cNvPr id="58" name="Oval 57"/>
                  <p:cNvSpPr/>
                  <p:nvPr/>
                </p:nvSpPr>
                <p:spPr>
                  <a:xfrm>
                    <a:off x="4572000" y="2133600"/>
                    <a:ext cx="152400" cy="152400"/>
                  </a:xfrm>
                  <a:prstGeom prst="ellipse">
                    <a:avLst/>
                  </a:prstGeom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9" name="TextBox 58"/>
                  <p:cNvSpPr txBox="1"/>
                  <p:nvPr/>
                </p:nvSpPr>
                <p:spPr>
                  <a:xfrm>
                    <a:off x="4495800" y="1752600"/>
                    <a:ext cx="306494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dirty="0" smtClean="0"/>
                      <a:t>d</a:t>
                    </a:r>
                    <a:endParaRPr lang="en-US" baseline="-25000" dirty="0"/>
                  </a:p>
                </p:txBody>
              </p:sp>
            </p:grpSp>
            <p:grpSp>
              <p:nvGrpSpPr>
                <p:cNvPr id="38" name="Group 57"/>
                <p:cNvGrpSpPr/>
                <p:nvPr/>
              </p:nvGrpSpPr>
              <p:grpSpPr>
                <a:xfrm>
                  <a:off x="762000" y="5334000"/>
                  <a:ext cx="500242" cy="369332"/>
                  <a:chOff x="4038600" y="2971800"/>
                  <a:chExt cx="500242" cy="369332"/>
                </a:xfrm>
              </p:grpSpPr>
              <p:sp>
                <p:nvSpPr>
                  <p:cNvPr id="56" name="Oval 55"/>
                  <p:cNvSpPr/>
                  <p:nvPr/>
                </p:nvSpPr>
                <p:spPr>
                  <a:xfrm rot="5400000">
                    <a:off x="4386442" y="3131958"/>
                    <a:ext cx="152400" cy="152400"/>
                  </a:xfrm>
                  <a:prstGeom prst="ellipse">
                    <a:avLst/>
                  </a:prstGeom>
                  <a:solidFill>
                    <a:schemeClr val="accent3">
                      <a:lumMod val="75000"/>
                    </a:schemeClr>
                  </a:solidFill>
                  <a:ln>
                    <a:solidFill>
                      <a:schemeClr val="accent3">
                        <a:lumMod val="75000"/>
                      </a:schemeClr>
                    </a:solidFill>
                  </a:ln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ln>
                        <a:solidFill>
                          <a:schemeClr val="accent3">
                            <a:lumMod val="75000"/>
                          </a:schemeClr>
                        </a:solidFill>
                      </a:ln>
                    </a:endParaRPr>
                  </a:p>
                </p:txBody>
              </p:sp>
              <p:sp>
                <p:nvSpPr>
                  <p:cNvPr id="57" name="TextBox 18"/>
                  <p:cNvSpPr txBox="1"/>
                  <p:nvPr/>
                </p:nvSpPr>
                <p:spPr>
                  <a:xfrm>
                    <a:off x="4038600" y="2971800"/>
                    <a:ext cx="306494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dirty="0" smtClean="0"/>
                      <a:t>b</a:t>
                    </a:r>
                    <a:endParaRPr lang="en-US" baseline="-25000" dirty="0"/>
                  </a:p>
                </p:txBody>
              </p:sp>
            </p:grpSp>
            <p:grpSp>
              <p:nvGrpSpPr>
                <p:cNvPr id="39" name="Group 25"/>
                <p:cNvGrpSpPr/>
                <p:nvPr/>
              </p:nvGrpSpPr>
              <p:grpSpPr>
                <a:xfrm>
                  <a:off x="571500" y="6172200"/>
                  <a:ext cx="295274" cy="533400"/>
                  <a:chOff x="6172200" y="3429000"/>
                  <a:chExt cx="295274" cy="533400"/>
                </a:xfrm>
              </p:grpSpPr>
              <p:sp>
                <p:nvSpPr>
                  <p:cNvPr id="54" name="Oval 53"/>
                  <p:cNvSpPr/>
                  <p:nvPr/>
                </p:nvSpPr>
                <p:spPr>
                  <a:xfrm flipV="1">
                    <a:off x="6186817" y="3429000"/>
                    <a:ext cx="152400" cy="152400"/>
                  </a:xfrm>
                  <a:prstGeom prst="ellipse">
                    <a:avLst/>
                  </a:prstGeom>
                  <a:solidFill>
                    <a:schemeClr val="accent3">
                      <a:lumMod val="75000"/>
                    </a:schemeClr>
                  </a:solidFill>
                  <a:ln>
                    <a:solidFill>
                      <a:schemeClr val="accent3">
                        <a:lumMod val="75000"/>
                      </a:schemeClr>
                    </a:solidFill>
                  </a:ln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ln>
                        <a:solidFill>
                          <a:schemeClr val="accent3">
                            <a:lumMod val="75000"/>
                          </a:schemeClr>
                        </a:solidFill>
                      </a:ln>
                    </a:endParaRPr>
                  </a:p>
                </p:txBody>
              </p:sp>
              <p:sp>
                <p:nvSpPr>
                  <p:cNvPr id="55" name="TextBox 54"/>
                  <p:cNvSpPr txBox="1"/>
                  <p:nvPr/>
                </p:nvSpPr>
                <p:spPr>
                  <a:xfrm>
                    <a:off x="6172200" y="3593068"/>
                    <a:ext cx="295274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dirty="0" smtClean="0"/>
                      <a:t>a</a:t>
                    </a:r>
                    <a:endParaRPr lang="en-US" baseline="-25000" dirty="0"/>
                  </a:p>
                </p:txBody>
              </p:sp>
            </p:grpSp>
            <p:cxnSp>
              <p:nvCxnSpPr>
                <p:cNvPr id="40" name="Straight Connector 39"/>
                <p:cNvCxnSpPr/>
                <p:nvPr/>
              </p:nvCxnSpPr>
              <p:spPr>
                <a:xfrm rot="16200000" flipH="1">
                  <a:off x="655724" y="5040040"/>
                  <a:ext cx="509594" cy="443278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Connector 40"/>
                <p:cNvCxnSpPr/>
                <p:nvPr/>
              </p:nvCxnSpPr>
              <p:spPr>
                <a:xfrm rot="5400000">
                  <a:off x="1221320" y="5025486"/>
                  <a:ext cx="509594" cy="472386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Connector 41"/>
                <p:cNvCxnSpPr>
                  <a:stCxn id="54" idx="6"/>
                </p:cNvCxnSpPr>
                <p:nvPr/>
              </p:nvCxnSpPr>
              <p:spPr>
                <a:xfrm flipV="1">
                  <a:off x="738517" y="5624241"/>
                  <a:ext cx="393643" cy="624159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Straight Connector 42"/>
                <p:cNvCxnSpPr>
                  <a:stCxn id="60" idx="4"/>
                  <a:endCxn id="54" idx="4"/>
                </p:cNvCxnSpPr>
                <p:nvPr/>
              </p:nvCxnSpPr>
              <p:spPr>
                <a:xfrm rot="16200000" flipH="1">
                  <a:off x="77158" y="5587041"/>
                  <a:ext cx="1143000" cy="27316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grpSp>
              <p:nvGrpSpPr>
                <p:cNvPr id="44" name="Group 64"/>
                <p:cNvGrpSpPr/>
                <p:nvPr/>
              </p:nvGrpSpPr>
              <p:grpSpPr>
                <a:xfrm>
                  <a:off x="571500" y="5753100"/>
                  <a:ext cx="419100" cy="381000"/>
                  <a:chOff x="3619500" y="3505200"/>
                  <a:chExt cx="419100" cy="381000"/>
                </a:xfrm>
              </p:grpSpPr>
              <p:sp>
                <p:nvSpPr>
                  <p:cNvPr id="52" name="Arc 51"/>
                  <p:cNvSpPr/>
                  <p:nvPr/>
                </p:nvSpPr>
                <p:spPr>
                  <a:xfrm>
                    <a:off x="3619500" y="3505200"/>
                    <a:ext cx="419100" cy="381000"/>
                  </a:xfrm>
                  <a:prstGeom prst="arc">
                    <a:avLst>
                      <a:gd name="adj1" fmla="val 14205609"/>
                      <a:gd name="adj2" fmla="val 20293331"/>
                    </a:avLst>
                  </a:prstGeom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3" name="TextBox 52"/>
                  <p:cNvSpPr txBox="1"/>
                  <p:nvPr/>
                </p:nvSpPr>
                <p:spPr>
                  <a:xfrm>
                    <a:off x="3695700" y="3505200"/>
                    <a:ext cx="301686" cy="253916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050" dirty="0" smtClean="0"/>
                      <a:t>or</a:t>
                    </a:r>
                    <a:endParaRPr lang="en-US" sz="1050" dirty="0"/>
                  </a:p>
                </p:txBody>
              </p:sp>
            </p:grpSp>
            <p:grpSp>
              <p:nvGrpSpPr>
                <p:cNvPr id="45" name="Group 65"/>
                <p:cNvGrpSpPr/>
                <p:nvPr/>
              </p:nvGrpSpPr>
              <p:grpSpPr>
                <a:xfrm>
                  <a:off x="990600" y="5181600"/>
                  <a:ext cx="427950" cy="381000"/>
                  <a:chOff x="3619500" y="3505200"/>
                  <a:chExt cx="427950" cy="381000"/>
                </a:xfrm>
              </p:grpSpPr>
              <p:sp>
                <p:nvSpPr>
                  <p:cNvPr id="50" name="Arc 49"/>
                  <p:cNvSpPr/>
                  <p:nvPr/>
                </p:nvSpPr>
                <p:spPr>
                  <a:xfrm>
                    <a:off x="3619500" y="3505200"/>
                    <a:ext cx="419100" cy="381000"/>
                  </a:xfrm>
                  <a:prstGeom prst="arc">
                    <a:avLst>
                      <a:gd name="adj1" fmla="val 11264144"/>
                      <a:gd name="adj2" fmla="val 21172493"/>
                    </a:avLst>
                  </a:prstGeom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1" name="TextBox 50"/>
                  <p:cNvSpPr txBox="1"/>
                  <p:nvPr/>
                </p:nvSpPr>
                <p:spPr>
                  <a:xfrm>
                    <a:off x="3657600" y="3505200"/>
                    <a:ext cx="389850" cy="253916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050" dirty="0" smtClean="0"/>
                      <a:t>and</a:t>
                    </a:r>
                    <a:endParaRPr lang="en-US" sz="1050" dirty="0"/>
                  </a:p>
                </p:txBody>
              </p:sp>
            </p:grpSp>
            <p:sp>
              <p:nvSpPr>
                <p:cNvPr id="46" name="Right Brace 45"/>
                <p:cNvSpPr/>
                <p:nvPr/>
              </p:nvSpPr>
              <p:spPr>
                <a:xfrm>
                  <a:off x="2095500" y="4533900"/>
                  <a:ext cx="190500" cy="647700"/>
                </a:xfrm>
                <a:prstGeom prst="rightBrac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7" name="Rectangle 46"/>
                <p:cNvSpPr/>
                <p:nvPr/>
              </p:nvSpPr>
              <p:spPr>
                <a:xfrm>
                  <a:off x="2154543" y="4648200"/>
                  <a:ext cx="1702729" cy="434508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marL="342900" lvl="0" indent="-342900" algn="ctr">
                    <a:spcBef>
                      <a:spcPct val="20000"/>
                    </a:spcBef>
                  </a:pPr>
                  <a:r>
                    <a:rPr lang="en-US" dirty="0" smtClean="0"/>
                    <a:t>Independent</a:t>
                  </a:r>
                </a:p>
              </p:txBody>
            </p:sp>
            <p:sp>
              <p:nvSpPr>
                <p:cNvPr id="49" name="Rectangle 48"/>
                <p:cNvSpPr/>
                <p:nvPr/>
              </p:nvSpPr>
              <p:spPr>
                <a:xfrm>
                  <a:off x="2172870" y="5302624"/>
                  <a:ext cx="1079332" cy="434508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marL="342900" lvl="0" indent="-342900" algn="ctr">
                    <a:spcBef>
                      <a:spcPct val="20000"/>
                    </a:spcBef>
                  </a:pPr>
                  <a:r>
                    <a:rPr lang="en-US" dirty="0" smtClean="0">
                      <a:solidFill>
                        <a:schemeClr val="accent3">
                          <a:lumMod val="50000"/>
                        </a:schemeClr>
                      </a:solidFill>
                    </a:rPr>
                    <a:t>Internal</a:t>
                  </a:r>
                </a:p>
              </p:txBody>
            </p:sp>
          </p:grpSp>
          <p:cxnSp>
            <p:nvCxnSpPr>
              <p:cNvPr id="62" name="Straight Connector 61"/>
              <p:cNvCxnSpPr>
                <a:stCxn id="58" idx="4"/>
                <a:endCxn id="63" idx="4"/>
              </p:cNvCxnSpPr>
              <p:nvPr/>
            </p:nvCxnSpPr>
            <p:spPr>
              <a:xfrm rot="5400000">
                <a:off x="6829942" y="5613518"/>
                <a:ext cx="956310" cy="8654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63" name="Oval 62"/>
              <p:cNvSpPr/>
              <p:nvPr/>
            </p:nvSpPr>
            <p:spPr>
              <a:xfrm flipV="1">
                <a:off x="7239000" y="6096000"/>
                <a:ext cx="129540" cy="129540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rgbClr val="FFC000"/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69" name="Straight Connector 68"/>
              <p:cNvCxnSpPr>
                <a:stCxn id="56" idx="7"/>
                <a:endCxn id="63" idx="2"/>
              </p:cNvCxnSpPr>
              <p:nvPr/>
            </p:nvCxnSpPr>
            <p:spPr>
              <a:xfrm>
                <a:off x="6865096" y="5645473"/>
                <a:ext cx="373904" cy="515297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78" name="Arc 77"/>
              <p:cNvSpPr/>
              <p:nvPr/>
            </p:nvSpPr>
            <p:spPr>
              <a:xfrm flipH="1">
                <a:off x="7010400" y="5753100"/>
                <a:ext cx="356235" cy="323850"/>
              </a:xfrm>
              <a:prstGeom prst="arc">
                <a:avLst>
                  <a:gd name="adj1" fmla="val 13614869"/>
                  <a:gd name="adj2" fmla="val 20293331"/>
                </a:avLst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TextBox 78"/>
              <p:cNvSpPr txBox="1"/>
              <p:nvPr/>
            </p:nvSpPr>
            <p:spPr>
              <a:xfrm>
                <a:off x="7010400" y="5753100"/>
                <a:ext cx="389850" cy="2539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50" dirty="0" smtClean="0"/>
                  <a:t>and</a:t>
                </a:r>
                <a:endParaRPr lang="en-US" sz="1050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7631556" y="5993368"/>
                <a:ext cx="97052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342900" lvl="0" indent="-342900" algn="ctr">
                  <a:spcBef>
                    <a:spcPct val="20000"/>
                  </a:spcBef>
                </a:pPr>
                <a:r>
                  <a:rPr lang="en-US" b="1" dirty="0" smtClean="0">
                    <a:solidFill>
                      <a:srgbClr val="FFC000"/>
                    </a:solidFill>
                  </a:rPr>
                  <a:t>External</a:t>
                </a: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Solving SAT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104899"/>
          </a:xfrm>
        </p:spPr>
        <p:txBody>
          <a:bodyPr/>
          <a:lstStyle/>
          <a:p>
            <a:r>
              <a:rPr lang="en-US" dirty="0" smtClean="0"/>
              <a:t>Instantiate all independent variables such that all the external nodes evaluate to true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996D4-6068-40FC-9D9A-60FDF7DF145F}" type="slidenum">
              <a:rPr lang="en-US" smtClean="0"/>
              <a:pPr/>
              <a:t>18</a:t>
            </a:fld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1714500" y="2628900"/>
            <a:ext cx="3250719" cy="2209800"/>
            <a:chOff x="482600" y="4495800"/>
            <a:chExt cx="3250719" cy="2209800"/>
          </a:xfrm>
        </p:grpSpPr>
        <p:grpSp>
          <p:nvGrpSpPr>
            <p:cNvPr id="6" name="Group 7"/>
            <p:cNvGrpSpPr/>
            <p:nvPr/>
          </p:nvGrpSpPr>
          <p:grpSpPr>
            <a:xfrm>
              <a:off x="482600" y="4495800"/>
              <a:ext cx="282450" cy="533400"/>
              <a:chOff x="4495800" y="1752600"/>
              <a:chExt cx="282450" cy="533400"/>
            </a:xfrm>
          </p:grpSpPr>
          <p:sp>
            <p:nvSpPr>
              <p:cNvPr id="30" name="Oval 8"/>
              <p:cNvSpPr/>
              <p:nvPr/>
            </p:nvSpPr>
            <p:spPr>
              <a:xfrm>
                <a:off x="4572000" y="2133600"/>
                <a:ext cx="152400" cy="152400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TextBox 9"/>
              <p:cNvSpPr txBox="1"/>
              <p:nvPr/>
            </p:nvSpPr>
            <p:spPr>
              <a:xfrm>
                <a:off x="4495800" y="1752600"/>
                <a:ext cx="28245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c</a:t>
                </a:r>
                <a:endParaRPr lang="en-US" baseline="-25000" dirty="0"/>
              </a:p>
            </p:txBody>
          </p:sp>
        </p:grpSp>
        <p:grpSp>
          <p:nvGrpSpPr>
            <p:cNvPr id="7" name="Group 13"/>
            <p:cNvGrpSpPr/>
            <p:nvPr/>
          </p:nvGrpSpPr>
          <p:grpSpPr>
            <a:xfrm>
              <a:off x="1613792" y="4495800"/>
              <a:ext cx="306494" cy="533400"/>
              <a:chOff x="4495800" y="1752600"/>
              <a:chExt cx="306494" cy="533400"/>
            </a:xfrm>
          </p:grpSpPr>
          <p:sp>
            <p:nvSpPr>
              <p:cNvPr id="28" name="Oval 27"/>
              <p:cNvSpPr/>
              <p:nvPr/>
            </p:nvSpPr>
            <p:spPr>
              <a:xfrm>
                <a:off x="4572000" y="2133600"/>
                <a:ext cx="152400" cy="152400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TextBox 28"/>
              <p:cNvSpPr txBox="1"/>
              <p:nvPr/>
            </p:nvSpPr>
            <p:spPr>
              <a:xfrm>
                <a:off x="4495800" y="1752600"/>
                <a:ext cx="30649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d</a:t>
                </a:r>
                <a:endParaRPr lang="en-US" baseline="-25000" dirty="0"/>
              </a:p>
            </p:txBody>
          </p:sp>
        </p:grpSp>
        <p:grpSp>
          <p:nvGrpSpPr>
            <p:cNvPr id="8" name="Group 57"/>
            <p:cNvGrpSpPr/>
            <p:nvPr/>
          </p:nvGrpSpPr>
          <p:grpSpPr>
            <a:xfrm>
              <a:off x="762000" y="5334000"/>
              <a:ext cx="500242" cy="369332"/>
              <a:chOff x="4038600" y="2971800"/>
              <a:chExt cx="500242" cy="369332"/>
            </a:xfrm>
          </p:grpSpPr>
          <p:sp>
            <p:nvSpPr>
              <p:cNvPr id="26" name="Oval 25"/>
              <p:cNvSpPr/>
              <p:nvPr/>
            </p:nvSpPr>
            <p:spPr>
              <a:xfrm rot="5400000">
                <a:off x="4386442" y="3131958"/>
                <a:ext cx="152400" cy="152400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TextBox 18"/>
              <p:cNvSpPr txBox="1"/>
              <p:nvPr/>
            </p:nvSpPr>
            <p:spPr>
              <a:xfrm>
                <a:off x="4038600" y="2971800"/>
                <a:ext cx="30649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b</a:t>
                </a:r>
                <a:endParaRPr lang="en-US" baseline="-25000" dirty="0"/>
              </a:p>
            </p:txBody>
          </p:sp>
        </p:grpSp>
        <p:grpSp>
          <p:nvGrpSpPr>
            <p:cNvPr id="9" name="Group 25"/>
            <p:cNvGrpSpPr/>
            <p:nvPr/>
          </p:nvGrpSpPr>
          <p:grpSpPr>
            <a:xfrm>
              <a:off x="571500" y="6172200"/>
              <a:ext cx="295274" cy="533400"/>
              <a:chOff x="6172200" y="3429000"/>
              <a:chExt cx="295274" cy="533400"/>
            </a:xfrm>
          </p:grpSpPr>
          <p:sp>
            <p:nvSpPr>
              <p:cNvPr id="24" name="Oval 23"/>
              <p:cNvSpPr/>
              <p:nvPr/>
            </p:nvSpPr>
            <p:spPr>
              <a:xfrm flipV="1">
                <a:off x="6248400" y="3429000"/>
                <a:ext cx="152400" cy="152400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TextBox 24"/>
              <p:cNvSpPr txBox="1"/>
              <p:nvPr/>
            </p:nvSpPr>
            <p:spPr>
              <a:xfrm>
                <a:off x="6172200" y="3593068"/>
                <a:ext cx="29527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a</a:t>
                </a:r>
                <a:endParaRPr lang="en-US" baseline="-25000" dirty="0"/>
              </a:p>
            </p:txBody>
          </p:sp>
        </p:grpSp>
        <p:cxnSp>
          <p:nvCxnSpPr>
            <p:cNvPr id="10" name="Straight Connector 9"/>
            <p:cNvCxnSpPr/>
            <p:nvPr/>
          </p:nvCxnSpPr>
          <p:spPr>
            <a:xfrm rot="16200000" flipH="1">
              <a:off x="655724" y="5040040"/>
              <a:ext cx="509594" cy="443278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1221320" y="5025486"/>
              <a:ext cx="509594" cy="47238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5400000" flipH="1" flipV="1">
              <a:off x="669832" y="5732190"/>
              <a:ext cx="570278" cy="354378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69850" y="5594350"/>
              <a:ext cx="1165318" cy="35018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grpSp>
          <p:nvGrpSpPr>
            <p:cNvPr id="14" name="Group 64"/>
            <p:cNvGrpSpPr/>
            <p:nvPr/>
          </p:nvGrpSpPr>
          <p:grpSpPr>
            <a:xfrm>
              <a:off x="571500" y="5753100"/>
              <a:ext cx="419100" cy="381000"/>
              <a:chOff x="3619500" y="3505200"/>
              <a:chExt cx="419100" cy="381000"/>
            </a:xfrm>
          </p:grpSpPr>
          <p:sp>
            <p:nvSpPr>
              <p:cNvPr id="22" name="Arc 21"/>
              <p:cNvSpPr/>
              <p:nvPr/>
            </p:nvSpPr>
            <p:spPr>
              <a:xfrm>
                <a:off x="3619500" y="3505200"/>
                <a:ext cx="419100" cy="381000"/>
              </a:xfrm>
              <a:prstGeom prst="arc">
                <a:avLst>
                  <a:gd name="adj1" fmla="val 14205609"/>
                  <a:gd name="adj2" fmla="val 20293331"/>
                </a:avLst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3695700" y="3505200"/>
                <a:ext cx="301686" cy="2539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50" dirty="0" smtClean="0"/>
                  <a:t>or</a:t>
                </a:r>
                <a:endParaRPr lang="en-US" sz="1050" dirty="0"/>
              </a:p>
            </p:txBody>
          </p:sp>
        </p:grpSp>
        <p:grpSp>
          <p:nvGrpSpPr>
            <p:cNvPr id="15" name="Group 65"/>
            <p:cNvGrpSpPr/>
            <p:nvPr/>
          </p:nvGrpSpPr>
          <p:grpSpPr>
            <a:xfrm>
              <a:off x="990600" y="5181600"/>
              <a:ext cx="427950" cy="381000"/>
              <a:chOff x="3619500" y="3505200"/>
              <a:chExt cx="427950" cy="381000"/>
            </a:xfrm>
          </p:grpSpPr>
          <p:sp>
            <p:nvSpPr>
              <p:cNvPr id="20" name="Arc 19"/>
              <p:cNvSpPr/>
              <p:nvPr/>
            </p:nvSpPr>
            <p:spPr>
              <a:xfrm>
                <a:off x="3619500" y="3505200"/>
                <a:ext cx="419100" cy="381000"/>
              </a:xfrm>
              <a:prstGeom prst="arc">
                <a:avLst>
                  <a:gd name="adj1" fmla="val 11264144"/>
                  <a:gd name="adj2" fmla="val 21172493"/>
                </a:avLst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>
                <a:off x="3657600" y="3505200"/>
                <a:ext cx="389850" cy="2539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50" dirty="0" smtClean="0"/>
                  <a:t>and</a:t>
                </a:r>
                <a:endParaRPr lang="en-US" sz="1050" dirty="0"/>
              </a:p>
            </p:txBody>
          </p:sp>
        </p:grpSp>
        <p:sp>
          <p:nvSpPr>
            <p:cNvPr id="16" name="Right Brace 15"/>
            <p:cNvSpPr/>
            <p:nvPr/>
          </p:nvSpPr>
          <p:spPr>
            <a:xfrm>
              <a:off x="2095500" y="4533900"/>
              <a:ext cx="190500" cy="647700"/>
            </a:xfrm>
            <a:prstGeom prst="righ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2286000" y="4648200"/>
              <a:ext cx="144731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342900" lvl="0" indent="-342900" algn="ctr">
                <a:spcBef>
                  <a:spcPct val="20000"/>
                </a:spcBef>
              </a:pPr>
              <a:r>
                <a:rPr lang="en-US" dirty="0" smtClean="0"/>
                <a:t>Independent</a:t>
              </a:r>
            </a:p>
          </p:txBody>
        </p:sp>
        <p:sp>
          <p:nvSpPr>
            <p:cNvPr id="18" name="Right Brace 17"/>
            <p:cNvSpPr/>
            <p:nvPr/>
          </p:nvSpPr>
          <p:spPr>
            <a:xfrm>
              <a:off x="2095500" y="5410200"/>
              <a:ext cx="190500" cy="1219200"/>
            </a:xfrm>
            <a:prstGeom prst="righ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2324100" y="5791200"/>
              <a:ext cx="123572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342900" lvl="0" indent="-342900" algn="ctr">
                <a:spcBef>
                  <a:spcPct val="20000"/>
                </a:spcBef>
              </a:pPr>
              <a:r>
                <a:rPr lang="en-US" dirty="0" smtClean="0"/>
                <a:t>Dependent</a:t>
              </a:r>
            </a:p>
          </p:txBody>
        </p:sp>
      </p:grpSp>
      <p:graphicFrame>
        <p:nvGraphicFramePr>
          <p:cNvPr id="32" name="Table 31"/>
          <p:cNvGraphicFramePr>
            <a:graphicFrameLocks noGrp="1"/>
          </p:cNvGraphicFramePr>
          <p:nvPr/>
        </p:nvGraphicFramePr>
        <p:xfrm>
          <a:off x="1866901" y="4800600"/>
          <a:ext cx="1714498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1688"/>
                <a:gridCol w="231689"/>
                <a:gridCol w="324365"/>
                <a:gridCol w="463378"/>
                <a:gridCol w="463378"/>
              </a:tblGrid>
              <a:tr h="2286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</a:t>
                      </a:r>
                      <a:endParaRPr lang="en-US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</a:t>
                      </a:r>
                      <a:endParaRPr lang="en-US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</a:t>
                      </a:r>
                      <a:endParaRPr lang="en-US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a</a:t>
                      </a: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S</a:t>
                      </a:r>
                      <a:r>
                        <a:rPr lang="en-US" sz="1600" baseline="-25000" dirty="0" smtClean="0"/>
                        <a:t>1</a:t>
                      </a: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818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0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0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0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0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1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07818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0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1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0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0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1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07818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1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0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0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1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1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07818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1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1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1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1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1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pSp>
        <p:nvGrpSpPr>
          <p:cNvPr id="92" name="Group 91"/>
          <p:cNvGrpSpPr/>
          <p:nvPr/>
        </p:nvGrpSpPr>
        <p:grpSpPr>
          <a:xfrm>
            <a:off x="5410200" y="2805910"/>
            <a:ext cx="2868470" cy="1918490"/>
            <a:chOff x="6221371" y="4686300"/>
            <a:chExt cx="2868470" cy="1918490"/>
          </a:xfrm>
        </p:grpSpPr>
        <p:sp>
          <p:nvSpPr>
            <p:cNvPr id="93" name="TextBox 92"/>
            <p:cNvSpPr txBox="1"/>
            <p:nvPr/>
          </p:nvSpPr>
          <p:spPr>
            <a:xfrm>
              <a:off x="7174230" y="6235458"/>
              <a:ext cx="3000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e</a:t>
              </a:r>
              <a:endParaRPr lang="en-US" baseline="-25000" dirty="0"/>
            </a:p>
          </p:txBody>
        </p:sp>
        <p:grpSp>
          <p:nvGrpSpPr>
            <p:cNvPr id="94" name="Group 80"/>
            <p:cNvGrpSpPr/>
            <p:nvPr/>
          </p:nvGrpSpPr>
          <p:grpSpPr>
            <a:xfrm>
              <a:off x="6221370" y="4686300"/>
              <a:ext cx="2868466" cy="1878330"/>
              <a:chOff x="6221370" y="4686300"/>
              <a:chExt cx="2868466" cy="1878330"/>
            </a:xfrm>
          </p:grpSpPr>
          <p:grpSp>
            <p:nvGrpSpPr>
              <p:cNvPr id="95" name="Group 34"/>
              <p:cNvGrpSpPr>
                <a:grpSpLocks noChangeAspect="1"/>
              </p:cNvGrpSpPr>
              <p:nvPr/>
            </p:nvGrpSpPr>
            <p:grpSpPr>
              <a:xfrm>
                <a:off x="6221370" y="4686300"/>
                <a:ext cx="2868466" cy="1878330"/>
                <a:chOff x="482600" y="4495800"/>
                <a:chExt cx="3374672" cy="2209800"/>
              </a:xfrm>
            </p:grpSpPr>
            <p:grpSp>
              <p:nvGrpSpPr>
                <p:cNvPr id="102" name="Group 7"/>
                <p:cNvGrpSpPr/>
                <p:nvPr/>
              </p:nvGrpSpPr>
              <p:grpSpPr>
                <a:xfrm>
                  <a:off x="482600" y="4495800"/>
                  <a:ext cx="282450" cy="533400"/>
                  <a:chOff x="4495800" y="1752600"/>
                  <a:chExt cx="282450" cy="533400"/>
                </a:xfrm>
              </p:grpSpPr>
              <p:sp>
                <p:nvSpPr>
                  <p:cNvPr id="125" name="Oval 8"/>
                  <p:cNvSpPr/>
                  <p:nvPr/>
                </p:nvSpPr>
                <p:spPr>
                  <a:xfrm>
                    <a:off x="4572000" y="2133600"/>
                    <a:ext cx="152400" cy="152400"/>
                  </a:xfrm>
                  <a:prstGeom prst="ellipse">
                    <a:avLst/>
                  </a:prstGeom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26" name="TextBox 9"/>
                  <p:cNvSpPr txBox="1"/>
                  <p:nvPr/>
                </p:nvSpPr>
                <p:spPr>
                  <a:xfrm>
                    <a:off x="4495800" y="1752600"/>
                    <a:ext cx="28245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dirty="0" smtClean="0"/>
                      <a:t>c</a:t>
                    </a:r>
                    <a:endParaRPr lang="en-US" baseline="-25000" dirty="0"/>
                  </a:p>
                </p:txBody>
              </p:sp>
            </p:grpSp>
            <p:grpSp>
              <p:nvGrpSpPr>
                <p:cNvPr id="103" name="Group 13"/>
                <p:cNvGrpSpPr/>
                <p:nvPr/>
              </p:nvGrpSpPr>
              <p:grpSpPr>
                <a:xfrm>
                  <a:off x="1613792" y="4495800"/>
                  <a:ext cx="306494" cy="533400"/>
                  <a:chOff x="4495800" y="1752600"/>
                  <a:chExt cx="306494" cy="533400"/>
                </a:xfrm>
              </p:grpSpPr>
              <p:sp>
                <p:nvSpPr>
                  <p:cNvPr id="123" name="Oval 122"/>
                  <p:cNvSpPr/>
                  <p:nvPr/>
                </p:nvSpPr>
                <p:spPr>
                  <a:xfrm>
                    <a:off x="4572000" y="2133600"/>
                    <a:ext cx="152400" cy="152400"/>
                  </a:xfrm>
                  <a:prstGeom prst="ellipse">
                    <a:avLst/>
                  </a:prstGeom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24" name="TextBox 123"/>
                  <p:cNvSpPr txBox="1"/>
                  <p:nvPr/>
                </p:nvSpPr>
                <p:spPr>
                  <a:xfrm>
                    <a:off x="4495800" y="1752600"/>
                    <a:ext cx="306494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dirty="0" smtClean="0"/>
                      <a:t>d</a:t>
                    </a:r>
                    <a:endParaRPr lang="en-US" baseline="-25000" dirty="0"/>
                  </a:p>
                </p:txBody>
              </p:sp>
            </p:grpSp>
            <p:grpSp>
              <p:nvGrpSpPr>
                <p:cNvPr id="104" name="Group 57"/>
                <p:cNvGrpSpPr/>
                <p:nvPr/>
              </p:nvGrpSpPr>
              <p:grpSpPr>
                <a:xfrm>
                  <a:off x="762000" y="5334000"/>
                  <a:ext cx="500242" cy="369332"/>
                  <a:chOff x="4038600" y="2971800"/>
                  <a:chExt cx="500242" cy="369332"/>
                </a:xfrm>
              </p:grpSpPr>
              <p:sp>
                <p:nvSpPr>
                  <p:cNvPr id="121" name="Oval 120"/>
                  <p:cNvSpPr/>
                  <p:nvPr/>
                </p:nvSpPr>
                <p:spPr>
                  <a:xfrm rot="5400000">
                    <a:off x="4386442" y="3131958"/>
                    <a:ext cx="152400" cy="152400"/>
                  </a:xfrm>
                  <a:prstGeom prst="ellipse">
                    <a:avLst/>
                  </a:prstGeom>
                  <a:solidFill>
                    <a:schemeClr val="accent3">
                      <a:lumMod val="75000"/>
                    </a:schemeClr>
                  </a:solidFill>
                  <a:ln>
                    <a:solidFill>
                      <a:schemeClr val="accent3">
                        <a:lumMod val="75000"/>
                      </a:schemeClr>
                    </a:solidFill>
                  </a:ln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ln>
                        <a:solidFill>
                          <a:schemeClr val="accent3">
                            <a:lumMod val="75000"/>
                          </a:schemeClr>
                        </a:solidFill>
                      </a:ln>
                    </a:endParaRPr>
                  </a:p>
                </p:txBody>
              </p:sp>
              <p:sp>
                <p:nvSpPr>
                  <p:cNvPr id="122" name="TextBox 18"/>
                  <p:cNvSpPr txBox="1"/>
                  <p:nvPr/>
                </p:nvSpPr>
                <p:spPr>
                  <a:xfrm>
                    <a:off x="4038600" y="2971800"/>
                    <a:ext cx="306494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dirty="0" smtClean="0"/>
                      <a:t>b</a:t>
                    </a:r>
                    <a:endParaRPr lang="en-US" baseline="-25000" dirty="0"/>
                  </a:p>
                </p:txBody>
              </p:sp>
            </p:grpSp>
            <p:grpSp>
              <p:nvGrpSpPr>
                <p:cNvPr id="105" name="Group 25"/>
                <p:cNvGrpSpPr/>
                <p:nvPr/>
              </p:nvGrpSpPr>
              <p:grpSpPr>
                <a:xfrm>
                  <a:off x="571500" y="6172200"/>
                  <a:ext cx="295274" cy="533400"/>
                  <a:chOff x="6172200" y="3429000"/>
                  <a:chExt cx="295274" cy="533400"/>
                </a:xfrm>
              </p:grpSpPr>
              <p:sp>
                <p:nvSpPr>
                  <p:cNvPr id="119" name="Oval 118"/>
                  <p:cNvSpPr/>
                  <p:nvPr/>
                </p:nvSpPr>
                <p:spPr>
                  <a:xfrm flipV="1">
                    <a:off x="6186817" y="3429000"/>
                    <a:ext cx="152400" cy="152400"/>
                  </a:xfrm>
                  <a:prstGeom prst="ellipse">
                    <a:avLst/>
                  </a:prstGeom>
                  <a:solidFill>
                    <a:schemeClr val="accent3">
                      <a:lumMod val="75000"/>
                    </a:schemeClr>
                  </a:solidFill>
                  <a:ln>
                    <a:solidFill>
                      <a:schemeClr val="accent3">
                        <a:lumMod val="75000"/>
                      </a:schemeClr>
                    </a:solidFill>
                  </a:ln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ln>
                        <a:solidFill>
                          <a:schemeClr val="accent3">
                            <a:lumMod val="75000"/>
                          </a:schemeClr>
                        </a:solidFill>
                      </a:ln>
                    </a:endParaRPr>
                  </a:p>
                </p:txBody>
              </p:sp>
              <p:sp>
                <p:nvSpPr>
                  <p:cNvPr id="120" name="TextBox 119"/>
                  <p:cNvSpPr txBox="1"/>
                  <p:nvPr/>
                </p:nvSpPr>
                <p:spPr>
                  <a:xfrm>
                    <a:off x="6172200" y="3593068"/>
                    <a:ext cx="295274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dirty="0" smtClean="0"/>
                      <a:t>a</a:t>
                    </a:r>
                    <a:endParaRPr lang="en-US" baseline="-25000" dirty="0"/>
                  </a:p>
                </p:txBody>
              </p:sp>
            </p:grpSp>
            <p:cxnSp>
              <p:nvCxnSpPr>
                <p:cNvPr id="106" name="Straight Connector 105"/>
                <p:cNvCxnSpPr/>
                <p:nvPr/>
              </p:nvCxnSpPr>
              <p:spPr>
                <a:xfrm rot="16200000" flipH="1">
                  <a:off x="655724" y="5040040"/>
                  <a:ext cx="509594" cy="443278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07" name="Straight Connector 106"/>
                <p:cNvCxnSpPr/>
                <p:nvPr/>
              </p:nvCxnSpPr>
              <p:spPr>
                <a:xfrm rot="5400000">
                  <a:off x="1221320" y="5025486"/>
                  <a:ext cx="509594" cy="472386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08" name="Straight Connector 107"/>
                <p:cNvCxnSpPr>
                  <a:stCxn id="119" idx="6"/>
                </p:cNvCxnSpPr>
                <p:nvPr/>
              </p:nvCxnSpPr>
              <p:spPr>
                <a:xfrm flipV="1">
                  <a:off x="738517" y="5624241"/>
                  <a:ext cx="393643" cy="624159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09" name="Straight Connector 108"/>
                <p:cNvCxnSpPr>
                  <a:stCxn id="125" idx="4"/>
                  <a:endCxn id="119" idx="4"/>
                </p:cNvCxnSpPr>
                <p:nvPr/>
              </p:nvCxnSpPr>
              <p:spPr>
                <a:xfrm rot="16200000" flipH="1">
                  <a:off x="77158" y="5587041"/>
                  <a:ext cx="1143000" cy="27316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grpSp>
              <p:nvGrpSpPr>
                <p:cNvPr id="110" name="Group 64"/>
                <p:cNvGrpSpPr/>
                <p:nvPr/>
              </p:nvGrpSpPr>
              <p:grpSpPr>
                <a:xfrm>
                  <a:off x="571500" y="5753100"/>
                  <a:ext cx="419100" cy="381000"/>
                  <a:chOff x="3619500" y="3505200"/>
                  <a:chExt cx="419100" cy="381000"/>
                </a:xfrm>
              </p:grpSpPr>
              <p:sp>
                <p:nvSpPr>
                  <p:cNvPr id="117" name="Arc 116"/>
                  <p:cNvSpPr/>
                  <p:nvPr/>
                </p:nvSpPr>
                <p:spPr>
                  <a:xfrm>
                    <a:off x="3619500" y="3505200"/>
                    <a:ext cx="419100" cy="381000"/>
                  </a:xfrm>
                  <a:prstGeom prst="arc">
                    <a:avLst>
                      <a:gd name="adj1" fmla="val 14205609"/>
                      <a:gd name="adj2" fmla="val 20293331"/>
                    </a:avLst>
                  </a:prstGeom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18" name="TextBox 117"/>
                  <p:cNvSpPr txBox="1"/>
                  <p:nvPr/>
                </p:nvSpPr>
                <p:spPr>
                  <a:xfrm>
                    <a:off x="3695700" y="3505200"/>
                    <a:ext cx="301686" cy="253916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050" dirty="0" smtClean="0"/>
                      <a:t>or</a:t>
                    </a:r>
                    <a:endParaRPr lang="en-US" sz="1050" dirty="0"/>
                  </a:p>
                </p:txBody>
              </p:sp>
            </p:grpSp>
            <p:grpSp>
              <p:nvGrpSpPr>
                <p:cNvPr id="111" name="Group 65"/>
                <p:cNvGrpSpPr/>
                <p:nvPr/>
              </p:nvGrpSpPr>
              <p:grpSpPr>
                <a:xfrm>
                  <a:off x="990600" y="5181600"/>
                  <a:ext cx="427950" cy="381000"/>
                  <a:chOff x="3619500" y="3505200"/>
                  <a:chExt cx="427950" cy="381000"/>
                </a:xfrm>
              </p:grpSpPr>
              <p:sp>
                <p:nvSpPr>
                  <p:cNvPr id="115" name="Arc 114"/>
                  <p:cNvSpPr/>
                  <p:nvPr/>
                </p:nvSpPr>
                <p:spPr>
                  <a:xfrm>
                    <a:off x="3619500" y="3505200"/>
                    <a:ext cx="419100" cy="381000"/>
                  </a:xfrm>
                  <a:prstGeom prst="arc">
                    <a:avLst>
                      <a:gd name="adj1" fmla="val 11264144"/>
                      <a:gd name="adj2" fmla="val 21172493"/>
                    </a:avLst>
                  </a:prstGeom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16" name="TextBox 115"/>
                  <p:cNvSpPr txBox="1"/>
                  <p:nvPr/>
                </p:nvSpPr>
                <p:spPr>
                  <a:xfrm>
                    <a:off x="3657600" y="3505200"/>
                    <a:ext cx="389850" cy="253916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050" dirty="0" smtClean="0"/>
                      <a:t>and</a:t>
                    </a:r>
                    <a:endParaRPr lang="en-US" sz="1050" dirty="0"/>
                  </a:p>
                </p:txBody>
              </p:sp>
            </p:grpSp>
            <p:sp>
              <p:nvSpPr>
                <p:cNvPr id="112" name="Right Brace 111"/>
                <p:cNvSpPr/>
                <p:nvPr/>
              </p:nvSpPr>
              <p:spPr>
                <a:xfrm>
                  <a:off x="2095500" y="4533900"/>
                  <a:ext cx="190500" cy="647700"/>
                </a:xfrm>
                <a:prstGeom prst="rightBrac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3" name="Rectangle 112"/>
                <p:cNvSpPr/>
                <p:nvPr/>
              </p:nvSpPr>
              <p:spPr>
                <a:xfrm>
                  <a:off x="2154543" y="4648200"/>
                  <a:ext cx="1702729" cy="434508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marL="342900" lvl="0" indent="-342900" algn="ctr">
                    <a:spcBef>
                      <a:spcPct val="20000"/>
                    </a:spcBef>
                  </a:pPr>
                  <a:r>
                    <a:rPr lang="en-US" dirty="0" smtClean="0"/>
                    <a:t>Independent</a:t>
                  </a:r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172870" y="5302624"/>
                  <a:ext cx="1079332" cy="434508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marL="342900" lvl="0" indent="-342900" algn="ctr">
                    <a:spcBef>
                      <a:spcPct val="20000"/>
                    </a:spcBef>
                  </a:pPr>
                  <a:r>
                    <a:rPr lang="en-US" dirty="0" smtClean="0">
                      <a:solidFill>
                        <a:schemeClr val="accent3">
                          <a:lumMod val="50000"/>
                        </a:schemeClr>
                      </a:solidFill>
                    </a:rPr>
                    <a:t>Internal</a:t>
                  </a:r>
                </a:p>
              </p:txBody>
            </p:sp>
          </p:grpSp>
          <p:cxnSp>
            <p:nvCxnSpPr>
              <p:cNvPr id="96" name="Straight Connector 95"/>
              <p:cNvCxnSpPr>
                <a:stCxn id="123" idx="4"/>
                <a:endCxn id="97" idx="4"/>
              </p:cNvCxnSpPr>
              <p:nvPr/>
            </p:nvCxnSpPr>
            <p:spPr>
              <a:xfrm rot="5400000">
                <a:off x="6829942" y="5613518"/>
                <a:ext cx="956310" cy="8654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97" name="Oval 96"/>
              <p:cNvSpPr/>
              <p:nvPr/>
            </p:nvSpPr>
            <p:spPr>
              <a:xfrm flipV="1">
                <a:off x="7239000" y="6096000"/>
                <a:ext cx="129540" cy="129540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rgbClr val="FFC000"/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98" name="Straight Connector 97"/>
              <p:cNvCxnSpPr>
                <a:stCxn id="121" idx="7"/>
                <a:endCxn id="97" idx="2"/>
              </p:cNvCxnSpPr>
              <p:nvPr/>
            </p:nvCxnSpPr>
            <p:spPr>
              <a:xfrm>
                <a:off x="6865096" y="5645473"/>
                <a:ext cx="373904" cy="515297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99" name="Arc 98"/>
              <p:cNvSpPr/>
              <p:nvPr/>
            </p:nvSpPr>
            <p:spPr>
              <a:xfrm flipH="1">
                <a:off x="7010400" y="5753100"/>
                <a:ext cx="356235" cy="323850"/>
              </a:xfrm>
              <a:prstGeom prst="arc">
                <a:avLst>
                  <a:gd name="adj1" fmla="val 13614869"/>
                  <a:gd name="adj2" fmla="val 20293331"/>
                </a:avLst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0" name="TextBox 99"/>
              <p:cNvSpPr txBox="1"/>
              <p:nvPr/>
            </p:nvSpPr>
            <p:spPr>
              <a:xfrm>
                <a:off x="7010400" y="5753100"/>
                <a:ext cx="389850" cy="2539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50" dirty="0" smtClean="0"/>
                  <a:t>and</a:t>
                </a:r>
                <a:endParaRPr lang="en-US" sz="1050" dirty="0"/>
              </a:p>
            </p:txBody>
          </p:sp>
          <p:sp>
            <p:nvSpPr>
              <p:cNvPr id="101" name="Rectangle 100"/>
              <p:cNvSpPr/>
              <p:nvPr/>
            </p:nvSpPr>
            <p:spPr>
              <a:xfrm>
                <a:off x="7640661" y="6006858"/>
                <a:ext cx="95231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342900" lvl="0" indent="-342900" algn="ctr">
                  <a:spcBef>
                    <a:spcPct val="20000"/>
                  </a:spcBef>
                </a:pPr>
                <a:r>
                  <a:rPr lang="en-US" dirty="0" smtClean="0">
                    <a:solidFill>
                      <a:srgbClr val="FFC000"/>
                    </a:solidFill>
                  </a:rPr>
                  <a:t>External</a:t>
                </a:r>
              </a:p>
            </p:txBody>
          </p:sp>
        </p:grpSp>
      </p:grpSp>
      <p:graphicFrame>
        <p:nvGraphicFramePr>
          <p:cNvPr id="127" name="Table 126"/>
          <p:cNvGraphicFramePr>
            <a:graphicFrameLocks noGrp="1"/>
          </p:cNvGraphicFramePr>
          <p:nvPr/>
        </p:nvGraphicFramePr>
        <p:xfrm>
          <a:off x="5410202" y="4800600"/>
          <a:ext cx="1946233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280"/>
                <a:gridCol w="208280"/>
                <a:gridCol w="289398"/>
                <a:gridCol w="413425"/>
                <a:gridCol w="413425"/>
                <a:gridCol w="413425"/>
              </a:tblGrid>
              <a:tr h="2286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</a:t>
                      </a:r>
                      <a:endParaRPr lang="en-US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</a:t>
                      </a:r>
                      <a:endParaRPr lang="en-US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</a:t>
                      </a:r>
                      <a:endParaRPr lang="en-US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a</a:t>
                      </a: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e</a:t>
                      </a: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S</a:t>
                      </a:r>
                      <a:r>
                        <a:rPr lang="en-US" sz="1600" baseline="-25000" dirty="0" smtClean="0"/>
                        <a:t>2</a:t>
                      </a: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81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4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0781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4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0781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4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07818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1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1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1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1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1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4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1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Background</a:t>
            </a:r>
          </a:p>
          <a:p>
            <a:pPr lvl="1"/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SAT &amp; Local Search</a:t>
            </a:r>
          </a:p>
          <a:p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Building blocks</a:t>
            </a:r>
          </a:p>
          <a:p>
            <a:pPr lvl="1"/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Modeling Structure in SAT with Logic Gates</a:t>
            </a:r>
          </a:p>
          <a:p>
            <a:pPr lvl="1"/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Variables: Independent, Internal, External</a:t>
            </a:r>
          </a:p>
          <a:p>
            <a:pPr lvl="1"/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Dependency Lattice</a:t>
            </a:r>
          </a:p>
          <a:p>
            <a:r>
              <a:rPr lang="en-US" b="1" dirty="0" smtClean="0"/>
              <a:t>Solving Structured SAT w/ Local Search</a:t>
            </a:r>
          </a:p>
          <a:p>
            <a:pPr lvl="1"/>
            <a:r>
              <a:rPr lang="en-US" b="1" dirty="0" smtClean="0"/>
              <a:t>Computing costs with variables sets</a:t>
            </a:r>
          </a:p>
          <a:p>
            <a:r>
              <a:rPr lang="en-US" dirty="0" smtClean="0"/>
              <a:t>Conclusion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996D4-6068-40FC-9D9A-60FDF7DF145F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 smtClean="0"/>
              <a:t>Background</a:t>
            </a:r>
          </a:p>
          <a:p>
            <a:pPr lvl="1"/>
            <a:r>
              <a:rPr lang="en-US" b="1" dirty="0" smtClean="0"/>
              <a:t>SAT &amp; Local Search</a:t>
            </a:r>
          </a:p>
          <a:p>
            <a:r>
              <a:rPr lang="en-US" dirty="0" smtClean="0"/>
              <a:t>Building blocks</a:t>
            </a:r>
          </a:p>
          <a:p>
            <a:pPr lvl="1"/>
            <a:r>
              <a:rPr lang="en-US" dirty="0" smtClean="0"/>
              <a:t>Modeling Structure in SAT with Logic Gates</a:t>
            </a:r>
          </a:p>
          <a:p>
            <a:pPr lvl="1"/>
            <a:r>
              <a:rPr lang="en-US" dirty="0" smtClean="0"/>
              <a:t>Variables: Independent, Internal, External</a:t>
            </a:r>
          </a:p>
          <a:p>
            <a:pPr lvl="1"/>
            <a:r>
              <a:rPr lang="en-US" dirty="0" smtClean="0"/>
              <a:t>Dependency Lattice</a:t>
            </a:r>
          </a:p>
          <a:p>
            <a:r>
              <a:rPr lang="en-US" dirty="0" smtClean="0"/>
              <a:t>Solving Structured SAT w/ Local Search</a:t>
            </a:r>
          </a:p>
          <a:p>
            <a:pPr lvl="1"/>
            <a:r>
              <a:rPr lang="en-US" dirty="0" smtClean="0"/>
              <a:t>Computing costs with variables sets</a:t>
            </a:r>
          </a:p>
          <a:p>
            <a:r>
              <a:rPr lang="en-US" dirty="0" smtClean="0"/>
              <a:t>Conclusion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996D4-6068-40FC-9D9A-60FDF7DF145F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 smtClean="0"/>
              <a:t>Local Search for ‘Structured’ SAT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b="1" dirty="0" smtClean="0"/>
              <a:t>Instantiate</a:t>
            </a:r>
            <a:r>
              <a:rPr lang="en-US" dirty="0" smtClean="0"/>
              <a:t> the independent variables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Propagate values in the lattice &amp; compute </a:t>
            </a:r>
            <a:r>
              <a:rPr lang="en-US" dirty="0" smtClean="0">
                <a:solidFill>
                  <a:srgbClr val="FF0000"/>
                </a:solidFill>
              </a:rPr>
              <a:t>variable sets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Compute the </a:t>
            </a:r>
            <a:r>
              <a:rPr lang="en-US" dirty="0" smtClean="0">
                <a:solidFill>
                  <a:srgbClr val="FF0000"/>
                </a:solidFill>
              </a:rPr>
              <a:t>make &amp; break cost</a:t>
            </a:r>
            <a:r>
              <a:rPr lang="en-US" dirty="0" smtClean="0"/>
              <a:t> for each independent variable 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 smtClean="0"/>
              <a:t>Flip</a:t>
            </a:r>
            <a:r>
              <a:rPr lang="en-US" dirty="0" smtClean="0"/>
              <a:t> the independent variable w/ the smallest flip cost (</a:t>
            </a:r>
            <a:r>
              <a:rPr lang="en-US" dirty="0" err="1" smtClean="0"/>
              <a:t>make</a:t>
            </a:r>
            <a:r>
              <a:rPr lang="en-US" dirty="0" err="1" smtClean="0">
                <a:sym typeface="Symbol"/>
              </a:rPr>
              <a:t></a:t>
            </a:r>
            <a:r>
              <a:rPr lang="en-US" dirty="0" err="1" smtClean="0"/>
              <a:t>break</a:t>
            </a:r>
            <a:r>
              <a:rPr lang="en-US" dirty="0" smtClean="0"/>
              <a:t>?) or </a:t>
            </a:r>
            <a:r>
              <a:rPr lang="en-US" b="1" dirty="0" smtClean="0"/>
              <a:t>do a random move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 err="1" smtClean="0"/>
              <a:t>Goto</a:t>
            </a:r>
            <a:r>
              <a:rPr lang="en-US" dirty="0" smtClean="0"/>
              <a:t> Step 2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 smtClean="0"/>
              <a:t>Repeat</a:t>
            </a:r>
            <a:r>
              <a:rPr lang="en-US" dirty="0" smtClean="0"/>
              <a:t> until solution is found (external variables are all T) or run out of time..</a:t>
            </a:r>
          </a:p>
          <a:p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996D4-6068-40FC-9D9A-60FDF7DF145F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238500"/>
          </a:xfrm>
        </p:spPr>
        <p:txBody>
          <a:bodyPr>
            <a:normAutofit fontScale="77500" lnSpcReduction="20000"/>
          </a:bodyPr>
          <a:lstStyle/>
          <a:p>
            <a:pPr lvl="0">
              <a:defRPr/>
            </a:pPr>
            <a:r>
              <a:rPr lang="en-US" dirty="0" smtClean="0"/>
              <a:t>Start with an assignment of the independent variables</a:t>
            </a:r>
          </a:p>
          <a:p>
            <a:r>
              <a:rPr lang="en-US" dirty="0" smtClean="0"/>
              <a:t>Store at each gate as a </a:t>
            </a:r>
            <a:r>
              <a:rPr lang="en-US" dirty="0" smtClean="0">
                <a:solidFill>
                  <a:srgbClr val="FF0000"/>
                </a:solidFill>
              </a:rPr>
              <a:t>variable set</a:t>
            </a:r>
            <a:r>
              <a:rPr lang="en-US" dirty="0" smtClean="0"/>
              <a:t> </a:t>
            </a:r>
          </a:p>
          <a:p>
            <a:pPr lvl="1"/>
            <a:r>
              <a:rPr lang="en-US" smtClean="0"/>
              <a:t>The independent variables that, when flipped, will change the gate’s value</a:t>
            </a:r>
          </a:p>
          <a:p>
            <a:pPr lvl="0">
              <a:defRPr/>
            </a:pPr>
            <a:r>
              <a:rPr lang="en-US" smtClean="0"/>
              <a:t>Calculate </a:t>
            </a:r>
            <a:r>
              <a:rPr lang="en-US" dirty="0" smtClean="0"/>
              <a:t>the </a:t>
            </a:r>
            <a:r>
              <a:rPr lang="en-US" dirty="0" smtClean="0">
                <a:solidFill>
                  <a:srgbClr val="FF0000"/>
                </a:solidFill>
              </a:rPr>
              <a:t>make cost</a:t>
            </a:r>
            <a:r>
              <a:rPr lang="en-US" dirty="0" smtClean="0"/>
              <a:t> of flipping an independent variable</a:t>
            </a:r>
          </a:p>
          <a:p>
            <a:pPr lvl="1">
              <a:defRPr/>
            </a:pPr>
            <a:r>
              <a:rPr lang="en-US" dirty="0" smtClean="0"/>
              <a:t>The number of external variables that will be made </a:t>
            </a:r>
            <a:r>
              <a:rPr lang="en-US" dirty="0" smtClean="0">
                <a:solidFill>
                  <a:srgbClr val="FF0000"/>
                </a:solidFill>
              </a:rPr>
              <a:t>true</a:t>
            </a:r>
          </a:p>
          <a:p>
            <a:r>
              <a:rPr lang="en-US" dirty="0" smtClean="0"/>
              <a:t>Calculate the </a:t>
            </a:r>
            <a:r>
              <a:rPr lang="en-US" dirty="0" smtClean="0">
                <a:solidFill>
                  <a:srgbClr val="FF0000"/>
                </a:solidFill>
              </a:rPr>
              <a:t>break cost</a:t>
            </a:r>
            <a:r>
              <a:rPr lang="en-US" dirty="0" smtClean="0"/>
              <a:t> of flipping an independent variable</a:t>
            </a:r>
          </a:p>
          <a:p>
            <a:pPr lvl="1"/>
            <a:r>
              <a:rPr lang="en-US" dirty="0" smtClean="0"/>
              <a:t>The number of external variables that will be made </a:t>
            </a:r>
            <a:r>
              <a:rPr lang="en-US" dirty="0" smtClean="0">
                <a:solidFill>
                  <a:srgbClr val="FF0000"/>
                </a:solidFill>
              </a:rPr>
              <a:t>false</a:t>
            </a:r>
          </a:p>
          <a:p>
            <a:pPr lvl="1"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996D4-6068-40FC-9D9A-60FDF7DF145F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533400" y="2667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dirty="0" smtClean="0">
                <a:latin typeface="+mj-lt"/>
                <a:ea typeface="+mj-ea"/>
                <a:cs typeface="+mj-cs"/>
              </a:rPr>
              <a:t>Make &amp; Break Costs &amp; Variable Sets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957590" y="4253709"/>
            <a:ext cx="1738264" cy="1851423"/>
            <a:chOff x="6096000" y="1600199"/>
            <a:chExt cx="1738264" cy="1851423"/>
          </a:xfrm>
        </p:grpSpPr>
        <p:grpSp>
          <p:nvGrpSpPr>
            <p:cNvPr id="8" name="Group 4"/>
            <p:cNvGrpSpPr/>
            <p:nvPr/>
          </p:nvGrpSpPr>
          <p:grpSpPr>
            <a:xfrm>
              <a:off x="6275539" y="1600199"/>
              <a:ext cx="1382574" cy="1851423"/>
              <a:chOff x="6221370" y="4686299"/>
              <a:chExt cx="1252942" cy="1851423"/>
            </a:xfrm>
          </p:grpSpPr>
          <p:sp>
            <p:nvSpPr>
              <p:cNvPr id="17" name="TextBox 16"/>
              <p:cNvSpPr txBox="1"/>
              <p:nvPr/>
            </p:nvSpPr>
            <p:spPr>
              <a:xfrm>
                <a:off x="7174230" y="6147590"/>
                <a:ext cx="30008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e</a:t>
                </a:r>
                <a:endParaRPr lang="en-US" baseline="-25000" dirty="0"/>
              </a:p>
            </p:txBody>
          </p:sp>
          <p:grpSp>
            <p:nvGrpSpPr>
              <p:cNvPr id="18" name="Group 80"/>
              <p:cNvGrpSpPr/>
              <p:nvPr/>
            </p:nvGrpSpPr>
            <p:grpSpPr>
              <a:xfrm>
                <a:off x="6221370" y="4686299"/>
                <a:ext cx="1222031" cy="1851423"/>
                <a:chOff x="6221370" y="4686299"/>
                <a:chExt cx="1222031" cy="1851423"/>
              </a:xfrm>
            </p:grpSpPr>
            <p:grpSp>
              <p:nvGrpSpPr>
                <p:cNvPr id="19" name="Group 34"/>
                <p:cNvGrpSpPr>
                  <a:grpSpLocks noChangeAspect="1"/>
                </p:cNvGrpSpPr>
                <p:nvPr/>
              </p:nvGrpSpPr>
              <p:grpSpPr>
                <a:xfrm>
                  <a:off x="6221370" y="4686299"/>
                  <a:ext cx="1222031" cy="1851423"/>
                  <a:chOff x="482600" y="4495800"/>
                  <a:chExt cx="1437686" cy="2178145"/>
                </a:xfrm>
              </p:grpSpPr>
              <p:grpSp>
                <p:nvGrpSpPr>
                  <p:cNvPr id="25" name="Group 7"/>
                  <p:cNvGrpSpPr/>
                  <p:nvPr/>
                </p:nvGrpSpPr>
                <p:grpSpPr>
                  <a:xfrm>
                    <a:off x="482600" y="4495800"/>
                    <a:ext cx="282450" cy="533400"/>
                    <a:chOff x="4495800" y="1752600"/>
                    <a:chExt cx="282450" cy="533400"/>
                  </a:xfrm>
                </p:grpSpPr>
                <p:sp>
                  <p:nvSpPr>
                    <p:cNvPr id="45" name="Oval 8"/>
                    <p:cNvSpPr/>
                    <p:nvPr/>
                  </p:nvSpPr>
                  <p:spPr>
                    <a:xfrm>
                      <a:off x="4572000" y="2133600"/>
                      <a:ext cx="152400" cy="152400"/>
                    </a:xfrm>
                    <a:prstGeom prst="ellipse">
                      <a:avLst/>
                    </a:prstGeom>
                  </p:spPr>
                  <p:style>
                    <a:lnRef idx="2">
                      <a:schemeClr val="dk1">
                        <a:shade val="50000"/>
                      </a:schemeClr>
                    </a:lnRef>
                    <a:fillRef idx="1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46" name="TextBox 9"/>
                    <p:cNvSpPr txBox="1"/>
                    <p:nvPr/>
                  </p:nvSpPr>
                  <p:spPr>
                    <a:xfrm>
                      <a:off x="4495800" y="1752600"/>
                      <a:ext cx="282450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dirty="0" smtClean="0"/>
                        <a:t>c</a:t>
                      </a:r>
                      <a:endParaRPr lang="en-US" baseline="-25000" dirty="0"/>
                    </a:p>
                  </p:txBody>
                </p:sp>
              </p:grpSp>
              <p:grpSp>
                <p:nvGrpSpPr>
                  <p:cNvPr id="26" name="Group 13"/>
                  <p:cNvGrpSpPr/>
                  <p:nvPr/>
                </p:nvGrpSpPr>
                <p:grpSpPr>
                  <a:xfrm>
                    <a:off x="1613792" y="4495800"/>
                    <a:ext cx="306494" cy="533400"/>
                    <a:chOff x="4495800" y="1752600"/>
                    <a:chExt cx="306494" cy="533400"/>
                  </a:xfrm>
                </p:grpSpPr>
                <p:sp>
                  <p:nvSpPr>
                    <p:cNvPr id="43" name="Oval 42"/>
                    <p:cNvSpPr/>
                    <p:nvPr/>
                  </p:nvSpPr>
                  <p:spPr>
                    <a:xfrm>
                      <a:off x="4572000" y="2133600"/>
                      <a:ext cx="152400" cy="152400"/>
                    </a:xfrm>
                    <a:prstGeom prst="ellipse">
                      <a:avLst/>
                    </a:prstGeom>
                  </p:spPr>
                  <p:style>
                    <a:lnRef idx="2">
                      <a:schemeClr val="dk1">
                        <a:shade val="50000"/>
                      </a:schemeClr>
                    </a:lnRef>
                    <a:fillRef idx="1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44" name="TextBox 43"/>
                    <p:cNvSpPr txBox="1"/>
                    <p:nvPr/>
                  </p:nvSpPr>
                  <p:spPr>
                    <a:xfrm>
                      <a:off x="4495800" y="1752600"/>
                      <a:ext cx="306494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dirty="0" smtClean="0"/>
                        <a:t>d</a:t>
                      </a:r>
                      <a:endParaRPr lang="en-US" baseline="-25000" dirty="0"/>
                    </a:p>
                  </p:txBody>
                </p:sp>
              </p:grpSp>
              <p:grpSp>
                <p:nvGrpSpPr>
                  <p:cNvPr id="27" name="Group 57"/>
                  <p:cNvGrpSpPr/>
                  <p:nvPr/>
                </p:nvGrpSpPr>
                <p:grpSpPr>
                  <a:xfrm>
                    <a:off x="762000" y="5334000"/>
                    <a:ext cx="500242" cy="369332"/>
                    <a:chOff x="4038600" y="2971800"/>
                    <a:chExt cx="500242" cy="369332"/>
                  </a:xfrm>
                </p:grpSpPr>
                <p:sp>
                  <p:nvSpPr>
                    <p:cNvPr id="41" name="Oval 40"/>
                    <p:cNvSpPr/>
                    <p:nvPr/>
                  </p:nvSpPr>
                  <p:spPr>
                    <a:xfrm rot="5400000">
                      <a:off x="4386442" y="3131958"/>
                      <a:ext cx="152400" cy="152400"/>
                    </a:xfrm>
                    <a:prstGeom prst="ellipse">
                      <a:avLst/>
                    </a:prstGeom>
                    <a:solidFill>
                      <a:schemeClr val="accent3">
                        <a:lumMod val="75000"/>
                      </a:schemeClr>
                    </a:solidFill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dk1">
                        <a:shade val="50000"/>
                      </a:schemeClr>
                    </a:lnRef>
                    <a:fillRef idx="1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ln>
                          <a:solidFill>
                            <a:schemeClr val="accent3">
                              <a:lumMod val="75000"/>
                            </a:schemeClr>
                          </a:solidFill>
                        </a:ln>
                      </a:endParaRPr>
                    </a:p>
                  </p:txBody>
                </p:sp>
                <p:sp>
                  <p:nvSpPr>
                    <p:cNvPr id="42" name="TextBox 18"/>
                    <p:cNvSpPr txBox="1"/>
                    <p:nvPr/>
                  </p:nvSpPr>
                  <p:spPr>
                    <a:xfrm>
                      <a:off x="4038600" y="2971800"/>
                      <a:ext cx="306494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dirty="0" smtClean="0"/>
                        <a:t>b</a:t>
                      </a:r>
                      <a:endParaRPr lang="en-US" baseline="-25000" dirty="0"/>
                    </a:p>
                  </p:txBody>
                </p:sp>
              </p:grpSp>
              <p:grpSp>
                <p:nvGrpSpPr>
                  <p:cNvPr id="28" name="Group 25"/>
                  <p:cNvGrpSpPr/>
                  <p:nvPr/>
                </p:nvGrpSpPr>
                <p:grpSpPr>
                  <a:xfrm>
                    <a:off x="518552" y="6172200"/>
                    <a:ext cx="295274" cy="501745"/>
                    <a:chOff x="6119252" y="3429000"/>
                    <a:chExt cx="295274" cy="501745"/>
                  </a:xfrm>
                </p:grpSpPr>
                <p:sp>
                  <p:nvSpPr>
                    <p:cNvPr id="39" name="Oval 38"/>
                    <p:cNvSpPr/>
                    <p:nvPr/>
                  </p:nvSpPr>
                  <p:spPr>
                    <a:xfrm flipV="1">
                      <a:off x="6186817" y="3429000"/>
                      <a:ext cx="152400" cy="152400"/>
                    </a:xfrm>
                    <a:prstGeom prst="ellipse">
                      <a:avLst/>
                    </a:prstGeom>
                    <a:solidFill>
                      <a:schemeClr val="accent3">
                        <a:lumMod val="75000"/>
                      </a:schemeClr>
                    </a:solidFill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dk1">
                        <a:shade val="50000"/>
                      </a:schemeClr>
                    </a:lnRef>
                    <a:fillRef idx="1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ln>
                          <a:solidFill>
                            <a:schemeClr val="accent3">
                              <a:lumMod val="75000"/>
                            </a:schemeClr>
                          </a:solidFill>
                        </a:ln>
                      </a:endParaRPr>
                    </a:p>
                  </p:txBody>
                </p:sp>
                <p:sp>
                  <p:nvSpPr>
                    <p:cNvPr id="40" name="TextBox 39"/>
                    <p:cNvSpPr txBox="1"/>
                    <p:nvPr/>
                  </p:nvSpPr>
                  <p:spPr>
                    <a:xfrm>
                      <a:off x="6119252" y="3561413"/>
                      <a:ext cx="295274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dirty="0" smtClean="0"/>
                        <a:t>a</a:t>
                      </a:r>
                      <a:endParaRPr lang="en-US" baseline="-25000" dirty="0"/>
                    </a:p>
                  </p:txBody>
                </p:sp>
              </p:grpSp>
              <p:cxnSp>
                <p:nvCxnSpPr>
                  <p:cNvPr id="29" name="Straight Connector 28"/>
                  <p:cNvCxnSpPr/>
                  <p:nvPr/>
                </p:nvCxnSpPr>
                <p:spPr>
                  <a:xfrm rot="16200000" flipH="1">
                    <a:off x="655724" y="5040040"/>
                    <a:ext cx="509594" cy="443278"/>
                  </a:xfrm>
                  <a:prstGeom prst="line">
                    <a:avLst/>
                  </a:prstGeom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0" name="Straight Connector 19"/>
                  <p:cNvCxnSpPr/>
                  <p:nvPr/>
                </p:nvCxnSpPr>
                <p:spPr>
                  <a:xfrm rot="5400000">
                    <a:off x="1221320" y="5025486"/>
                    <a:ext cx="509594" cy="472386"/>
                  </a:xfrm>
                  <a:prstGeom prst="line">
                    <a:avLst/>
                  </a:prstGeom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1" name="Straight Connector 20"/>
                  <p:cNvCxnSpPr>
                    <a:stCxn id="39" idx="6"/>
                  </p:cNvCxnSpPr>
                  <p:nvPr/>
                </p:nvCxnSpPr>
                <p:spPr>
                  <a:xfrm flipV="1">
                    <a:off x="738517" y="5624241"/>
                    <a:ext cx="393643" cy="624159"/>
                  </a:xfrm>
                  <a:prstGeom prst="line">
                    <a:avLst/>
                  </a:prstGeom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2" name="Straight Connector 21"/>
                  <p:cNvCxnSpPr>
                    <a:stCxn id="45" idx="4"/>
                    <a:endCxn id="39" idx="4"/>
                  </p:cNvCxnSpPr>
                  <p:nvPr/>
                </p:nvCxnSpPr>
                <p:spPr>
                  <a:xfrm rot="16200000" flipH="1">
                    <a:off x="77158" y="5587041"/>
                    <a:ext cx="1143000" cy="27316"/>
                  </a:xfrm>
                  <a:prstGeom prst="line">
                    <a:avLst/>
                  </a:prstGeom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33" name="Group 64"/>
                  <p:cNvGrpSpPr/>
                  <p:nvPr/>
                </p:nvGrpSpPr>
                <p:grpSpPr>
                  <a:xfrm>
                    <a:off x="571500" y="5753100"/>
                    <a:ext cx="419100" cy="381000"/>
                    <a:chOff x="3619500" y="3505200"/>
                    <a:chExt cx="419100" cy="381000"/>
                  </a:xfrm>
                </p:grpSpPr>
                <p:sp>
                  <p:nvSpPr>
                    <p:cNvPr id="37" name="Arc 36"/>
                    <p:cNvSpPr/>
                    <p:nvPr/>
                  </p:nvSpPr>
                  <p:spPr>
                    <a:xfrm>
                      <a:off x="3619500" y="3505200"/>
                      <a:ext cx="419100" cy="381000"/>
                    </a:xfrm>
                    <a:prstGeom prst="arc">
                      <a:avLst>
                        <a:gd name="adj1" fmla="val 14205609"/>
                        <a:gd name="adj2" fmla="val 20293331"/>
                      </a:avLst>
                    </a:prstGeom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8" name="TextBox 37"/>
                    <p:cNvSpPr txBox="1"/>
                    <p:nvPr/>
                  </p:nvSpPr>
                  <p:spPr>
                    <a:xfrm>
                      <a:off x="3695700" y="3505200"/>
                      <a:ext cx="301686" cy="253916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sz="1050" dirty="0" smtClean="0"/>
                        <a:t>or</a:t>
                      </a:r>
                      <a:endParaRPr lang="en-US" sz="1050" dirty="0"/>
                    </a:p>
                  </p:txBody>
                </p:sp>
              </p:grpSp>
              <p:grpSp>
                <p:nvGrpSpPr>
                  <p:cNvPr id="34" name="Group 65"/>
                  <p:cNvGrpSpPr/>
                  <p:nvPr/>
                </p:nvGrpSpPr>
                <p:grpSpPr>
                  <a:xfrm>
                    <a:off x="990600" y="5181600"/>
                    <a:ext cx="427950" cy="381000"/>
                    <a:chOff x="3619500" y="3505200"/>
                    <a:chExt cx="427950" cy="381000"/>
                  </a:xfrm>
                </p:grpSpPr>
                <p:sp>
                  <p:nvSpPr>
                    <p:cNvPr id="35" name="Arc 27"/>
                    <p:cNvSpPr/>
                    <p:nvPr/>
                  </p:nvSpPr>
                  <p:spPr>
                    <a:xfrm>
                      <a:off x="3619500" y="3505200"/>
                      <a:ext cx="419100" cy="381000"/>
                    </a:xfrm>
                    <a:prstGeom prst="arc">
                      <a:avLst>
                        <a:gd name="adj1" fmla="val 11264144"/>
                        <a:gd name="adj2" fmla="val 21172493"/>
                      </a:avLst>
                    </a:prstGeom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6" name="TextBox 28"/>
                    <p:cNvSpPr txBox="1"/>
                    <p:nvPr/>
                  </p:nvSpPr>
                  <p:spPr>
                    <a:xfrm>
                      <a:off x="3657600" y="3505200"/>
                      <a:ext cx="389850" cy="253916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sz="1050" dirty="0" smtClean="0"/>
                        <a:t>and</a:t>
                      </a:r>
                      <a:endParaRPr lang="en-US" sz="1050" dirty="0"/>
                    </a:p>
                  </p:txBody>
                </p:sp>
              </p:grpSp>
            </p:grpSp>
            <p:cxnSp>
              <p:nvCxnSpPr>
                <p:cNvPr id="20" name="Straight Connector 19"/>
                <p:cNvCxnSpPr>
                  <a:stCxn id="43" idx="4"/>
                  <a:endCxn id="21" idx="4"/>
                </p:cNvCxnSpPr>
                <p:nvPr/>
              </p:nvCxnSpPr>
              <p:spPr>
                <a:xfrm rot="5400000">
                  <a:off x="6829942" y="5613518"/>
                  <a:ext cx="956310" cy="8654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21" name="Oval 20"/>
                <p:cNvSpPr/>
                <p:nvPr/>
              </p:nvSpPr>
              <p:spPr>
                <a:xfrm flipV="1">
                  <a:off x="7239000" y="6096000"/>
                  <a:ext cx="129540" cy="129540"/>
                </a:xfrm>
                <a:prstGeom prst="ellipse">
                  <a:avLst/>
                </a:prstGeom>
                <a:solidFill>
                  <a:srgbClr val="FFC000"/>
                </a:solidFill>
                <a:ln>
                  <a:solidFill>
                    <a:srgbClr val="FFC000"/>
                  </a:solidFill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22" name="Straight Connector 21"/>
                <p:cNvCxnSpPr>
                  <a:stCxn id="41" idx="7"/>
                  <a:endCxn id="21" idx="2"/>
                </p:cNvCxnSpPr>
                <p:nvPr/>
              </p:nvCxnSpPr>
              <p:spPr>
                <a:xfrm>
                  <a:off x="6865096" y="5645473"/>
                  <a:ext cx="373904" cy="515297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23" name="Arc 22"/>
                <p:cNvSpPr/>
                <p:nvPr/>
              </p:nvSpPr>
              <p:spPr>
                <a:xfrm flipH="1">
                  <a:off x="7010400" y="5753100"/>
                  <a:ext cx="356235" cy="323850"/>
                </a:xfrm>
                <a:prstGeom prst="arc">
                  <a:avLst>
                    <a:gd name="adj1" fmla="val 13614869"/>
                    <a:gd name="adj2" fmla="val 20293331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" name="TextBox 12"/>
                <p:cNvSpPr txBox="1"/>
                <p:nvPr/>
              </p:nvSpPr>
              <p:spPr>
                <a:xfrm>
                  <a:off x="7010400" y="5753100"/>
                  <a:ext cx="389850" cy="25391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050" dirty="0" smtClean="0"/>
                    <a:t>and</a:t>
                  </a:r>
                  <a:endParaRPr lang="en-US" sz="1050" dirty="0"/>
                </a:p>
              </p:txBody>
            </p:sp>
          </p:grpSp>
        </p:grpSp>
        <p:sp>
          <p:nvSpPr>
            <p:cNvPr id="9" name="TextBox 9"/>
            <p:cNvSpPr txBox="1"/>
            <p:nvPr/>
          </p:nvSpPr>
          <p:spPr>
            <a:xfrm>
              <a:off x="6096000" y="1790700"/>
              <a:ext cx="2904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F</a:t>
              </a:r>
              <a:endParaRPr lang="en-US" baseline="-25000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7517202" y="1828800"/>
              <a:ext cx="2904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F</a:t>
              </a:r>
              <a:endParaRPr lang="en-US" baseline="-25000" dirty="0"/>
            </a:p>
          </p:txBody>
        </p:sp>
        <p:sp>
          <p:nvSpPr>
            <p:cNvPr id="11" name="TextBox 9"/>
            <p:cNvSpPr txBox="1"/>
            <p:nvPr/>
          </p:nvSpPr>
          <p:spPr>
            <a:xfrm>
              <a:off x="6096000" y="2907268"/>
              <a:ext cx="2904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F</a:t>
              </a:r>
              <a:endParaRPr lang="en-US" baseline="-25000" dirty="0"/>
            </a:p>
          </p:txBody>
        </p:sp>
        <p:sp>
          <p:nvSpPr>
            <p:cNvPr id="12" name="TextBox 9"/>
            <p:cNvSpPr txBox="1"/>
            <p:nvPr/>
          </p:nvSpPr>
          <p:spPr>
            <a:xfrm>
              <a:off x="7010400" y="2335768"/>
              <a:ext cx="2904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F</a:t>
              </a:r>
              <a:endParaRPr lang="en-US" baseline="-25000" dirty="0"/>
            </a:p>
          </p:txBody>
        </p:sp>
        <p:sp>
          <p:nvSpPr>
            <p:cNvPr id="13" name="TextBox 9"/>
            <p:cNvSpPr txBox="1"/>
            <p:nvPr/>
          </p:nvSpPr>
          <p:spPr>
            <a:xfrm>
              <a:off x="7543800" y="2857500"/>
              <a:ext cx="2904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F</a:t>
              </a:r>
              <a:endParaRPr lang="en-US" baseline="-25000" dirty="0"/>
            </a:p>
          </p:txBody>
        </p:sp>
        <p:sp>
          <p:nvSpPr>
            <p:cNvPr id="14" name="TextBox 9"/>
            <p:cNvSpPr txBox="1"/>
            <p:nvPr/>
          </p:nvSpPr>
          <p:spPr>
            <a:xfrm>
              <a:off x="6781800" y="2552700"/>
              <a:ext cx="3289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{}</a:t>
              </a:r>
              <a:endParaRPr lang="en-US" baseline="-25000" dirty="0"/>
            </a:p>
          </p:txBody>
        </p:sp>
        <p:sp>
          <p:nvSpPr>
            <p:cNvPr id="15" name="TextBox 9"/>
            <p:cNvSpPr txBox="1"/>
            <p:nvPr/>
          </p:nvSpPr>
          <p:spPr>
            <a:xfrm>
              <a:off x="6529064" y="2907268"/>
              <a:ext cx="42672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{c}</a:t>
              </a:r>
              <a:endParaRPr lang="en-US" baseline="-25000" dirty="0"/>
            </a:p>
          </p:txBody>
        </p:sp>
        <p:sp>
          <p:nvSpPr>
            <p:cNvPr id="16" name="TextBox 9"/>
            <p:cNvSpPr txBox="1"/>
            <p:nvPr/>
          </p:nvSpPr>
          <p:spPr>
            <a:xfrm>
              <a:off x="7062464" y="2895600"/>
              <a:ext cx="3289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{}</a:t>
              </a:r>
              <a:endParaRPr lang="en-US" baseline="-25000" dirty="0"/>
            </a:p>
          </p:txBody>
        </p:sp>
      </p:grpSp>
      <p:grpSp>
        <p:nvGrpSpPr>
          <p:cNvPr id="87" name="Group 86"/>
          <p:cNvGrpSpPr/>
          <p:nvPr/>
        </p:nvGrpSpPr>
        <p:grpSpPr>
          <a:xfrm>
            <a:off x="3719840" y="4253710"/>
            <a:ext cx="1738264" cy="1918490"/>
            <a:chOff x="2297502" y="4710910"/>
            <a:chExt cx="1738264" cy="1918490"/>
          </a:xfrm>
        </p:grpSpPr>
        <p:grpSp>
          <p:nvGrpSpPr>
            <p:cNvPr id="48" name="Group 4"/>
            <p:cNvGrpSpPr/>
            <p:nvPr/>
          </p:nvGrpSpPr>
          <p:grpSpPr>
            <a:xfrm>
              <a:off x="2477041" y="4710910"/>
              <a:ext cx="1382574" cy="1918490"/>
              <a:chOff x="6221370" y="4686300"/>
              <a:chExt cx="1252942" cy="1918490"/>
            </a:xfrm>
          </p:grpSpPr>
          <p:sp>
            <p:nvSpPr>
              <p:cNvPr id="57" name="TextBox 56"/>
              <p:cNvSpPr txBox="1"/>
              <p:nvPr/>
            </p:nvSpPr>
            <p:spPr>
              <a:xfrm>
                <a:off x="7174230" y="6235458"/>
                <a:ext cx="30008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e</a:t>
                </a:r>
                <a:endParaRPr lang="en-US" baseline="-25000" dirty="0"/>
              </a:p>
            </p:txBody>
          </p:sp>
          <p:grpSp>
            <p:nvGrpSpPr>
              <p:cNvPr id="58" name="Group 80"/>
              <p:cNvGrpSpPr/>
              <p:nvPr/>
            </p:nvGrpSpPr>
            <p:grpSpPr>
              <a:xfrm>
                <a:off x="6221370" y="4686300"/>
                <a:ext cx="1222031" cy="1878330"/>
                <a:chOff x="6221370" y="4686300"/>
                <a:chExt cx="1222031" cy="1878330"/>
              </a:xfrm>
            </p:grpSpPr>
            <p:grpSp>
              <p:nvGrpSpPr>
                <p:cNvPr id="59" name="Group 34"/>
                <p:cNvGrpSpPr>
                  <a:grpSpLocks noChangeAspect="1"/>
                </p:cNvGrpSpPr>
                <p:nvPr/>
              </p:nvGrpSpPr>
              <p:grpSpPr>
                <a:xfrm>
                  <a:off x="6221370" y="4686300"/>
                  <a:ext cx="1222031" cy="1878330"/>
                  <a:chOff x="482600" y="4495800"/>
                  <a:chExt cx="1437686" cy="2209800"/>
                </a:xfrm>
              </p:grpSpPr>
              <p:grpSp>
                <p:nvGrpSpPr>
                  <p:cNvPr id="65" name="Group 7"/>
                  <p:cNvGrpSpPr/>
                  <p:nvPr/>
                </p:nvGrpSpPr>
                <p:grpSpPr>
                  <a:xfrm>
                    <a:off x="482600" y="4495800"/>
                    <a:ext cx="282450" cy="533400"/>
                    <a:chOff x="4495800" y="1752600"/>
                    <a:chExt cx="282450" cy="533400"/>
                  </a:xfrm>
                </p:grpSpPr>
                <p:sp>
                  <p:nvSpPr>
                    <p:cNvPr id="85" name="Oval 8"/>
                    <p:cNvSpPr/>
                    <p:nvPr/>
                  </p:nvSpPr>
                  <p:spPr>
                    <a:xfrm>
                      <a:off x="4572000" y="2133600"/>
                      <a:ext cx="152400" cy="152400"/>
                    </a:xfrm>
                    <a:prstGeom prst="ellipse">
                      <a:avLst/>
                    </a:prstGeom>
                  </p:spPr>
                  <p:style>
                    <a:lnRef idx="2">
                      <a:schemeClr val="dk1">
                        <a:shade val="50000"/>
                      </a:schemeClr>
                    </a:lnRef>
                    <a:fillRef idx="1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86" name="TextBox 9"/>
                    <p:cNvSpPr txBox="1"/>
                    <p:nvPr/>
                  </p:nvSpPr>
                  <p:spPr>
                    <a:xfrm>
                      <a:off x="4495800" y="1752600"/>
                      <a:ext cx="282450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dirty="0" smtClean="0"/>
                        <a:t>c</a:t>
                      </a:r>
                      <a:endParaRPr lang="en-US" baseline="-25000" dirty="0"/>
                    </a:p>
                  </p:txBody>
                </p:sp>
              </p:grpSp>
              <p:grpSp>
                <p:nvGrpSpPr>
                  <p:cNvPr id="66" name="Group 13"/>
                  <p:cNvGrpSpPr/>
                  <p:nvPr/>
                </p:nvGrpSpPr>
                <p:grpSpPr>
                  <a:xfrm>
                    <a:off x="1613792" y="4495800"/>
                    <a:ext cx="306494" cy="533400"/>
                    <a:chOff x="4495800" y="1752600"/>
                    <a:chExt cx="306494" cy="533400"/>
                  </a:xfrm>
                </p:grpSpPr>
                <p:sp>
                  <p:nvSpPr>
                    <p:cNvPr id="83" name="Oval 82"/>
                    <p:cNvSpPr/>
                    <p:nvPr/>
                  </p:nvSpPr>
                  <p:spPr>
                    <a:xfrm>
                      <a:off x="4572000" y="2133600"/>
                      <a:ext cx="152400" cy="152400"/>
                    </a:xfrm>
                    <a:prstGeom prst="ellipse">
                      <a:avLst/>
                    </a:prstGeom>
                  </p:spPr>
                  <p:style>
                    <a:lnRef idx="2">
                      <a:schemeClr val="dk1">
                        <a:shade val="50000"/>
                      </a:schemeClr>
                    </a:lnRef>
                    <a:fillRef idx="1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84" name="TextBox 83"/>
                    <p:cNvSpPr txBox="1"/>
                    <p:nvPr/>
                  </p:nvSpPr>
                  <p:spPr>
                    <a:xfrm>
                      <a:off x="4495800" y="1752600"/>
                      <a:ext cx="306494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dirty="0" smtClean="0"/>
                        <a:t>d</a:t>
                      </a:r>
                      <a:endParaRPr lang="en-US" baseline="-25000" dirty="0"/>
                    </a:p>
                  </p:txBody>
                </p:sp>
              </p:grpSp>
              <p:grpSp>
                <p:nvGrpSpPr>
                  <p:cNvPr id="67" name="Group 57"/>
                  <p:cNvGrpSpPr/>
                  <p:nvPr/>
                </p:nvGrpSpPr>
                <p:grpSpPr>
                  <a:xfrm>
                    <a:off x="762000" y="5334000"/>
                    <a:ext cx="500242" cy="369332"/>
                    <a:chOff x="4038600" y="2971800"/>
                    <a:chExt cx="500242" cy="369332"/>
                  </a:xfrm>
                </p:grpSpPr>
                <p:sp>
                  <p:nvSpPr>
                    <p:cNvPr id="81" name="Oval 80"/>
                    <p:cNvSpPr/>
                    <p:nvPr/>
                  </p:nvSpPr>
                  <p:spPr>
                    <a:xfrm rot="5400000">
                      <a:off x="4386442" y="3131958"/>
                      <a:ext cx="152400" cy="152400"/>
                    </a:xfrm>
                    <a:prstGeom prst="ellipse">
                      <a:avLst/>
                    </a:prstGeom>
                    <a:solidFill>
                      <a:schemeClr val="accent3">
                        <a:lumMod val="75000"/>
                      </a:schemeClr>
                    </a:solidFill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dk1">
                        <a:shade val="50000"/>
                      </a:schemeClr>
                    </a:lnRef>
                    <a:fillRef idx="1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ln>
                          <a:solidFill>
                            <a:schemeClr val="accent3">
                              <a:lumMod val="75000"/>
                            </a:schemeClr>
                          </a:solidFill>
                        </a:ln>
                      </a:endParaRPr>
                    </a:p>
                  </p:txBody>
                </p:sp>
                <p:sp>
                  <p:nvSpPr>
                    <p:cNvPr id="82" name="TextBox 18"/>
                    <p:cNvSpPr txBox="1"/>
                    <p:nvPr/>
                  </p:nvSpPr>
                  <p:spPr>
                    <a:xfrm>
                      <a:off x="4038600" y="2971800"/>
                      <a:ext cx="306494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dirty="0" smtClean="0"/>
                        <a:t>b</a:t>
                      </a:r>
                      <a:endParaRPr lang="en-US" baseline="-25000" dirty="0"/>
                    </a:p>
                  </p:txBody>
                </p:sp>
              </p:grpSp>
              <p:grpSp>
                <p:nvGrpSpPr>
                  <p:cNvPr id="68" name="Group 25"/>
                  <p:cNvGrpSpPr/>
                  <p:nvPr/>
                </p:nvGrpSpPr>
                <p:grpSpPr>
                  <a:xfrm>
                    <a:off x="571500" y="6172200"/>
                    <a:ext cx="295274" cy="533400"/>
                    <a:chOff x="6172200" y="3429000"/>
                    <a:chExt cx="295274" cy="533400"/>
                  </a:xfrm>
                </p:grpSpPr>
                <p:sp>
                  <p:nvSpPr>
                    <p:cNvPr id="79" name="Oval 78"/>
                    <p:cNvSpPr/>
                    <p:nvPr/>
                  </p:nvSpPr>
                  <p:spPr>
                    <a:xfrm flipV="1">
                      <a:off x="6186817" y="3429000"/>
                      <a:ext cx="152400" cy="152400"/>
                    </a:xfrm>
                    <a:prstGeom prst="ellipse">
                      <a:avLst/>
                    </a:prstGeom>
                    <a:solidFill>
                      <a:schemeClr val="accent3">
                        <a:lumMod val="75000"/>
                      </a:schemeClr>
                    </a:solidFill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dk1">
                        <a:shade val="50000"/>
                      </a:schemeClr>
                    </a:lnRef>
                    <a:fillRef idx="1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ln>
                          <a:solidFill>
                            <a:schemeClr val="accent3">
                              <a:lumMod val="75000"/>
                            </a:schemeClr>
                          </a:solidFill>
                        </a:ln>
                      </a:endParaRPr>
                    </a:p>
                  </p:txBody>
                </p:sp>
                <p:sp>
                  <p:nvSpPr>
                    <p:cNvPr id="80" name="TextBox 79"/>
                    <p:cNvSpPr txBox="1"/>
                    <p:nvPr/>
                  </p:nvSpPr>
                  <p:spPr>
                    <a:xfrm>
                      <a:off x="6172200" y="3593068"/>
                      <a:ext cx="295274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dirty="0" smtClean="0"/>
                        <a:t>a</a:t>
                      </a:r>
                      <a:endParaRPr lang="en-US" baseline="-25000" dirty="0"/>
                    </a:p>
                  </p:txBody>
                </p:sp>
              </p:grpSp>
              <p:cxnSp>
                <p:nvCxnSpPr>
                  <p:cNvPr id="69" name="Straight Connector 68"/>
                  <p:cNvCxnSpPr/>
                  <p:nvPr/>
                </p:nvCxnSpPr>
                <p:spPr>
                  <a:xfrm rot="16200000" flipH="1">
                    <a:off x="655724" y="5040040"/>
                    <a:ext cx="509594" cy="443278"/>
                  </a:xfrm>
                  <a:prstGeom prst="line">
                    <a:avLst/>
                  </a:prstGeom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0" name="Straight Connector 19"/>
                  <p:cNvCxnSpPr/>
                  <p:nvPr/>
                </p:nvCxnSpPr>
                <p:spPr>
                  <a:xfrm rot="5400000">
                    <a:off x="1221320" y="5025486"/>
                    <a:ext cx="509594" cy="472386"/>
                  </a:xfrm>
                  <a:prstGeom prst="line">
                    <a:avLst/>
                  </a:prstGeom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1" name="Straight Connector 20"/>
                  <p:cNvCxnSpPr>
                    <a:stCxn id="79" idx="6"/>
                  </p:cNvCxnSpPr>
                  <p:nvPr/>
                </p:nvCxnSpPr>
                <p:spPr>
                  <a:xfrm flipV="1">
                    <a:off x="738517" y="5624241"/>
                    <a:ext cx="393643" cy="624159"/>
                  </a:xfrm>
                  <a:prstGeom prst="line">
                    <a:avLst/>
                  </a:prstGeom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2" name="Straight Connector 21"/>
                  <p:cNvCxnSpPr>
                    <a:stCxn id="85" idx="4"/>
                    <a:endCxn id="79" idx="4"/>
                  </p:cNvCxnSpPr>
                  <p:nvPr/>
                </p:nvCxnSpPr>
                <p:spPr>
                  <a:xfrm rot="16200000" flipH="1">
                    <a:off x="77158" y="5587041"/>
                    <a:ext cx="1143000" cy="27316"/>
                  </a:xfrm>
                  <a:prstGeom prst="line">
                    <a:avLst/>
                  </a:prstGeom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73" name="Group 64"/>
                  <p:cNvGrpSpPr/>
                  <p:nvPr/>
                </p:nvGrpSpPr>
                <p:grpSpPr>
                  <a:xfrm>
                    <a:off x="571500" y="5753100"/>
                    <a:ext cx="419100" cy="381000"/>
                    <a:chOff x="3619500" y="3505200"/>
                    <a:chExt cx="419100" cy="381000"/>
                  </a:xfrm>
                </p:grpSpPr>
                <p:sp>
                  <p:nvSpPr>
                    <p:cNvPr id="77" name="Arc 76"/>
                    <p:cNvSpPr/>
                    <p:nvPr/>
                  </p:nvSpPr>
                  <p:spPr>
                    <a:xfrm>
                      <a:off x="3619500" y="3505200"/>
                      <a:ext cx="419100" cy="381000"/>
                    </a:xfrm>
                    <a:prstGeom prst="arc">
                      <a:avLst>
                        <a:gd name="adj1" fmla="val 14205609"/>
                        <a:gd name="adj2" fmla="val 20293331"/>
                      </a:avLst>
                    </a:prstGeom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78" name="TextBox 77"/>
                    <p:cNvSpPr txBox="1"/>
                    <p:nvPr/>
                  </p:nvSpPr>
                  <p:spPr>
                    <a:xfrm>
                      <a:off x="3695700" y="3505200"/>
                      <a:ext cx="301686" cy="253916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sz="1050" dirty="0" smtClean="0"/>
                        <a:t>or</a:t>
                      </a:r>
                      <a:endParaRPr lang="en-US" sz="1050" dirty="0"/>
                    </a:p>
                  </p:txBody>
                </p:sp>
              </p:grpSp>
              <p:grpSp>
                <p:nvGrpSpPr>
                  <p:cNvPr id="74" name="Group 65"/>
                  <p:cNvGrpSpPr/>
                  <p:nvPr/>
                </p:nvGrpSpPr>
                <p:grpSpPr>
                  <a:xfrm>
                    <a:off x="990600" y="5181600"/>
                    <a:ext cx="427950" cy="381000"/>
                    <a:chOff x="3619500" y="3505200"/>
                    <a:chExt cx="427950" cy="381000"/>
                  </a:xfrm>
                </p:grpSpPr>
                <p:sp>
                  <p:nvSpPr>
                    <p:cNvPr id="75" name="Arc 27"/>
                    <p:cNvSpPr/>
                    <p:nvPr/>
                  </p:nvSpPr>
                  <p:spPr>
                    <a:xfrm>
                      <a:off x="3619500" y="3505200"/>
                      <a:ext cx="419100" cy="381000"/>
                    </a:xfrm>
                    <a:prstGeom prst="arc">
                      <a:avLst>
                        <a:gd name="adj1" fmla="val 11264144"/>
                        <a:gd name="adj2" fmla="val 21172493"/>
                      </a:avLst>
                    </a:prstGeom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76" name="TextBox 28"/>
                    <p:cNvSpPr txBox="1"/>
                    <p:nvPr/>
                  </p:nvSpPr>
                  <p:spPr>
                    <a:xfrm>
                      <a:off x="3657600" y="3505200"/>
                      <a:ext cx="389850" cy="253916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sz="1050" dirty="0" smtClean="0"/>
                        <a:t>and</a:t>
                      </a:r>
                      <a:endParaRPr lang="en-US" sz="1050" dirty="0"/>
                    </a:p>
                  </p:txBody>
                </p:sp>
              </p:grpSp>
            </p:grpSp>
            <p:cxnSp>
              <p:nvCxnSpPr>
                <p:cNvPr id="60" name="Straight Connector 59"/>
                <p:cNvCxnSpPr>
                  <a:stCxn id="83" idx="4"/>
                  <a:endCxn id="61" idx="4"/>
                </p:cNvCxnSpPr>
                <p:nvPr/>
              </p:nvCxnSpPr>
              <p:spPr>
                <a:xfrm rot="5400000">
                  <a:off x="6829942" y="5613518"/>
                  <a:ext cx="956310" cy="8654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61" name="Oval 60"/>
                <p:cNvSpPr/>
                <p:nvPr/>
              </p:nvSpPr>
              <p:spPr>
                <a:xfrm flipV="1">
                  <a:off x="7239000" y="6096000"/>
                  <a:ext cx="129540" cy="129540"/>
                </a:xfrm>
                <a:prstGeom prst="ellipse">
                  <a:avLst/>
                </a:prstGeom>
                <a:solidFill>
                  <a:srgbClr val="FFC000"/>
                </a:solidFill>
                <a:ln>
                  <a:solidFill>
                    <a:srgbClr val="FFC000"/>
                  </a:solidFill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62" name="Straight Connector 61"/>
                <p:cNvCxnSpPr>
                  <a:stCxn id="81" idx="7"/>
                  <a:endCxn id="61" idx="2"/>
                </p:cNvCxnSpPr>
                <p:nvPr/>
              </p:nvCxnSpPr>
              <p:spPr>
                <a:xfrm>
                  <a:off x="6865096" y="5645473"/>
                  <a:ext cx="373904" cy="515297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63" name="Arc 62"/>
                <p:cNvSpPr/>
                <p:nvPr/>
              </p:nvSpPr>
              <p:spPr>
                <a:xfrm flipH="1">
                  <a:off x="7010400" y="5753100"/>
                  <a:ext cx="356235" cy="323850"/>
                </a:xfrm>
                <a:prstGeom prst="arc">
                  <a:avLst>
                    <a:gd name="adj1" fmla="val 13614869"/>
                    <a:gd name="adj2" fmla="val 20293331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4" name="TextBox 12"/>
                <p:cNvSpPr txBox="1"/>
                <p:nvPr/>
              </p:nvSpPr>
              <p:spPr>
                <a:xfrm>
                  <a:off x="7010400" y="5753100"/>
                  <a:ext cx="389850" cy="25391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050" dirty="0" smtClean="0"/>
                    <a:t>and</a:t>
                  </a:r>
                  <a:endParaRPr lang="en-US" sz="1050" dirty="0"/>
                </a:p>
              </p:txBody>
            </p:sp>
          </p:grpSp>
        </p:grpSp>
        <p:sp>
          <p:nvSpPr>
            <p:cNvPr id="49" name="TextBox 9"/>
            <p:cNvSpPr txBox="1"/>
            <p:nvPr/>
          </p:nvSpPr>
          <p:spPr>
            <a:xfrm>
              <a:off x="2297502" y="4901410"/>
              <a:ext cx="2904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F</a:t>
              </a:r>
              <a:endParaRPr lang="en-US" baseline="-25000" dirty="0"/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3718704" y="4939510"/>
              <a:ext cx="29687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T</a:t>
              </a:r>
              <a:endParaRPr lang="en-US" baseline="-25000" dirty="0"/>
            </a:p>
          </p:txBody>
        </p:sp>
        <p:sp>
          <p:nvSpPr>
            <p:cNvPr id="51" name="TextBox 9"/>
            <p:cNvSpPr txBox="1"/>
            <p:nvPr/>
          </p:nvSpPr>
          <p:spPr>
            <a:xfrm>
              <a:off x="2297502" y="6017978"/>
              <a:ext cx="2904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F</a:t>
              </a:r>
              <a:endParaRPr lang="en-US" baseline="-25000" dirty="0"/>
            </a:p>
          </p:txBody>
        </p:sp>
        <p:sp>
          <p:nvSpPr>
            <p:cNvPr id="52" name="TextBox 9"/>
            <p:cNvSpPr txBox="1"/>
            <p:nvPr/>
          </p:nvSpPr>
          <p:spPr>
            <a:xfrm>
              <a:off x="3211902" y="5446478"/>
              <a:ext cx="2904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F</a:t>
              </a:r>
              <a:endParaRPr lang="en-US" baseline="-25000" dirty="0"/>
            </a:p>
          </p:txBody>
        </p:sp>
        <p:sp>
          <p:nvSpPr>
            <p:cNvPr id="53" name="TextBox 9"/>
            <p:cNvSpPr txBox="1"/>
            <p:nvPr/>
          </p:nvSpPr>
          <p:spPr>
            <a:xfrm>
              <a:off x="3745302" y="5968210"/>
              <a:ext cx="2904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F</a:t>
              </a:r>
              <a:endParaRPr lang="en-US" baseline="-25000" dirty="0"/>
            </a:p>
          </p:txBody>
        </p:sp>
      </p:grpSp>
      <p:grpSp>
        <p:nvGrpSpPr>
          <p:cNvPr id="88" name="Group 87"/>
          <p:cNvGrpSpPr/>
          <p:nvPr/>
        </p:nvGrpSpPr>
        <p:grpSpPr>
          <a:xfrm>
            <a:off x="4152900" y="5181600"/>
            <a:ext cx="900436" cy="748510"/>
            <a:chOff x="2597212" y="5638800"/>
            <a:chExt cx="900436" cy="748510"/>
          </a:xfrm>
        </p:grpSpPr>
        <p:sp>
          <p:nvSpPr>
            <p:cNvPr id="54" name="TextBox 9"/>
            <p:cNvSpPr txBox="1"/>
            <p:nvPr/>
          </p:nvSpPr>
          <p:spPr>
            <a:xfrm>
              <a:off x="2787712" y="5638800"/>
              <a:ext cx="42672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{c}</a:t>
              </a:r>
              <a:endParaRPr lang="en-US" baseline="-25000" dirty="0"/>
            </a:p>
          </p:txBody>
        </p:sp>
        <p:sp>
          <p:nvSpPr>
            <p:cNvPr id="55" name="TextBox 9"/>
            <p:cNvSpPr txBox="1"/>
            <p:nvPr/>
          </p:nvSpPr>
          <p:spPr>
            <a:xfrm>
              <a:off x="2597212" y="6017978"/>
              <a:ext cx="42672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{c}</a:t>
              </a:r>
              <a:endParaRPr lang="en-US" baseline="-25000" dirty="0"/>
            </a:p>
          </p:txBody>
        </p:sp>
        <p:sp>
          <p:nvSpPr>
            <p:cNvPr id="56" name="TextBox 9"/>
            <p:cNvSpPr txBox="1"/>
            <p:nvPr/>
          </p:nvSpPr>
          <p:spPr>
            <a:xfrm>
              <a:off x="3168712" y="6006310"/>
              <a:ext cx="3289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{}</a:t>
              </a:r>
              <a:endParaRPr lang="en-US" baseline="-25000" dirty="0"/>
            </a:p>
          </p:txBody>
        </p:sp>
      </p:grpSp>
      <p:grpSp>
        <p:nvGrpSpPr>
          <p:cNvPr id="89" name="Group 88"/>
          <p:cNvGrpSpPr/>
          <p:nvPr/>
        </p:nvGrpSpPr>
        <p:grpSpPr>
          <a:xfrm>
            <a:off x="6482090" y="4229100"/>
            <a:ext cx="1744676" cy="1918490"/>
            <a:chOff x="2297502" y="4710910"/>
            <a:chExt cx="1744676" cy="1918490"/>
          </a:xfrm>
        </p:grpSpPr>
        <p:grpSp>
          <p:nvGrpSpPr>
            <p:cNvPr id="90" name="Group 4"/>
            <p:cNvGrpSpPr/>
            <p:nvPr/>
          </p:nvGrpSpPr>
          <p:grpSpPr>
            <a:xfrm>
              <a:off x="2477041" y="4710910"/>
              <a:ext cx="1382574" cy="1918490"/>
              <a:chOff x="6221370" y="4686300"/>
              <a:chExt cx="1252942" cy="1918490"/>
            </a:xfrm>
          </p:grpSpPr>
          <p:sp>
            <p:nvSpPr>
              <p:cNvPr id="96" name="TextBox 95"/>
              <p:cNvSpPr txBox="1"/>
              <p:nvPr/>
            </p:nvSpPr>
            <p:spPr>
              <a:xfrm>
                <a:off x="7174230" y="6235458"/>
                <a:ext cx="30008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e</a:t>
                </a:r>
                <a:endParaRPr lang="en-US" baseline="-25000" dirty="0"/>
              </a:p>
            </p:txBody>
          </p:sp>
          <p:grpSp>
            <p:nvGrpSpPr>
              <p:cNvPr id="97" name="Group 80"/>
              <p:cNvGrpSpPr/>
              <p:nvPr/>
            </p:nvGrpSpPr>
            <p:grpSpPr>
              <a:xfrm>
                <a:off x="6221370" y="4686300"/>
                <a:ext cx="1222031" cy="1878330"/>
                <a:chOff x="6221370" y="4686300"/>
                <a:chExt cx="1222031" cy="1878330"/>
              </a:xfrm>
            </p:grpSpPr>
            <p:grpSp>
              <p:nvGrpSpPr>
                <p:cNvPr id="98" name="Group 34"/>
                <p:cNvGrpSpPr>
                  <a:grpSpLocks noChangeAspect="1"/>
                </p:cNvGrpSpPr>
                <p:nvPr/>
              </p:nvGrpSpPr>
              <p:grpSpPr>
                <a:xfrm>
                  <a:off x="6221370" y="4686300"/>
                  <a:ext cx="1222031" cy="1878330"/>
                  <a:chOff x="482600" y="4495800"/>
                  <a:chExt cx="1437686" cy="2209800"/>
                </a:xfrm>
              </p:grpSpPr>
              <p:grpSp>
                <p:nvGrpSpPr>
                  <p:cNvPr id="104" name="Group 7"/>
                  <p:cNvGrpSpPr/>
                  <p:nvPr/>
                </p:nvGrpSpPr>
                <p:grpSpPr>
                  <a:xfrm>
                    <a:off x="482600" y="4495800"/>
                    <a:ext cx="282450" cy="533400"/>
                    <a:chOff x="4495800" y="1752600"/>
                    <a:chExt cx="282450" cy="533400"/>
                  </a:xfrm>
                </p:grpSpPr>
                <p:sp>
                  <p:nvSpPr>
                    <p:cNvPr id="124" name="Oval 8"/>
                    <p:cNvSpPr/>
                    <p:nvPr/>
                  </p:nvSpPr>
                  <p:spPr>
                    <a:xfrm>
                      <a:off x="4572000" y="2133600"/>
                      <a:ext cx="152400" cy="152400"/>
                    </a:xfrm>
                    <a:prstGeom prst="ellipse">
                      <a:avLst/>
                    </a:prstGeom>
                  </p:spPr>
                  <p:style>
                    <a:lnRef idx="2">
                      <a:schemeClr val="dk1">
                        <a:shade val="50000"/>
                      </a:schemeClr>
                    </a:lnRef>
                    <a:fillRef idx="1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25" name="TextBox 9"/>
                    <p:cNvSpPr txBox="1"/>
                    <p:nvPr/>
                  </p:nvSpPr>
                  <p:spPr>
                    <a:xfrm>
                      <a:off x="4495800" y="1752600"/>
                      <a:ext cx="282450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dirty="0" smtClean="0"/>
                        <a:t>c</a:t>
                      </a:r>
                      <a:endParaRPr lang="en-US" baseline="-25000" dirty="0"/>
                    </a:p>
                  </p:txBody>
                </p:sp>
              </p:grpSp>
              <p:grpSp>
                <p:nvGrpSpPr>
                  <p:cNvPr id="105" name="Group 13"/>
                  <p:cNvGrpSpPr/>
                  <p:nvPr/>
                </p:nvGrpSpPr>
                <p:grpSpPr>
                  <a:xfrm>
                    <a:off x="1613792" y="4495800"/>
                    <a:ext cx="306494" cy="533400"/>
                    <a:chOff x="4495800" y="1752600"/>
                    <a:chExt cx="306494" cy="533400"/>
                  </a:xfrm>
                </p:grpSpPr>
                <p:sp>
                  <p:nvSpPr>
                    <p:cNvPr id="122" name="Oval 121"/>
                    <p:cNvSpPr/>
                    <p:nvPr/>
                  </p:nvSpPr>
                  <p:spPr>
                    <a:xfrm>
                      <a:off x="4572000" y="2133600"/>
                      <a:ext cx="152400" cy="152400"/>
                    </a:xfrm>
                    <a:prstGeom prst="ellipse">
                      <a:avLst/>
                    </a:prstGeom>
                  </p:spPr>
                  <p:style>
                    <a:lnRef idx="2">
                      <a:schemeClr val="dk1">
                        <a:shade val="50000"/>
                      </a:schemeClr>
                    </a:lnRef>
                    <a:fillRef idx="1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23" name="TextBox 122"/>
                    <p:cNvSpPr txBox="1"/>
                    <p:nvPr/>
                  </p:nvSpPr>
                  <p:spPr>
                    <a:xfrm>
                      <a:off x="4495800" y="1752600"/>
                      <a:ext cx="306494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dirty="0" smtClean="0"/>
                        <a:t>d</a:t>
                      </a:r>
                      <a:endParaRPr lang="en-US" baseline="-25000" dirty="0"/>
                    </a:p>
                  </p:txBody>
                </p:sp>
              </p:grpSp>
              <p:grpSp>
                <p:nvGrpSpPr>
                  <p:cNvPr id="106" name="Group 57"/>
                  <p:cNvGrpSpPr/>
                  <p:nvPr/>
                </p:nvGrpSpPr>
                <p:grpSpPr>
                  <a:xfrm>
                    <a:off x="762000" y="5334000"/>
                    <a:ext cx="500242" cy="369332"/>
                    <a:chOff x="4038600" y="2971800"/>
                    <a:chExt cx="500242" cy="369332"/>
                  </a:xfrm>
                </p:grpSpPr>
                <p:sp>
                  <p:nvSpPr>
                    <p:cNvPr id="120" name="Oval 119"/>
                    <p:cNvSpPr/>
                    <p:nvPr/>
                  </p:nvSpPr>
                  <p:spPr>
                    <a:xfrm rot="5400000">
                      <a:off x="4386442" y="3131958"/>
                      <a:ext cx="152400" cy="152400"/>
                    </a:xfrm>
                    <a:prstGeom prst="ellipse">
                      <a:avLst/>
                    </a:prstGeom>
                    <a:solidFill>
                      <a:schemeClr val="accent3">
                        <a:lumMod val="75000"/>
                      </a:schemeClr>
                    </a:solidFill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dk1">
                        <a:shade val="50000"/>
                      </a:schemeClr>
                    </a:lnRef>
                    <a:fillRef idx="1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ln>
                          <a:solidFill>
                            <a:schemeClr val="accent3">
                              <a:lumMod val="75000"/>
                            </a:schemeClr>
                          </a:solidFill>
                        </a:ln>
                      </a:endParaRPr>
                    </a:p>
                  </p:txBody>
                </p:sp>
                <p:sp>
                  <p:nvSpPr>
                    <p:cNvPr id="121" name="TextBox 18"/>
                    <p:cNvSpPr txBox="1"/>
                    <p:nvPr/>
                  </p:nvSpPr>
                  <p:spPr>
                    <a:xfrm>
                      <a:off x="4038600" y="2971800"/>
                      <a:ext cx="306494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dirty="0" smtClean="0"/>
                        <a:t>b</a:t>
                      </a:r>
                      <a:endParaRPr lang="en-US" baseline="-25000" dirty="0"/>
                    </a:p>
                  </p:txBody>
                </p:sp>
              </p:grpSp>
              <p:grpSp>
                <p:nvGrpSpPr>
                  <p:cNvPr id="107" name="Group 25"/>
                  <p:cNvGrpSpPr/>
                  <p:nvPr/>
                </p:nvGrpSpPr>
                <p:grpSpPr>
                  <a:xfrm>
                    <a:off x="571500" y="6172200"/>
                    <a:ext cx="295274" cy="533400"/>
                    <a:chOff x="6172200" y="3429000"/>
                    <a:chExt cx="295274" cy="533400"/>
                  </a:xfrm>
                </p:grpSpPr>
                <p:sp>
                  <p:nvSpPr>
                    <p:cNvPr id="118" name="Oval 117"/>
                    <p:cNvSpPr/>
                    <p:nvPr/>
                  </p:nvSpPr>
                  <p:spPr>
                    <a:xfrm flipV="1">
                      <a:off x="6186817" y="3429000"/>
                      <a:ext cx="152400" cy="152400"/>
                    </a:xfrm>
                    <a:prstGeom prst="ellipse">
                      <a:avLst/>
                    </a:prstGeom>
                    <a:solidFill>
                      <a:schemeClr val="accent3">
                        <a:lumMod val="75000"/>
                      </a:schemeClr>
                    </a:solidFill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dk1">
                        <a:shade val="50000"/>
                      </a:schemeClr>
                    </a:lnRef>
                    <a:fillRef idx="1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ln>
                          <a:solidFill>
                            <a:schemeClr val="accent3">
                              <a:lumMod val="75000"/>
                            </a:schemeClr>
                          </a:solidFill>
                        </a:ln>
                      </a:endParaRPr>
                    </a:p>
                  </p:txBody>
                </p:sp>
                <p:sp>
                  <p:nvSpPr>
                    <p:cNvPr id="119" name="TextBox 118"/>
                    <p:cNvSpPr txBox="1"/>
                    <p:nvPr/>
                  </p:nvSpPr>
                  <p:spPr>
                    <a:xfrm>
                      <a:off x="6172200" y="3593068"/>
                      <a:ext cx="295274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dirty="0" smtClean="0"/>
                        <a:t>a</a:t>
                      </a:r>
                      <a:endParaRPr lang="en-US" baseline="-25000" dirty="0"/>
                    </a:p>
                  </p:txBody>
                </p:sp>
              </p:grpSp>
              <p:cxnSp>
                <p:nvCxnSpPr>
                  <p:cNvPr id="108" name="Straight Connector 107"/>
                  <p:cNvCxnSpPr/>
                  <p:nvPr/>
                </p:nvCxnSpPr>
                <p:spPr>
                  <a:xfrm rot="16200000" flipH="1">
                    <a:off x="655724" y="5040040"/>
                    <a:ext cx="509594" cy="443278"/>
                  </a:xfrm>
                  <a:prstGeom prst="line">
                    <a:avLst/>
                  </a:prstGeom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9" name="Straight Connector 19"/>
                  <p:cNvCxnSpPr/>
                  <p:nvPr/>
                </p:nvCxnSpPr>
                <p:spPr>
                  <a:xfrm rot="5400000">
                    <a:off x="1221320" y="5025486"/>
                    <a:ext cx="509594" cy="472386"/>
                  </a:xfrm>
                  <a:prstGeom prst="line">
                    <a:avLst/>
                  </a:prstGeom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0" name="Straight Connector 20"/>
                  <p:cNvCxnSpPr>
                    <a:stCxn id="118" idx="6"/>
                  </p:cNvCxnSpPr>
                  <p:nvPr/>
                </p:nvCxnSpPr>
                <p:spPr>
                  <a:xfrm flipV="1">
                    <a:off x="738517" y="5624241"/>
                    <a:ext cx="393643" cy="624159"/>
                  </a:xfrm>
                  <a:prstGeom prst="line">
                    <a:avLst/>
                  </a:prstGeom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1" name="Straight Connector 21"/>
                  <p:cNvCxnSpPr>
                    <a:stCxn id="124" idx="4"/>
                    <a:endCxn id="118" idx="4"/>
                  </p:cNvCxnSpPr>
                  <p:nvPr/>
                </p:nvCxnSpPr>
                <p:spPr>
                  <a:xfrm rot="16200000" flipH="1">
                    <a:off x="77158" y="5587041"/>
                    <a:ext cx="1143000" cy="27316"/>
                  </a:xfrm>
                  <a:prstGeom prst="line">
                    <a:avLst/>
                  </a:prstGeom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112" name="Group 64"/>
                  <p:cNvGrpSpPr/>
                  <p:nvPr/>
                </p:nvGrpSpPr>
                <p:grpSpPr>
                  <a:xfrm>
                    <a:off x="571500" y="5753100"/>
                    <a:ext cx="419100" cy="381000"/>
                    <a:chOff x="3619500" y="3505200"/>
                    <a:chExt cx="419100" cy="381000"/>
                  </a:xfrm>
                </p:grpSpPr>
                <p:sp>
                  <p:nvSpPr>
                    <p:cNvPr id="116" name="Arc 115"/>
                    <p:cNvSpPr/>
                    <p:nvPr/>
                  </p:nvSpPr>
                  <p:spPr>
                    <a:xfrm>
                      <a:off x="3619500" y="3505200"/>
                      <a:ext cx="419100" cy="381000"/>
                    </a:xfrm>
                    <a:prstGeom prst="arc">
                      <a:avLst>
                        <a:gd name="adj1" fmla="val 14205609"/>
                        <a:gd name="adj2" fmla="val 20293331"/>
                      </a:avLst>
                    </a:prstGeom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17" name="TextBox 116"/>
                    <p:cNvSpPr txBox="1"/>
                    <p:nvPr/>
                  </p:nvSpPr>
                  <p:spPr>
                    <a:xfrm>
                      <a:off x="3695700" y="3505200"/>
                      <a:ext cx="301686" cy="253916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sz="1050" dirty="0" smtClean="0"/>
                        <a:t>or</a:t>
                      </a:r>
                      <a:endParaRPr lang="en-US" sz="1050" dirty="0"/>
                    </a:p>
                  </p:txBody>
                </p:sp>
              </p:grpSp>
              <p:grpSp>
                <p:nvGrpSpPr>
                  <p:cNvPr id="113" name="Group 65"/>
                  <p:cNvGrpSpPr/>
                  <p:nvPr/>
                </p:nvGrpSpPr>
                <p:grpSpPr>
                  <a:xfrm>
                    <a:off x="990600" y="5181600"/>
                    <a:ext cx="427950" cy="381000"/>
                    <a:chOff x="3619500" y="3505200"/>
                    <a:chExt cx="427950" cy="381000"/>
                  </a:xfrm>
                </p:grpSpPr>
                <p:sp>
                  <p:nvSpPr>
                    <p:cNvPr id="114" name="Arc 27"/>
                    <p:cNvSpPr/>
                    <p:nvPr/>
                  </p:nvSpPr>
                  <p:spPr>
                    <a:xfrm>
                      <a:off x="3619500" y="3505200"/>
                      <a:ext cx="419100" cy="381000"/>
                    </a:xfrm>
                    <a:prstGeom prst="arc">
                      <a:avLst>
                        <a:gd name="adj1" fmla="val 11264144"/>
                        <a:gd name="adj2" fmla="val 21172493"/>
                      </a:avLst>
                    </a:prstGeom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15" name="TextBox 28"/>
                    <p:cNvSpPr txBox="1"/>
                    <p:nvPr/>
                  </p:nvSpPr>
                  <p:spPr>
                    <a:xfrm>
                      <a:off x="3657600" y="3505200"/>
                      <a:ext cx="389850" cy="253916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sz="1050" dirty="0" smtClean="0"/>
                        <a:t>and</a:t>
                      </a:r>
                      <a:endParaRPr lang="en-US" sz="1050" dirty="0"/>
                    </a:p>
                  </p:txBody>
                </p:sp>
              </p:grpSp>
            </p:grpSp>
            <p:cxnSp>
              <p:nvCxnSpPr>
                <p:cNvPr id="99" name="Straight Connector 98"/>
                <p:cNvCxnSpPr>
                  <a:stCxn id="122" idx="4"/>
                  <a:endCxn id="100" idx="4"/>
                </p:cNvCxnSpPr>
                <p:nvPr/>
              </p:nvCxnSpPr>
              <p:spPr>
                <a:xfrm rot="5400000">
                  <a:off x="6829942" y="5613518"/>
                  <a:ext cx="956310" cy="8654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100" name="Oval 99"/>
                <p:cNvSpPr/>
                <p:nvPr/>
              </p:nvSpPr>
              <p:spPr>
                <a:xfrm flipV="1">
                  <a:off x="7239000" y="6096000"/>
                  <a:ext cx="129540" cy="129540"/>
                </a:xfrm>
                <a:prstGeom prst="ellipse">
                  <a:avLst/>
                </a:prstGeom>
                <a:solidFill>
                  <a:srgbClr val="FFC000"/>
                </a:solidFill>
                <a:ln>
                  <a:solidFill>
                    <a:srgbClr val="FFC000"/>
                  </a:solidFill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101" name="Straight Connector 100"/>
                <p:cNvCxnSpPr>
                  <a:stCxn id="120" idx="7"/>
                  <a:endCxn id="100" idx="2"/>
                </p:cNvCxnSpPr>
                <p:nvPr/>
              </p:nvCxnSpPr>
              <p:spPr>
                <a:xfrm>
                  <a:off x="6865096" y="5645473"/>
                  <a:ext cx="373904" cy="515297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102" name="Arc 101"/>
                <p:cNvSpPr/>
                <p:nvPr/>
              </p:nvSpPr>
              <p:spPr>
                <a:xfrm flipH="1">
                  <a:off x="7010400" y="5753100"/>
                  <a:ext cx="356235" cy="323850"/>
                </a:xfrm>
                <a:prstGeom prst="arc">
                  <a:avLst>
                    <a:gd name="adj1" fmla="val 13614869"/>
                    <a:gd name="adj2" fmla="val 20293331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3" name="TextBox 12"/>
                <p:cNvSpPr txBox="1"/>
                <p:nvPr/>
              </p:nvSpPr>
              <p:spPr>
                <a:xfrm>
                  <a:off x="7010400" y="5753100"/>
                  <a:ext cx="389850" cy="25391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050" dirty="0" smtClean="0"/>
                    <a:t>and</a:t>
                  </a:r>
                  <a:endParaRPr lang="en-US" sz="1050" dirty="0"/>
                </a:p>
              </p:txBody>
            </p:sp>
          </p:grpSp>
        </p:grpSp>
        <p:sp>
          <p:nvSpPr>
            <p:cNvPr id="91" name="TextBox 9"/>
            <p:cNvSpPr txBox="1"/>
            <p:nvPr/>
          </p:nvSpPr>
          <p:spPr>
            <a:xfrm>
              <a:off x="2297502" y="4901410"/>
              <a:ext cx="29687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T</a:t>
              </a:r>
              <a:endParaRPr lang="en-US" baseline="-25000" dirty="0"/>
            </a:p>
          </p:txBody>
        </p:sp>
        <p:sp>
          <p:nvSpPr>
            <p:cNvPr id="92" name="TextBox 91"/>
            <p:cNvSpPr txBox="1"/>
            <p:nvPr/>
          </p:nvSpPr>
          <p:spPr>
            <a:xfrm>
              <a:off x="3718704" y="4939510"/>
              <a:ext cx="29687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T</a:t>
              </a:r>
              <a:endParaRPr lang="en-US" baseline="-25000" dirty="0"/>
            </a:p>
          </p:txBody>
        </p:sp>
        <p:sp>
          <p:nvSpPr>
            <p:cNvPr id="93" name="TextBox 9"/>
            <p:cNvSpPr txBox="1"/>
            <p:nvPr/>
          </p:nvSpPr>
          <p:spPr>
            <a:xfrm>
              <a:off x="2297502" y="6017978"/>
              <a:ext cx="29687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T</a:t>
              </a:r>
              <a:endParaRPr lang="en-US" baseline="-25000" dirty="0"/>
            </a:p>
          </p:txBody>
        </p:sp>
        <p:sp>
          <p:nvSpPr>
            <p:cNvPr id="94" name="TextBox 9"/>
            <p:cNvSpPr txBox="1"/>
            <p:nvPr/>
          </p:nvSpPr>
          <p:spPr>
            <a:xfrm>
              <a:off x="3211902" y="5446478"/>
              <a:ext cx="26000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aseline="-25000" dirty="0" smtClean="0"/>
                <a:t>T</a:t>
              </a:r>
              <a:endParaRPr lang="en-US" baseline="-25000" dirty="0"/>
            </a:p>
          </p:txBody>
        </p:sp>
        <p:sp>
          <p:nvSpPr>
            <p:cNvPr id="95" name="TextBox 9"/>
            <p:cNvSpPr txBox="1"/>
            <p:nvPr/>
          </p:nvSpPr>
          <p:spPr>
            <a:xfrm>
              <a:off x="3745302" y="5968210"/>
              <a:ext cx="29687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T</a:t>
              </a:r>
              <a:endParaRPr lang="en-US" baseline="-25000" dirty="0"/>
            </a:p>
          </p:txBody>
        </p:sp>
      </p:grpSp>
      <p:grpSp>
        <p:nvGrpSpPr>
          <p:cNvPr id="126" name="Group 125"/>
          <p:cNvGrpSpPr/>
          <p:nvPr/>
        </p:nvGrpSpPr>
        <p:grpSpPr>
          <a:xfrm>
            <a:off x="6915154" y="5295900"/>
            <a:ext cx="949991" cy="609600"/>
            <a:chOff x="2730566" y="5777710"/>
            <a:chExt cx="949991" cy="609600"/>
          </a:xfrm>
        </p:grpSpPr>
        <p:sp>
          <p:nvSpPr>
            <p:cNvPr id="127" name="TextBox 9"/>
            <p:cNvSpPr txBox="1"/>
            <p:nvPr/>
          </p:nvSpPr>
          <p:spPr>
            <a:xfrm>
              <a:off x="2830902" y="5777710"/>
              <a:ext cx="65915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{c, d}</a:t>
              </a:r>
              <a:endParaRPr lang="en-US" baseline="-25000" dirty="0"/>
            </a:p>
          </p:txBody>
        </p:sp>
        <p:sp>
          <p:nvSpPr>
            <p:cNvPr id="128" name="TextBox 9"/>
            <p:cNvSpPr txBox="1"/>
            <p:nvPr/>
          </p:nvSpPr>
          <p:spPr>
            <a:xfrm>
              <a:off x="2730566" y="6017978"/>
              <a:ext cx="3289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{}</a:t>
              </a:r>
              <a:endParaRPr lang="en-US" baseline="-25000" dirty="0"/>
            </a:p>
          </p:txBody>
        </p:sp>
        <p:sp>
          <p:nvSpPr>
            <p:cNvPr id="129" name="TextBox 9"/>
            <p:cNvSpPr txBox="1"/>
            <p:nvPr/>
          </p:nvSpPr>
          <p:spPr>
            <a:xfrm>
              <a:off x="3021402" y="6006310"/>
              <a:ext cx="65915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{c, d}</a:t>
              </a:r>
              <a:endParaRPr lang="en-US" baseline="-250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Updating Variable Sets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714500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Start from the independent variable</a:t>
            </a:r>
          </a:p>
          <a:p>
            <a:pPr lvl="1"/>
            <a:r>
              <a:rPr lang="en-US" dirty="0" smtClean="0"/>
              <a:t>Flip its value</a:t>
            </a:r>
          </a:p>
          <a:p>
            <a:pPr lvl="1"/>
            <a:r>
              <a:rPr lang="en-US" dirty="0" smtClean="0"/>
              <a:t>Propagate change downwards</a:t>
            </a:r>
          </a:p>
          <a:p>
            <a:pPr lvl="1"/>
            <a:r>
              <a:rPr lang="en-US" dirty="0" smtClean="0"/>
              <a:t>Stop when a gate’s value and its variable list do not change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996D4-6068-40FC-9D9A-60FDF7DF145F}" type="slidenum">
              <a:rPr lang="en-US" smtClean="0"/>
              <a:pPr/>
              <a:t>22</a:t>
            </a:fld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571500" y="3390900"/>
            <a:ext cx="3886200" cy="2209800"/>
            <a:chOff x="2514600" y="2133600"/>
            <a:chExt cx="3886200" cy="2209800"/>
          </a:xfrm>
        </p:grpSpPr>
        <p:grpSp>
          <p:nvGrpSpPr>
            <p:cNvPr id="6" name="Group 4"/>
            <p:cNvGrpSpPr/>
            <p:nvPr/>
          </p:nvGrpSpPr>
          <p:grpSpPr>
            <a:xfrm>
              <a:off x="2514600" y="2133600"/>
              <a:ext cx="367408" cy="533400"/>
              <a:chOff x="4495800" y="1752600"/>
              <a:chExt cx="367408" cy="533400"/>
            </a:xfrm>
          </p:grpSpPr>
          <p:sp>
            <p:nvSpPr>
              <p:cNvPr id="48" name="Oval 5"/>
              <p:cNvSpPr/>
              <p:nvPr/>
            </p:nvSpPr>
            <p:spPr>
              <a:xfrm>
                <a:off x="4572000" y="2133600"/>
                <a:ext cx="152400" cy="152400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" name="TextBox 6"/>
              <p:cNvSpPr txBox="1"/>
              <p:nvPr/>
            </p:nvSpPr>
            <p:spPr>
              <a:xfrm>
                <a:off x="4495800" y="1752600"/>
                <a:ext cx="36740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v</a:t>
                </a:r>
                <a:r>
                  <a:rPr lang="en-US" baseline="-25000" dirty="0" smtClean="0"/>
                  <a:t>1</a:t>
                </a:r>
                <a:endParaRPr lang="en-US" baseline="-25000" dirty="0"/>
              </a:p>
            </p:txBody>
          </p:sp>
        </p:grpSp>
        <p:grpSp>
          <p:nvGrpSpPr>
            <p:cNvPr id="7" name="Group 7"/>
            <p:cNvGrpSpPr/>
            <p:nvPr/>
          </p:nvGrpSpPr>
          <p:grpSpPr>
            <a:xfrm>
              <a:off x="3759200" y="2133600"/>
              <a:ext cx="367408" cy="533400"/>
              <a:chOff x="4495800" y="1752600"/>
              <a:chExt cx="367408" cy="533400"/>
            </a:xfrm>
          </p:grpSpPr>
          <p:sp>
            <p:nvSpPr>
              <p:cNvPr id="46" name="Oval 8"/>
              <p:cNvSpPr/>
              <p:nvPr/>
            </p:nvSpPr>
            <p:spPr>
              <a:xfrm>
                <a:off x="4572000" y="2133600"/>
                <a:ext cx="152400" cy="152400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" name="TextBox 9"/>
              <p:cNvSpPr txBox="1"/>
              <p:nvPr/>
            </p:nvSpPr>
            <p:spPr>
              <a:xfrm>
                <a:off x="4495800" y="1752600"/>
                <a:ext cx="36740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v</a:t>
                </a:r>
                <a:r>
                  <a:rPr lang="en-US" baseline="-25000" dirty="0" smtClean="0"/>
                  <a:t>2</a:t>
                </a:r>
                <a:endParaRPr lang="en-US" baseline="-25000" dirty="0"/>
              </a:p>
            </p:txBody>
          </p:sp>
        </p:grpSp>
        <p:grpSp>
          <p:nvGrpSpPr>
            <p:cNvPr id="8" name="Group 10"/>
            <p:cNvGrpSpPr/>
            <p:nvPr/>
          </p:nvGrpSpPr>
          <p:grpSpPr>
            <a:xfrm>
              <a:off x="6033392" y="2133600"/>
              <a:ext cx="367408" cy="533400"/>
              <a:chOff x="4495800" y="1752600"/>
              <a:chExt cx="367408" cy="533400"/>
            </a:xfrm>
          </p:grpSpPr>
          <p:sp>
            <p:nvSpPr>
              <p:cNvPr id="44" name="Oval 11"/>
              <p:cNvSpPr/>
              <p:nvPr/>
            </p:nvSpPr>
            <p:spPr>
              <a:xfrm>
                <a:off x="4572000" y="2133600"/>
                <a:ext cx="152400" cy="152400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" name="TextBox 12"/>
              <p:cNvSpPr txBox="1"/>
              <p:nvPr/>
            </p:nvSpPr>
            <p:spPr>
              <a:xfrm>
                <a:off x="4495800" y="1752600"/>
                <a:ext cx="36740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v</a:t>
                </a:r>
                <a:r>
                  <a:rPr lang="en-US" baseline="-25000" dirty="0" smtClean="0"/>
                  <a:t>4</a:t>
                </a:r>
                <a:endParaRPr lang="en-US" baseline="-25000" dirty="0"/>
              </a:p>
            </p:txBody>
          </p:sp>
        </p:grpSp>
        <p:grpSp>
          <p:nvGrpSpPr>
            <p:cNvPr id="9" name="Group 13"/>
            <p:cNvGrpSpPr/>
            <p:nvPr/>
          </p:nvGrpSpPr>
          <p:grpSpPr>
            <a:xfrm>
              <a:off x="4890392" y="2133600"/>
              <a:ext cx="367408" cy="533400"/>
              <a:chOff x="4495800" y="1752600"/>
              <a:chExt cx="367408" cy="533400"/>
            </a:xfrm>
          </p:grpSpPr>
          <p:sp>
            <p:nvSpPr>
              <p:cNvPr id="42" name="Oval 41"/>
              <p:cNvSpPr/>
              <p:nvPr/>
            </p:nvSpPr>
            <p:spPr>
              <a:xfrm>
                <a:off x="4572000" y="2133600"/>
                <a:ext cx="152400" cy="152400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TextBox 42"/>
              <p:cNvSpPr txBox="1"/>
              <p:nvPr/>
            </p:nvSpPr>
            <p:spPr>
              <a:xfrm>
                <a:off x="4495800" y="1752600"/>
                <a:ext cx="36740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v</a:t>
                </a:r>
                <a:r>
                  <a:rPr lang="en-US" baseline="-25000" dirty="0" smtClean="0"/>
                  <a:t>3</a:t>
                </a:r>
                <a:endParaRPr lang="en-US" baseline="-25000" dirty="0"/>
              </a:p>
            </p:txBody>
          </p:sp>
        </p:grpSp>
        <p:grpSp>
          <p:nvGrpSpPr>
            <p:cNvPr id="10" name="Group 57"/>
            <p:cNvGrpSpPr/>
            <p:nvPr/>
          </p:nvGrpSpPr>
          <p:grpSpPr>
            <a:xfrm>
              <a:off x="4038600" y="2971800"/>
              <a:ext cx="500242" cy="369332"/>
              <a:chOff x="4038600" y="2971800"/>
              <a:chExt cx="500242" cy="369332"/>
            </a:xfrm>
          </p:grpSpPr>
          <p:sp>
            <p:nvSpPr>
              <p:cNvPr id="40" name="Oval 39"/>
              <p:cNvSpPr/>
              <p:nvPr/>
            </p:nvSpPr>
            <p:spPr>
              <a:xfrm rot="5400000">
                <a:off x="4386442" y="3131958"/>
                <a:ext cx="152400" cy="152400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TextBox 18"/>
              <p:cNvSpPr txBox="1"/>
              <p:nvPr/>
            </p:nvSpPr>
            <p:spPr>
              <a:xfrm>
                <a:off x="4038600" y="2971800"/>
                <a:ext cx="37221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g</a:t>
                </a:r>
                <a:r>
                  <a:rPr lang="en-US" baseline="-25000" dirty="0" smtClean="0"/>
                  <a:t>1</a:t>
                </a:r>
                <a:endParaRPr lang="en-US" baseline="-25000" dirty="0"/>
              </a:p>
            </p:txBody>
          </p:sp>
        </p:grpSp>
        <p:grpSp>
          <p:nvGrpSpPr>
            <p:cNvPr id="11" name="Group 58"/>
            <p:cNvGrpSpPr/>
            <p:nvPr/>
          </p:nvGrpSpPr>
          <p:grpSpPr>
            <a:xfrm>
              <a:off x="5181600" y="2971800"/>
              <a:ext cx="500242" cy="369332"/>
              <a:chOff x="5181600" y="2971800"/>
              <a:chExt cx="500242" cy="369332"/>
            </a:xfrm>
          </p:grpSpPr>
          <p:sp>
            <p:nvSpPr>
              <p:cNvPr id="38" name="Oval 20"/>
              <p:cNvSpPr/>
              <p:nvPr/>
            </p:nvSpPr>
            <p:spPr>
              <a:xfrm rot="5400000">
                <a:off x="5529442" y="3131958"/>
                <a:ext cx="152400" cy="152400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" name="TextBox 21"/>
              <p:cNvSpPr txBox="1"/>
              <p:nvPr/>
            </p:nvSpPr>
            <p:spPr>
              <a:xfrm>
                <a:off x="5181600" y="2971800"/>
                <a:ext cx="37221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g</a:t>
                </a:r>
                <a:r>
                  <a:rPr lang="en-US" baseline="-25000" dirty="0" smtClean="0"/>
                  <a:t>2</a:t>
                </a:r>
                <a:endParaRPr lang="en-US" baseline="-25000" dirty="0"/>
              </a:p>
            </p:txBody>
          </p:sp>
        </p:grpSp>
        <p:grpSp>
          <p:nvGrpSpPr>
            <p:cNvPr id="12" name="Group 22"/>
            <p:cNvGrpSpPr/>
            <p:nvPr/>
          </p:nvGrpSpPr>
          <p:grpSpPr>
            <a:xfrm>
              <a:off x="4890392" y="3810000"/>
              <a:ext cx="372218" cy="533400"/>
              <a:chOff x="6172200" y="3429000"/>
              <a:chExt cx="372218" cy="533400"/>
            </a:xfrm>
          </p:grpSpPr>
          <p:sp>
            <p:nvSpPr>
              <p:cNvPr id="36" name="Oval 35"/>
              <p:cNvSpPr/>
              <p:nvPr/>
            </p:nvSpPr>
            <p:spPr>
              <a:xfrm flipV="1">
                <a:off x="6248400" y="3429000"/>
                <a:ext cx="152400" cy="152400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TextBox 36"/>
              <p:cNvSpPr txBox="1"/>
              <p:nvPr/>
            </p:nvSpPr>
            <p:spPr>
              <a:xfrm>
                <a:off x="6172200" y="3593068"/>
                <a:ext cx="37221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g</a:t>
                </a:r>
                <a:r>
                  <a:rPr lang="en-US" baseline="-25000" dirty="0" smtClean="0"/>
                  <a:t>3</a:t>
                </a:r>
                <a:endParaRPr lang="en-US" baseline="-25000" dirty="0"/>
              </a:p>
            </p:txBody>
          </p:sp>
        </p:grpSp>
        <p:grpSp>
          <p:nvGrpSpPr>
            <p:cNvPr id="13" name="Group 25"/>
            <p:cNvGrpSpPr/>
            <p:nvPr/>
          </p:nvGrpSpPr>
          <p:grpSpPr>
            <a:xfrm>
              <a:off x="3671192" y="3810000"/>
              <a:ext cx="360996" cy="533400"/>
              <a:chOff x="6172200" y="3429000"/>
              <a:chExt cx="360996" cy="533400"/>
            </a:xfrm>
          </p:grpSpPr>
          <p:sp>
            <p:nvSpPr>
              <p:cNvPr id="34" name="Oval 33"/>
              <p:cNvSpPr/>
              <p:nvPr/>
            </p:nvSpPr>
            <p:spPr>
              <a:xfrm flipV="1">
                <a:off x="6248400" y="3429000"/>
                <a:ext cx="152400" cy="152400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TextBox 34"/>
              <p:cNvSpPr txBox="1"/>
              <p:nvPr/>
            </p:nvSpPr>
            <p:spPr>
              <a:xfrm>
                <a:off x="6172200" y="3593068"/>
                <a:ext cx="36099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c</a:t>
                </a:r>
                <a:r>
                  <a:rPr lang="en-US" baseline="-25000" dirty="0" smtClean="0"/>
                  <a:t>1</a:t>
                </a:r>
                <a:endParaRPr lang="en-US" baseline="-25000" dirty="0"/>
              </a:p>
            </p:txBody>
          </p:sp>
        </p:grpSp>
        <p:cxnSp>
          <p:nvCxnSpPr>
            <p:cNvPr id="14" name="Straight Connector 13"/>
            <p:cNvCxnSpPr>
              <a:endCxn id="40" idx="3"/>
            </p:cNvCxnSpPr>
            <p:nvPr/>
          </p:nvCxnSpPr>
          <p:spPr>
            <a:xfrm rot="16200000" flipH="1">
              <a:off x="3932324" y="2677840"/>
              <a:ext cx="509594" cy="443278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>
              <a:stCxn id="42" idx="3"/>
              <a:endCxn id="40" idx="1"/>
            </p:cNvCxnSpPr>
            <p:nvPr/>
          </p:nvCxnSpPr>
          <p:spPr>
            <a:xfrm rot="5400000">
              <a:off x="4497920" y="2663286"/>
              <a:ext cx="509594" cy="47238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>
              <a:endCxn id="41" idx="3"/>
            </p:cNvCxnSpPr>
            <p:nvPr/>
          </p:nvCxnSpPr>
          <p:spPr>
            <a:xfrm flipV="1">
              <a:off x="5659524" y="2644682"/>
              <a:ext cx="472386" cy="50959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>
              <a:stCxn id="42" idx="5"/>
            </p:cNvCxnSpPr>
            <p:nvPr/>
          </p:nvCxnSpPr>
          <p:spPr>
            <a:xfrm rot="16200000" flipH="1">
              <a:off x="5069420" y="2671936"/>
              <a:ext cx="509594" cy="45508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>
              <a:stCxn id="36" idx="5"/>
            </p:cNvCxnSpPr>
            <p:nvPr/>
          </p:nvCxnSpPr>
          <p:spPr>
            <a:xfrm rot="5400000" flipH="1" flipV="1">
              <a:off x="5077178" y="3303854"/>
              <a:ext cx="547960" cy="508968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>
              <a:stCxn id="36" idx="3"/>
              <a:endCxn id="40" idx="6"/>
            </p:cNvCxnSpPr>
            <p:nvPr/>
          </p:nvCxnSpPr>
          <p:spPr>
            <a:xfrm rot="16200000" flipV="1">
              <a:off x="4451796" y="3295204"/>
              <a:ext cx="547960" cy="526268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>
              <a:stCxn id="34" idx="5"/>
              <a:endCxn id="40" idx="5"/>
            </p:cNvCxnSpPr>
            <p:nvPr/>
          </p:nvCxnSpPr>
          <p:spPr>
            <a:xfrm rot="5400000" flipH="1" flipV="1">
              <a:off x="3857978" y="3281536"/>
              <a:ext cx="570278" cy="53128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>
              <a:endCxn id="34" idx="3"/>
            </p:cNvCxnSpPr>
            <p:nvPr/>
          </p:nvCxnSpPr>
          <p:spPr>
            <a:xfrm rot="16200000" flipH="1">
              <a:off x="2651478" y="2714086"/>
              <a:ext cx="1187636" cy="1048828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grpSp>
          <p:nvGrpSpPr>
            <p:cNvPr id="22" name="Group 64"/>
            <p:cNvGrpSpPr/>
            <p:nvPr/>
          </p:nvGrpSpPr>
          <p:grpSpPr>
            <a:xfrm>
              <a:off x="3619500" y="3505200"/>
              <a:ext cx="419100" cy="381000"/>
              <a:chOff x="3619500" y="3505200"/>
              <a:chExt cx="419100" cy="381000"/>
            </a:xfrm>
          </p:grpSpPr>
          <p:sp>
            <p:nvSpPr>
              <p:cNvPr id="32" name="Arc 31"/>
              <p:cNvSpPr/>
              <p:nvPr/>
            </p:nvSpPr>
            <p:spPr>
              <a:xfrm>
                <a:off x="3619500" y="3505200"/>
                <a:ext cx="419100" cy="381000"/>
              </a:xfrm>
              <a:prstGeom prst="arc">
                <a:avLst>
                  <a:gd name="adj1" fmla="val 11264144"/>
                  <a:gd name="adj2" fmla="val 21172493"/>
                </a:avLst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TextBox 32"/>
              <p:cNvSpPr txBox="1"/>
              <p:nvPr/>
            </p:nvSpPr>
            <p:spPr>
              <a:xfrm>
                <a:off x="3695700" y="3505200"/>
                <a:ext cx="301686" cy="2539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50" dirty="0" smtClean="0"/>
                  <a:t>or</a:t>
                </a:r>
                <a:endParaRPr lang="en-US" sz="1050" dirty="0"/>
              </a:p>
            </p:txBody>
          </p:sp>
        </p:grpSp>
        <p:grpSp>
          <p:nvGrpSpPr>
            <p:cNvPr id="23" name="Group 65"/>
            <p:cNvGrpSpPr/>
            <p:nvPr/>
          </p:nvGrpSpPr>
          <p:grpSpPr>
            <a:xfrm>
              <a:off x="4267200" y="2819400"/>
              <a:ext cx="419100" cy="381000"/>
              <a:chOff x="3619500" y="3505200"/>
              <a:chExt cx="419100" cy="381000"/>
            </a:xfrm>
          </p:grpSpPr>
          <p:sp>
            <p:nvSpPr>
              <p:cNvPr id="30" name="Arc 29"/>
              <p:cNvSpPr/>
              <p:nvPr/>
            </p:nvSpPr>
            <p:spPr>
              <a:xfrm>
                <a:off x="3619500" y="3505200"/>
                <a:ext cx="419100" cy="381000"/>
              </a:xfrm>
              <a:prstGeom prst="arc">
                <a:avLst>
                  <a:gd name="adj1" fmla="val 11264144"/>
                  <a:gd name="adj2" fmla="val 21172493"/>
                </a:avLst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TextBox 30"/>
              <p:cNvSpPr txBox="1"/>
              <p:nvPr/>
            </p:nvSpPr>
            <p:spPr>
              <a:xfrm>
                <a:off x="3695700" y="3505200"/>
                <a:ext cx="301686" cy="2539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50" dirty="0" smtClean="0"/>
                  <a:t>or</a:t>
                </a:r>
                <a:endParaRPr lang="en-US" sz="1050" dirty="0"/>
              </a:p>
            </p:txBody>
          </p:sp>
        </p:grpSp>
        <p:grpSp>
          <p:nvGrpSpPr>
            <p:cNvPr id="24" name="Group 68"/>
            <p:cNvGrpSpPr/>
            <p:nvPr/>
          </p:nvGrpSpPr>
          <p:grpSpPr>
            <a:xfrm>
              <a:off x="5410200" y="2819400"/>
              <a:ext cx="419100" cy="381000"/>
              <a:chOff x="3619500" y="3505200"/>
              <a:chExt cx="419100" cy="381000"/>
            </a:xfrm>
          </p:grpSpPr>
          <p:sp>
            <p:nvSpPr>
              <p:cNvPr id="28" name="Arc 27"/>
              <p:cNvSpPr/>
              <p:nvPr/>
            </p:nvSpPr>
            <p:spPr>
              <a:xfrm>
                <a:off x="3619500" y="3505200"/>
                <a:ext cx="419100" cy="381000"/>
              </a:xfrm>
              <a:prstGeom prst="arc">
                <a:avLst>
                  <a:gd name="adj1" fmla="val 11264144"/>
                  <a:gd name="adj2" fmla="val 21172493"/>
                </a:avLst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TextBox 28"/>
              <p:cNvSpPr txBox="1"/>
              <p:nvPr/>
            </p:nvSpPr>
            <p:spPr>
              <a:xfrm>
                <a:off x="3648750" y="3505200"/>
                <a:ext cx="389850" cy="2539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50" dirty="0" smtClean="0"/>
                  <a:t>and</a:t>
                </a:r>
                <a:endParaRPr lang="en-US" sz="1050" dirty="0"/>
              </a:p>
            </p:txBody>
          </p:sp>
        </p:grpSp>
        <p:grpSp>
          <p:nvGrpSpPr>
            <p:cNvPr id="25" name="Group 72"/>
            <p:cNvGrpSpPr/>
            <p:nvPr/>
          </p:nvGrpSpPr>
          <p:grpSpPr>
            <a:xfrm>
              <a:off x="4838700" y="3505200"/>
              <a:ext cx="419100" cy="381000"/>
              <a:chOff x="3619500" y="3505200"/>
              <a:chExt cx="419100" cy="381000"/>
            </a:xfrm>
          </p:grpSpPr>
          <p:sp>
            <p:nvSpPr>
              <p:cNvPr id="26" name="Arc 25"/>
              <p:cNvSpPr/>
              <p:nvPr/>
            </p:nvSpPr>
            <p:spPr>
              <a:xfrm>
                <a:off x="3619500" y="3505200"/>
                <a:ext cx="419100" cy="381000"/>
              </a:xfrm>
              <a:prstGeom prst="arc">
                <a:avLst>
                  <a:gd name="adj1" fmla="val 11264144"/>
                  <a:gd name="adj2" fmla="val 21172493"/>
                </a:avLst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TextBox 26"/>
              <p:cNvSpPr txBox="1"/>
              <p:nvPr/>
            </p:nvSpPr>
            <p:spPr>
              <a:xfrm>
                <a:off x="3648750" y="3505200"/>
                <a:ext cx="357790" cy="2539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50" dirty="0" smtClean="0"/>
                  <a:t>↔</a:t>
                </a:r>
                <a:endParaRPr lang="en-US" sz="1050" dirty="0"/>
              </a:p>
            </p:txBody>
          </p:sp>
        </p:grpSp>
      </p:grpSp>
      <p:sp>
        <p:nvSpPr>
          <p:cNvPr id="50" name="TextBox 49"/>
          <p:cNvSpPr txBox="1"/>
          <p:nvPr/>
        </p:nvSpPr>
        <p:spPr>
          <a:xfrm>
            <a:off x="800100" y="3657600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</a:t>
            </a:r>
            <a:endParaRPr lang="en-US" baseline="-25000" dirty="0"/>
          </a:p>
        </p:txBody>
      </p:sp>
      <p:sp>
        <p:nvSpPr>
          <p:cNvPr id="52" name="TextBox 51"/>
          <p:cNvSpPr txBox="1"/>
          <p:nvPr/>
        </p:nvSpPr>
        <p:spPr>
          <a:xfrm>
            <a:off x="2019300" y="3657600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</a:t>
            </a:r>
            <a:endParaRPr lang="en-US" baseline="-25000" dirty="0"/>
          </a:p>
        </p:txBody>
      </p:sp>
      <p:sp>
        <p:nvSpPr>
          <p:cNvPr id="53" name="TextBox 52"/>
          <p:cNvSpPr txBox="1"/>
          <p:nvPr/>
        </p:nvSpPr>
        <p:spPr>
          <a:xfrm>
            <a:off x="3124200" y="3657600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</a:t>
            </a:r>
            <a:endParaRPr lang="en-US" baseline="-25000" dirty="0"/>
          </a:p>
        </p:txBody>
      </p:sp>
      <p:sp>
        <p:nvSpPr>
          <p:cNvPr id="54" name="TextBox 53"/>
          <p:cNvSpPr txBox="1"/>
          <p:nvPr/>
        </p:nvSpPr>
        <p:spPr>
          <a:xfrm>
            <a:off x="4278702" y="3657600"/>
            <a:ext cx="296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</a:t>
            </a:r>
            <a:endParaRPr lang="en-US" baseline="-25000" dirty="0"/>
          </a:p>
        </p:txBody>
      </p:sp>
      <p:sp>
        <p:nvSpPr>
          <p:cNvPr id="55" name="TextBox 54"/>
          <p:cNvSpPr txBox="1"/>
          <p:nvPr/>
        </p:nvSpPr>
        <p:spPr>
          <a:xfrm>
            <a:off x="3771900" y="4278868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</a:t>
            </a:r>
            <a:endParaRPr lang="en-US" baseline="-25000" dirty="0"/>
          </a:p>
        </p:txBody>
      </p:sp>
      <p:sp>
        <p:nvSpPr>
          <p:cNvPr id="56" name="TextBox 55"/>
          <p:cNvSpPr txBox="1"/>
          <p:nvPr/>
        </p:nvSpPr>
        <p:spPr>
          <a:xfrm>
            <a:off x="3211902" y="4953000"/>
            <a:ext cx="296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</a:t>
            </a:r>
            <a:endParaRPr lang="en-US" baseline="-25000" dirty="0"/>
          </a:p>
        </p:txBody>
      </p:sp>
      <p:sp>
        <p:nvSpPr>
          <p:cNvPr id="57" name="TextBox 56"/>
          <p:cNvSpPr txBox="1"/>
          <p:nvPr/>
        </p:nvSpPr>
        <p:spPr>
          <a:xfrm>
            <a:off x="2590800" y="4278868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</a:t>
            </a:r>
            <a:endParaRPr lang="en-US" baseline="-25000" dirty="0"/>
          </a:p>
        </p:txBody>
      </p:sp>
      <p:sp>
        <p:nvSpPr>
          <p:cNvPr id="58" name="TextBox 57"/>
          <p:cNvSpPr txBox="1"/>
          <p:nvPr/>
        </p:nvSpPr>
        <p:spPr>
          <a:xfrm>
            <a:off x="1943100" y="4953000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</a:t>
            </a:r>
            <a:endParaRPr lang="en-US" baseline="-25000" dirty="0"/>
          </a:p>
        </p:txBody>
      </p:sp>
      <p:sp>
        <p:nvSpPr>
          <p:cNvPr id="59" name="TextBox 58"/>
          <p:cNvSpPr txBox="1"/>
          <p:nvPr/>
        </p:nvSpPr>
        <p:spPr>
          <a:xfrm>
            <a:off x="3554802" y="4545568"/>
            <a:ext cx="5116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{v</a:t>
            </a:r>
            <a:r>
              <a:rPr lang="en-US" baseline="-25000" dirty="0" smtClean="0"/>
              <a:t>3</a:t>
            </a:r>
            <a:r>
              <a:rPr lang="en-US" dirty="0" smtClean="0"/>
              <a:t>}</a:t>
            </a:r>
            <a:endParaRPr lang="en-US" baseline="-25000" dirty="0"/>
          </a:p>
        </p:txBody>
      </p:sp>
      <p:sp>
        <p:nvSpPr>
          <p:cNvPr id="60" name="TextBox 59"/>
          <p:cNvSpPr txBox="1"/>
          <p:nvPr/>
        </p:nvSpPr>
        <p:spPr>
          <a:xfrm>
            <a:off x="2095500" y="4724400"/>
            <a:ext cx="838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{v</a:t>
            </a:r>
            <a:r>
              <a:rPr lang="en-US" baseline="-25000" dirty="0" smtClean="0"/>
              <a:t>2</a:t>
            </a:r>
            <a:r>
              <a:rPr lang="en-US" dirty="0" smtClean="0"/>
              <a:t>, v</a:t>
            </a:r>
            <a:r>
              <a:rPr lang="en-US" baseline="-25000" dirty="0" smtClean="0"/>
              <a:t>3</a:t>
            </a:r>
            <a:r>
              <a:rPr lang="en-US" dirty="0" smtClean="0"/>
              <a:t>}</a:t>
            </a:r>
            <a:endParaRPr lang="en-US" baseline="-25000" dirty="0"/>
          </a:p>
        </p:txBody>
      </p:sp>
      <p:sp>
        <p:nvSpPr>
          <p:cNvPr id="61" name="TextBox 60"/>
          <p:cNvSpPr txBox="1"/>
          <p:nvPr/>
        </p:nvSpPr>
        <p:spPr>
          <a:xfrm>
            <a:off x="800100" y="4953000"/>
            <a:ext cx="1028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{v</a:t>
            </a:r>
            <a:r>
              <a:rPr lang="en-US" baseline="-25000" dirty="0" smtClean="0"/>
              <a:t>1</a:t>
            </a:r>
            <a:r>
              <a:rPr lang="en-US" dirty="0" smtClean="0"/>
              <a:t>,v</a:t>
            </a:r>
            <a:r>
              <a:rPr lang="en-US" baseline="-25000" dirty="0" smtClean="0"/>
              <a:t>2</a:t>
            </a:r>
            <a:r>
              <a:rPr lang="en-US" dirty="0" smtClean="0"/>
              <a:t>,v</a:t>
            </a:r>
            <a:r>
              <a:rPr lang="en-US" baseline="-25000" dirty="0" smtClean="0"/>
              <a:t>3</a:t>
            </a:r>
            <a:r>
              <a:rPr lang="en-US" dirty="0" smtClean="0"/>
              <a:t>}</a:t>
            </a:r>
            <a:endParaRPr lang="en-US" baseline="-25000" dirty="0"/>
          </a:p>
        </p:txBody>
      </p:sp>
      <p:sp>
        <p:nvSpPr>
          <p:cNvPr id="62" name="TextBox 61"/>
          <p:cNvSpPr txBox="1"/>
          <p:nvPr/>
        </p:nvSpPr>
        <p:spPr>
          <a:xfrm>
            <a:off x="3352800" y="4991100"/>
            <a:ext cx="838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{v</a:t>
            </a:r>
            <a:r>
              <a:rPr lang="en-US" baseline="-25000" dirty="0" smtClean="0"/>
              <a:t>2</a:t>
            </a:r>
            <a:r>
              <a:rPr lang="en-US" dirty="0" smtClean="0"/>
              <a:t>}</a:t>
            </a:r>
            <a:endParaRPr lang="en-US" baseline="-25000" dirty="0"/>
          </a:p>
        </p:txBody>
      </p:sp>
      <p:sp>
        <p:nvSpPr>
          <p:cNvPr id="63" name="Content Placeholder 2"/>
          <p:cNvSpPr txBox="1">
            <a:spLocks/>
          </p:cNvSpPr>
          <p:nvPr/>
        </p:nvSpPr>
        <p:spPr>
          <a:xfrm>
            <a:off x="4533900" y="3238500"/>
            <a:ext cx="4610100" cy="2590800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AND gate is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800" dirty="0" smtClean="0"/>
              <a:t>T </a:t>
            </a:r>
            <a:r>
              <a:rPr lang="en-US" sz="2800" dirty="0" smtClean="0">
                <a:sym typeface="Symbol"/>
              </a:rPr>
              <a:t></a:t>
            </a:r>
            <a:r>
              <a:rPr lang="en-US" sz="2800" dirty="0" smtClean="0"/>
              <a:t> V </a:t>
            </a:r>
            <a:r>
              <a:rPr lang="en-US" sz="2800" dirty="0" smtClean="0">
                <a:sym typeface="Symbol"/>
              </a:rPr>
              <a:t></a:t>
            </a:r>
            <a:r>
              <a:rPr lang="en-US" sz="2800" dirty="0" smtClean="0"/>
              <a:t> ∪{parents=T)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en-US" sz="2800" dirty="0" smtClean="0">
                <a:sym typeface="Symbol"/>
              </a:rPr>
              <a:t> 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 </a:t>
            </a:r>
            <a:r>
              <a:rPr lang="en-US" sz="2800" dirty="0" smtClean="0">
                <a:sym typeface="Symbol"/>
              </a:rPr>
              <a:t> </a:t>
            </a:r>
            <a:r>
              <a:rPr lang="en-US" sz="2800" dirty="0" smtClean="0"/>
              <a:t>∩{parents=F} \ ∪{parents=T}</a:t>
            </a:r>
          </a:p>
          <a:p>
            <a:pPr marL="342900" indent="-342900">
              <a:spcBef>
                <a:spcPct val="20000"/>
              </a:spcBef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OR gate is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800" dirty="0" smtClean="0"/>
              <a:t>F</a:t>
            </a:r>
            <a:r>
              <a:rPr lang="en-US" sz="2800" dirty="0" smtClean="0">
                <a:sym typeface="Symbol"/>
              </a:rPr>
              <a:t>  </a:t>
            </a:r>
            <a:r>
              <a:rPr lang="en-US" sz="2800" dirty="0" smtClean="0"/>
              <a:t>V </a:t>
            </a:r>
            <a:r>
              <a:rPr lang="en-US" sz="2800" dirty="0" smtClean="0">
                <a:sym typeface="Symbol"/>
              </a:rPr>
              <a:t> </a:t>
            </a:r>
            <a:r>
              <a:rPr lang="en-US" sz="2800" dirty="0" smtClean="0"/>
              <a:t> ∪{parents=F}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800" dirty="0" smtClean="0"/>
              <a:t>T</a:t>
            </a:r>
            <a:r>
              <a:rPr lang="en-US" sz="2800" dirty="0" smtClean="0">
                <a:sym typeface="Symbol"/>
              </a:rPr>
              <a:t>  </a:t>
            </a:r>
            <a:r>
              <a:rPr lang="en-US" sz="2800" dirty="0" smtClean="0"/>
              <a:t>V </a:t>
            </a:r>
            <a:r>
              <a:rPr lang="en-US" sz="2800" dirty="0" smtClean="0">
                <a:sym typeface="Symbol"/>
              </a:rPr>
              <a:t> </a:t>
            </a:r>
            <a:r>
              <a:rPr lang="en-US" sz="2800" dirty="0" smtClean="0"/>
              <a:t> ∩{parents=T} \ ∪{parents=F}</a:t>
            </a:r>
          </a:p>
          <a:p>
            <a:pPr marL="342900" indent="-342900">
              <a:spcBef>
                <a:spcPct val="20000"/>
              </a:spcBef>
            </a:pPr>
            <a:r>
              <a:rPr lang="en-US" sz="2800" b="1" dirty="0" smtClean="0"/>
              <a:t>EQUIV 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800" dirty="0" smtClean="0"/>
              <a:t>V </a:t>
            </a:r>
            <a:r>
              <a:rPr lang="en-US" sz="2800" dirty="0" smtClean="0">
                <a:sym typeface="Symbol"/>
              </a:rPr>
              <a:t> </a:t>
            </a:r>
            <a:r>
              <a:rPr lang="en-US" sz="2800" dirty="0" smtClean="0"/>
              <a:t> ∪ {parents} \ ∩ {parents}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  <p:bldP spid="56" grpId="0"/>
      <p:bldP spid="57" grpId="0"/>
      <p:bldP spid="58" grpId="0"/>
      <p:bldP spid="59" grpId="0"/>
      <p:bldP spid="60" grpId="0"/>
      <p:bldP spid="61" grpId="0"/>
      <p:bldP spid="6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>
                <a:hlinkClick r:id="rId2"/>
              </a:rPr>
              <a:t>[</a:t>
            </a:r>
            <a:r>
              <a:rPr lang="en-US" dirty="0" err="1" smtClean="0">
                <a:hlinkClick r:id="rId2"/>
              </a:rPr>
              <a:t>Ostrowski</a:t>
            </a:r>
            <a:r>
              <a:rPr lang="en-US" dirty="0" smtClean="0">
                <a:hlinkClick r:id="rId2"/>
              </a:rPr>
              <a:t>+ CP02] </a:t>
            </a:r>
            <a:r>
              <a:rPr lang="en-US" dirty="0" smtClean="0"/>
              <a:t>used approach in BT search</a:t>
            </a:r>
          </a:p>
          <a:p>
            <a:r>
              <a:rPr lang="en-US" dirty="0" smtClean="0"/>
              <a:t>[Pham+ IJCAI07] used approach in local search</a:t>
            </a:r>
          </a:p>
          <a:p>
            <a:r>
              <a:rPr lang="en-US" dirty="0" smtClean="0"/>
              <a:t>Experiments show strategy is competitive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996D4-6068-40FC-9D9A-60FDF7DF145F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884238"/>
          </a:xfrm>
        </p:spPr>
        <p:txBody>
          <a:bodyPr/>
          <a:lstStyle/>
          <a:p>
            <a:r>
              <a:rPr lang="en-US" dirty="0" smtClean="0"/>
              <a:t>SAT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11430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Given a SAT sentence (in CNF= conjunction of clauses)</a:t>
            </a:r>
          </a:p>
          <a:p>
            <a:r>
              <a:rPr lang="en-US" dirty="0" smtClean="0"/>
              <a:t>Find an assignment to the Boolean variables that satisfies each clause.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996D4-6068-40FC-9D9A-60FDF7DF145F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447800" y="2590800"/>
            <a:ext cx="6096000" cy="762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en-US" sz="3200" dirty="0" smtClean="0"/>
              <a:t>(</a:t>
            </a:r>
            <a:r>
              <a:rPr lang="en-US" sz="3200" dirty="0" smtClean="0">
                <a:sym typeface="Symbol"/>
              </a:rPr>
              <a:t></a:t>
            </a:r>
            <a:r>
              <a:rPr lang="en-US" sz="3200" dirty="0" smtClean="0"/>
              <a:t>a </a:t>
            </a:r>
            <a:r>
              <a:rPr lang="en-US" sz="3200" dirty="0" smtClean="0">
                <a:sym typeface="Symbol"/>
              </a:rPr>
              <a:t></a:t>
            </a:r>
            <a:r>
              <a:rPr lang="en-US" sz="3200" dirty="0" smtClean="0"/>
              <a:t> b </a:t>
            </a:r>
            <a:r>
              <a:rPr lang="en-US" sz="3200" dirty="0" smtClean="0">
                <a:sym typeface="Symbol"/>
              </a:rPr>
              <a:t></a:t>
            </a:r>
            <a:r>
              <a:rPr lang="en-US" sz="3200" dirty="0" smtClean="0"/>
              <a:t> c) </a:t>
            </a:r>
            <a:r>
              <a:rPr lang="en-US" sz="3200" dirty="0" smtClean="0">
                <a:sym typeface="Symbol"/>
              </a:rPr>
              <a:t> </a:t>
            </a:r>
            <a:r>
              <a:rPr lang="en-US" sz="3200" dirty="0" smtClean="0"/>
              <a:t>(a </a:t>
            </a:r>
            <a:r>
              <a:rPr lang="en-US" sz="3200" dirty="0" smtClean="0">
                <a:sym typeface="Symbol"/>
              </a:rPr>
              <a:t></a:t>
            </a:r>
            <a:r>
              <a:rPr lang="en-US" sz="3200" dirty="0" smtClean="0"/>
              <a:t> </a:t>
            </a:r>
            <a:r>
              <a:rPr lang="en-US" sz="3200" dirty="0" smtClean="0">
                <a:sym typeface="Symbol"/>
              </a:rPr>
              <a:t></a:t>
            </a:r>
            <a:r>
              <a:rPr lang="en-US" sz="3200" dirty="0" smtClean="0"/>
              <a:t>b) </a:t>
            </a:r>
            <a:r>
              <a:rPr lang="en-US" sz="3200" dirty="0" smtClean="0">
                <a:sym typeface="Symbol"/>
              </a:rPr>
              <a:t> </a:t>
            </a:r>
            <a:r>
              <a:rPr lang="en-US" sz="3200" dirty="0" smtClean="0"/>
              <a:t>(a </a:t>
            </a:r>
            <a:r>
              <a:rPr lang="en-US" sz="3200" dirty="0" smtClean="0">
                <a:sym typeface="Symbol"/>
              </a:rPr>
              <a:t></a:t>
            </a:r>
            <a:r>
              <a:rPr lang="en-US" sz="3200" dirty="0" smtClean="0"/>
              <a:t> </a:t>
            </a:r>
            <a:r>
              <a:rPr lang="en-US" sz="3200" dirty="0" smtClean="0">
                <a:sym typeface="Symbol"/>
              </a:rPr>
              <a:t></a:t>
            </a:r>
            <a:r>
              <a:rPr lang="en-US" sz="3200" dirty="0" smtClean="0"/>
              <a:t>c)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1600200" y="3124200"/>
            <a:ext cx="1828800" cy="609600"/>
            <a:chOff x="609600" y="3733800"/>
            <a:chExt cx="1828800" cy="609600"/>
          </a:xfrm>
        </p:grpSpPr>
        <p:sp>
          <p:nvSpPr>
            <p:cNvPr id="6" name="Left Brace 5"/>
            <p:cNvSpPr/>
            <p:nvPr/>
          </p:nvSpPr>
          <p:spPr>
            <a:xfrm rot="16200000">
              <a:off x="1447800" y="2895600"/>
              <a:ext cx="152400" cy="1828800"/>
            </a:xfrm>
            <a:prstGeom prst="lef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Content Placeholder 2"/>
            <p:cNvSpPr txBox="1">
              <a:spLocks/>
            </p:cNvSpPr>
            <p:nvPr/>
          </p:nvSpPr>
          <p:spPr>
            <a:xfrm>
              <a:off x="990600" y="3810000"/>
              <a:ext cx="1295400" cy="533400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/>
            <a:p>
              <a:pPr marL="342900" lvl="0" indent="-342900">
                <a:spcBef>
                  <a:spcPct val="20000"/>
                </a:spcBef>
              </a:pPr>
              <a:r>
                <a:rPr lang="en-US" sz="2800" dirty="0" smtClean="0"/>
                <a:t>clause</a:t>
              </a: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5372100" y="3048000"/>
            <a:ext cx="1295400" cy="609600"/>
            <a:chOff x="4114800" y="3581400"/>
            <a:chExt cx="1295400" cy="609600"/>
          </a:xfrm>
        </p:grpSpPr>
        <p:sp>
          <p:nvSpPr>
            <p:cNvPr id="8" name="Left Brace 7"/>
            <p:cNvSpPr/>
            <p:nvPr/>
          </p:nvSpPr>
          <p:spPr>
            <a:xfrm rot="16200000">
              <a:off x="4648200" y="3505200"/>
              <a:ext cx="152400" cy="304800"/>
            </a:xfrm>
            <a:prstGeom prst="lef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Content Placeholder 2"/>
            <p:cNvSpPr txBox="1">
              <a:spLocks/>
            </p:cNvSpPr>
            <p:nvPr/>
          </p:nvSpPr>
          <p:spPr>
            <a:xfrm>
              <a:off x="4114800" y="3657600"/>
              <a:ext cx="1295400" cy="533400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92500"/>
            </a:bodyPr>
            <a:lstStyle/>
            <a:p>
              <a:pPr marL="342900" lvl="0" indent="-342900">
                <a:spcBef>
                  <a:spcPct val="20000"/>
                </a:spcBef>
              </a:pPr>
              <a:r>
                <a:rPr lang="en-US" sz="2800" dirty="0" smtClean="0"/>
                <a:t>variable</a:t>
              </a: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aphicFrame>
        <p:nvGraphicFramePr>
          <p:cNvPr id="13" name="Table 12"/>
          <p:cNvGraphicFramePr>
            <a:graphicFrameLocks noGrp="1"/>
          </p:cNvGraphicFramePr>
          <p:nvPr/>
        </p:nvGraphicFramePr>
        <p:xfrm>
          <a:off x="761999" y="3779520"/>
          <a:ext cx="8001001" cy="2499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3765"/>
                <a:gridCol w="313765"/>
                <a:gridCol w="313765"/>
                <a:gridCol w="1333500"/>
                <a:gridCol w="1019735"/>
                <a:gridCol w="941294"/>
                <a:gridCol w="3765177"/>
              </a:tblGrid>
              <a:tr h="22860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a</a:t>
                      </a:r>
                      <a:endParaRPr lang="en-US" sz="2000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b</a:t>
                      </a:r>
                      <a:endParaRPr lang="en-US" sz="2000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c</a:t>
                      </a:r>
                      <a:endParaRPr lang="en-US" sz="2000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ym typeface="Symbol"/>
                        </a:rPr>
                        <a:t></a:t>
                      </a:r>
                      <a:r>
                        <a:rPr lang="en-US" sz="2000" dirty="0" smtClean="0"/>
                        <a:t>a </a:t>
                      </a:r>
                      <a:r>
                        <a:rPr lang="en-US" sz="2000" dirty="0" smtClean="0">
                          <a:sym typeface="Symbol"/>
                        </a:rPr>
                        <a:t> </a:t>
                      </a:r>
                      <a:r>
                        <a:rPr lang="en-US" sz="2000" dirty="0" smtClean="0"/>
                        <a:t>b </a:t>
                      </a:r>
                      <a:r>
                        <a:rPr lang="en-US" sz="2000" dirty="0" smtClean="0">
                          <a:sym typeface="Symbol"/>
                        </a:rPr>
                        <a:t> </a:t>
                      </a:r>
                      <a:r>
                        <a:rPr lang="en-US" sz="2000" dirty="0" smtClean="0"/>
                        <a:t>c</a:t>
                      </a:r>
                      <a:endParaRPr lang="en-US" sz="2000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a </a:t>
                      </a:r>
                      <a:r>
                        <a:rPr lang="en-US" sz="2000" dirty="0" smtClean="0">
                          <a:sym typeface="Symbol"/>
                        </a:rPr>
                        <a:t></a:t>
                      </a:r>
                      <a:r>
                        <a:rPr lang="en-US" sz="2000" dirty="0" smtClean="0"/>
                        <a:t> </a:t>
                      </a:r>
                      <a:r>
                        <a:rPr lang="en-US" sz="2000" dirty="0" smtClean="0">
                          <a:sym typeface="Symbol"/>
                        </a:rPr>
                        <a:t></a:t>
                      </a:r>
                      <a:r>
                        <a:rPr lang="en-US" sz="2000" dirty="0" smtClean="0"/>
                        <a:t>b</a:t>
                      </a:r>
                      <a:endParaRPr lang="en-US" sz="2000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a </a:t>
                      </a:r>
                      <a:r>
                        <a:rPr lang="en-US" sz="2000" dirty="0" smtClean="0">
                          <a:sym typeface="Symbol"/>
                        </a:rPr>
                        <a:t></a:t>
                      </a:r>
                      <a:r>
                        <a:rPr lang="en-US" sz="2000" dirty="0" smtClean="0"/>
                        <a:t> </a:t>
                      </a:r>
                      <a:r>
                        <a:rPr lang="en-US" sz="2000" dirty="0" smtClean="0">
                          <a:sym typeface="Symbol"/>
                        </a:rPr>
                        <a:t></a:t>
                      </a:r>
                      <a:r>
                        <a:rPr lang="en-US" sz="2000" dirty="0" smtClean="0"/>
                        <a:t>c</a:t>
                      </a:r>
                      <a:endParaRPr lang="en-US" sz="2000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/>
                        <a:t>(</a:t>
                      </a:r>
                      <a:r>
                        <a:rPr lang="en-US" sz="2000" dirty="0" smtClean="0">
                          <a:sym typeface="Symbol"/>
                        </a:rPr>
                        <a:t></a:t>
                      </a:r>
                      <a:r>
                        <a:rPr lang="en-US" sz="2000" dirty="0" smtClean="0"/>
                        <a:t>a </a:t>
                      </a:r>
                      <a:r>
                        <a:rPr lang="en-US" sz="2000" dirty="0" smtClean="0">
                          <a:sym typeface="Symbol"/>
                        </a:rPr>
                        <a:t></a:t>
                      </a:r>
                      <a:r>
                        <a:rPr lang="en-US" sz="2000" dirty="0" smtClean="0"/>
                        <a:t> b </a:t>
                      </a:r>
                      <a:r>
                        <a:rPr lang="en-US" sz="2000" dirty="0" smtClean="0">
                          <a:sym typeface="Symbol"/>
                        </a:rPr>
                        <a:t></a:t>
                      </a:r>
                      <a:r>
                        <a:rPr lang="en-US" sz="2000" dirty="0" smtClean="0"/>
                        <a:t> c) </a:t>
                      </a:r>
                      <a:r>
                        <a:rPr lang="en-US" sz="2000" dirty="0" smtClean="0">
                          <a:sym typeface="Symbol"/>
                        </a:rPr>
                        <a:t></a:t>
                      </a:r>
                      <a:r>
                        <a:rPr lang="en-US" sz="2000" dirty="0" smtClean="0"/>
                        <a:t> (a </a:t>
                      </a:r>
                      <a:r>
                        <a:rPr lang="en-US" sz="2000" dirty="0" smtClean="0">
                          <a:sym typeface="Symbol"/>
                        </a:rPr>
                        <a:t></a:t>
                      </a:r>
                      <a:r>
                        <a:rPr lang="en-US" sz="2000" dirty="0" smtClean="0"/>
                        <a:t> </a:t>
                      </a:r>
                      <a:r>
                        <a:rPr lang="en-US" sz="2000" dirty="0" smtClean="0">
                          <a:sym typeface="Symbol"/>
                        </a:rPr>
                        <a:t></a:t>
                      </a:r>
                      <a:r>
                        <a:rPr lang="en-US" sz="2000" dirty="0" smtClean="0"/>
                        <a:t>b) </a:t>
                      </a:r>
                      <a:r>
                        <a:rPr lang="en-US" sz="2000" dirty="0" smtClean="0">
                          <a:sym typeface="Symbol"/>
                        </a:rPr>
                        <a:t></a:t>
                      </a:r>
                      <a:r>
                        <a:rPr lang="en-US" sz="2000" dirty="0" smtClean="0"/>
                        <a:t> (a </a:t>
                      </a:r>
                      <a:r>
                        <a:rPr lang="en-US" sz="2000" dirty="0" smtClean="0">
                          <a:sym typeface="Symbol"/>
                        </a:rPr>
                        <a:t></a:t>
                      </a:r>
                      <a:r>
                        <a:rPr lang="en-US" sz="2000" dirty="0" smtClean="0"/>
                        <a:t> </a:t>
                      </a:r>
                      <a:r>
                        <a:rPr lang="en-US" sz="2000" dirty="0" smtClean="0">
                          <a:sym typeface="Symbol"/>
                        </a:rPr>
                        <a:t></a:t>
                      </a:r>
                      <a:r>
                        <a:rPr lang="en-US" sz="2000" dirty="0" smtClean="0"/>
                        <a:t>c)</a:t>
                      </a:r>
                      <a:endParaRPr kumimoji="0" lang="en-US" sz="2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81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0781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0781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0781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0781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0781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0781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0781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Quick Review of Local 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33899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Process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Start from a random state </a:t>
            </a:r>
          </a:p>
          <a:p>
            <a:pPr marL="971550" lvl="1" indent="-514350">
              <a:buNone/>
            </a:pPr>
            <a:r>
              <a:rPr lang="en-US" dirty="0" smtClean="0"/>
              <a:t>	(complete assignment of </a:t>
            </a:r>
          </a:p>
          <a:p>
            <a:pPr marL="971550" lvl="1" indent="-514350">
              <a:buNone/>
            </a:pPr>
            <a:r>
              <a:rPr lang="en-US" dirty="0" smtClean="0"/>
              <a:t>	values to variables)</a:t>
            </a:r>
          </a:p>
          <a:p>
            <a:pPr marL="971550" lvl="1" indent="-514350">
              <a:buFont typeface="+mj-lt"/>
              <a:buAutoNum type="arabicPeriod" startAt="2"/>
            </a:pPr>
            <a:r>
              <a:rPr lang="en-US" dirty="0" smtClean="0"/>
              <a:t>Evaluate quality of state</a:t>
            </a:r>
          </a:p>
          <a:p>
            <a:pPr marL="971550" lvl="1" indent="-514350">
              <a:buFont typeface="+mj-lt"/>
              <a:buAutoNum type="arabicPeriod" startAt="2"/>
            </a:pPr>
            <a:r>
              <a:rPr lang="en-US" dirty="0" smtClean="0"/>
              <a:t>Explore neighborhood</a:t>
            </a:r>
          </a:p>
          <a:p>
            <a:pPr marL="971550" lvl="1" indent="-514350">
              <a:buFont typeface="+mj-lt"/>
              <a:buAutoNum type="arabicPeriod" startAt="2"/>
            </a:pPr>
            <a:r>
              <a:rPr lang="en-US" dirty="0" smtClean="0">
                <a:solidFill>
                  <a:srgbClr val="FF0000"/>
                </a:solidFill>
              </a:rPr>
              <a:t>Move</a:t>
            </a:r>
            <a:r>
              <a:rPr lang="en-US" dirty="0" smtClean="0"/>
              <a:t> to a neighbor</a:t>
            </a:r>
          </a:p>
          <a:p>
            <a:pPr marL="971550" lvl="1" indent="-514350">
              <a:buFont typeface="+mj-lt"/>
              <a:buAutoNum type="arabicPeriod" startAt="2"/>
            </a:pPr>
            <a:r>
              <a:rPr lang="en-US" dirty="0" err="1" smtClean="0"/>
              <a:t>Goto</a:t>
            </a:r>
            <a:r>
              <a:rPr lang="en-US" dirty="0" smtClean="0"/>
              <a:t> 1 unless you’ve reached </a:t>
            </a:r>
          </a:p>
          <a:p>
            <a:pPr marL="1371600" lvl="2" indent="-514350"/>
            <a:r>
              <a:rPr lang="en-US" dirty="0" smtClean="0"/>
              <a:t>desired solution quality</a:t>
            </a:r>
          </a:p>
          <a:p>
            <a:pPr marL="1371600" lvl="2" indent="-514350"/>
            <a:r>
              <a:rPr lang="en-US" dirty="0" smtClean="0"/>
              <a:t>max # of iterations</a:t>
            </a:r>
          </a:p>
          <a:p>
            <a:pPr marL="1371600" lvl="2" indent="-514350"/>
            <a:r>
              <a:rPr lang="en-US" dirty="0" smtClean="0"/>
              <a:t>time limit</a:t>
            </a:r>
          </a:p>
          <a:p>
            <a:r>
              <a:rPr lang="en-US" dirty="0" smtClean="0"/>
              <a:t>Restart process to your heart’s content</a:t>
            </a:r>
          </a:p>
          <a:p>
            <a:r>
              <a:rPr lang="en-US" dirty="0" smtClean="0"/>
              <a:t>Two types of </a:t>
            </a:r>
            <a:r>
              <a:rPr lang="en-US" dirty="0" smtClean="0">
                <a:solidFill>
                  <a:srgbClr val="FF0000"/>
                </a:solidFill>
              </a:rPr>
              <a:t>moves</a:t>
            </a:r>
          </a:p>
          <a:p>
            <a:pPr lvl="1"/>
            <a:r>
              <a:rPr lang="en-US" dirty="0" smtClean="0"/>
              <a:t>Improvement</a:t>
            </a:r>
          </a:p>
          <a:p>
            <a:pPr lvl="1"/>
            <a:r>
              <a:rPr lang="en-US" dirty="0" smtClean="0"/>
              <a:t>Random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996D4-6068-40FC-9D9A-60FDF7DF145F}" type="slidenum">
              <a:rPr lang="en-US" smtClean="0"/>
              <a:pPr/>
              <a:t>4</a:t>
            </a:fld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4914900" y="1752600"/>
            <a:ext cx="3581399" cy="2173995"/>
            <a:chOff x="3962401" y="4684005"/>
            <a:chExt cx="3581399" cy="2173995"/>
          </a:xfrm>
        </p:grpSpPr>
        <p:grpSp>
          <p:nvGrpSpPr>
            <p:cNvPr id="8" name="Group 7"/>
            <p:cNvGrpSpPr/>
            <p:nvPr/>
          </p:nvGrpSpPr>
          <p:grpSpPr>
            <a:xfrm>
              <a:off x="3962401" y="4724400"/>
              <a:ext cx="3581399" cy="2133600"/>
              <a:chOff x="3962401" y="4724400"/>
              <a:chExt cx="3581399" cy="2133600"/>
            </a:xfrm>
          </p:grpSpPr>
          <p:sp>
            <p:nvSpPr>
              <p:cNvPr id="5" name="Rectangle 4"/>
              <p:cNvSpPr/>
              <p:nvPr/>
            </p:nvSpPr>
            <p:spPr>
              <a:xfrm>
                <a:off x="4343400" y="4724400"/>
                <a:ext cx="3200400" cy="182880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5381395" y="6488668"/>
                <a:ext cx="75270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States</a:t>
                </a:r>
                <a:endParaRPr lang="en-US" dirty="0"/>
              </a:p>
            </p:txBody>
          </p:sp>
          <p:sp>
            <p:nvSpPr>
              <p:cNvPr id="7" name="TextBox 6"/>
              <p:cNvSpPr txBox="1"/>
              <p:nvPr/>
            </p:nvSpPr>
            <p:spPr>
              <a:xfrm rot="16200000">
                <a:off x="3451716" y="5460075"/>
                <a:ext cx="139070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State Quality</a:t>
                </a:r>
                <a:endParaRPr lang="en-US" dirty="0"/>
              </a:p>
            </p:txBody>
          </p:sp>
        </p:grpSp>
        <p:sp>
          <p:nvSpPr>
            <p:cNvPr id="11" name="Freeform 10"/>
            <p:cNvSpPr/>
            <p:nvPr/>
          </p:nvSpPr>
          <p:spPr>
            <a:xfrm>
              <a:off x="4351663" y="4684005"/>
              <a:ext cx="3172857" cy="1871031"/>
            </a:xfrm>
            <a:custGeom>
              <a:avLst/>
              <a:gdLst>
                <a:gd name="connsiteX0" fmla="*/ 0 w 3172857"/>
                <a:gd name="connsiteY0" fmla="*/ 1419340 h 1871031"/>
                <a:gd name="connsiteX1" fmla="*/ 385590 w 3172857"/>
                <a:gd name="connsiteY1" fmla="*/ 978665 h 1871031"/>
                <a:gd name="connsiteX2" fmla="*/ 594910 w 3172857"/>
                <a:gd name="connsiteY2" fmla="*/ 1309171 h 1871031"/>
                <a:gd name="connsiteX3" fmla="*/ 826265 w 3172857"/>
                <a:gd name="connsiteY3" fmla="*/ 637142 h 1871031"/>
                <a:gd name="connsiteX4" fmla="*/ 1410159 w 3172857"/>
                <a:gd name="connsiteY4" fmla="*/ 582058 h 1871031"/>
                <a:gd name="connsiteX5" fmla="*/ 1509310 w 3172857"/>
                <a:gd name="connsiteY5" fmla="*/ 593075 h 1871031"/>
                <a:gd name="connsiteX6" fmla="*/ 1597445 w 3172857"/>
                <a:gd name="connsiteY6" fmla="*/ 879513 h 1871031"/>
                <a:gd name="connsiteX7" fmla="*/ 1696597 w 3172857"/>
                <a:gd name="connsiteY7" fmla="*/ 75282 h 1871031"/>
                <a:gd name="connsiteX8" fmla="*/ 1949985 w 3172857"/>
                <a:gd name="connsiteY8" fmla="*/ 427822 h 1871031"/>
                <a:gd name="connsiteX9" fmla="*/ 2423710 w 3172857"/>
                <a:gd name="connsiteY9" fmla="*/ 493923 h 1871031"/>
                <a:gd name="connsiteX10" fmla="*/ 3172857 w 3172857"/>
                <a:gd name="connsiteY10" fmla="*/ 1871031 h 1871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172857" h="1871031">
                  <a:moveTo>
                    <a:pt x="0" y="1419340"/>
                  </a:moveTo>
                  <a:cubicBezTo>
                    <a:pt x="143219" y="1208183"/>
                    <a:pt x="286438" y="997026"/>
                    <a:pt x="385590" y="978665"/>
                  </a:cubicBezTo>
                  <a:cubicBezTo>
                    <a:pt x="484742" y="960304"/>
                    <a:pt x="521464" y="1366092"/>
                    <a:pt x="594910" y="1309171"/>
                  </a:cubicBezTo>
                  <a:cubicBezTo>
                    <a:pt x="668356" y="1252250"/>
                    <a:pt x="690390" y="758328"/>
                    <a:pt x="826265" y="637142"/>
                  </a:cubicBezTo>
                  <a:cubicBezTo>
                    <a:pt x="962140" y="515957"/>
                    <a:pt x="1296318" y="589402"/>
                    <a:pt x="1410159" y="582058"/>
                  </a:cubicBezTo>
                  <a:cubicBezTo>
                    <a:pt x="1524000" y="574714"/>
                    <a:pt x="1478096" y="543499"/>
                    <a:pt x="1509310" y="593075"/>
                  </a:cubicBezTo>
                  <a:cubicBezTo>
                    <a:pt x="1540524" y="642651"/>
                    <a:pt x="1566231" y="965812"/>
                    <a:pt x="1597445" y="879513"/>
                  </a:cubicBezTo>
                  <a:cubicBezTo>
                    <a:pt x="1628659" y="793214"/>
                    <a:pt x="1637840" y="150564"/>
                    <a:pt x="1696597" y="75282"/>
                  </a:cubicBezTo>
                  <a:cubicBezTo>
                    <a:pt x="1755354" y="0"/>
                    <a:pt x="1828800" y="358049"/>
                    <a:pt x="1949985" y="427822"/>
                  </a:cubicBezTo>
                  <a:cubicBezTo>
                    <a:pt x="2071170" y="497595"/>
                    <a:pt x="2219898" y="253388"/>
                    <a:pt x="2423710" y="493923"/>
                  </a:cubicBezTo>
                  <a:cubicBezTo>
                    <a:pt x="2627522" y="734458"/>
                    <a:pt x="3046163" y="1647021"/>
                    <a:pt x="3172857" y="1871031"/>
                  </a:cubicBezTo>
                </a:path>
              </a:pathLst>
            </a:cu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Background</a:t>
            </a:r>
          </a:p>
          <a:p>
            <a:pPr lvl="1"/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SAT &amp; Local Search</a:t>
            </a:r>
          </a:p>
          <a:p>
            <a:r>
              <a:rPr lang="en-US" b="1" dirty="0" smtClean="0"/>
              <a:t>Building blocks</a:t>
            </a:r>
          </a:p>
          <a:p>
            <a:pPr lvl="1"/>
            <a:r>
              <a:rPr lang="en-US" b="1" dirty="0" smtClean="0"/>
              <a:t>Modeling Structure in SAT with Logic Gates</a:t>
            </a:r>
          </a:p>
          <a:p>
            <a:pPr lvl="1"/>
            <a:r>
              <a:rPr lang="en-US" dirty="0" smtClean="0"/>
              <a:t>Variables: Independent, Internal, External</a:t>
            </a:r>
          </a:p>
          <a:p>
            <a:pPr lvl="1"/>
            <a:r>
              <a:rPr lang="en-US" dirty="0" smtClean="0"/>
              <a:t>Dependency Lattice</a:t>
            </a:r>
          </a:p>
          <a:p>
            <a:r>
              <a:rPr lang="en-US" dirty="0" smtClean="0"/>
              <a:t>Solving Structured SAT w/ Local Search</a:t>
            </a:r>
          </a:p>
          <a:p>
            <a:pPr lvl="1"/>
            <a:r>
              <a:rPr lang="en-US" dirty="0" smtClean="0"/>
              <a:t>Computing costs with variables sets</a:t>
            </a:r>
          </a:p>
          <a:p>
            <a:r>
              <a:rPr lang="en-US" dirty="0" smtClean="0"/>
              <a:t>Conclusion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996D4-6068-40FC-9D9A-60FDF7DF145F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Idea: Structure in SAT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800600" cy="49530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The variables are partitioned into </a:t>
            </a:r>
          </a:p>
          <a:p>
            <a:pPr lvl="1"/>
            <a:r>
              <a:rPr lang="en-US" dirty="0" smtClean="0"/>
              <a:t>Independent variables</a:t>
            </a:r>
          </a:p>
          <a:p>
            <a:pPr lvl="1"/>
            <a:r>
              <a:rPr lang="en-US" dirty="0" smtClean="0"/>
              <a:t>Dependent variables</a:t>
            </a:r>
          </a:p>
          <a:p>
            <a:pPr lvl="1"/>
            <a:r>
              <a:rPr lang="en-US" dirty="0" smtClean="0"/>
              <a:t>External variables</a:t>
            </a:r>
          </a:p>
          <a:p>
            <a:r>
              <a:rPr lang="en-US" dirty="0" smtClean="0"/>
              <a:t>A solution is determined </a:t>
            </a:r>
          </a:p>
          <a:p>
            <a:pPr lvl="1"/>
            <a:r>
              <a:rPr lang="en-US" dirty="0" smtClean="0"/>
              <a:t>By the assignment of </a:t>
            </a:r>
            <a:r>
              <a:rPr lang="en-US" b="1" dirty="0" smtClean="0">
                <a:solidFill>
                  <a:srgbClr val="FF0000"/>
                </a:solidFill>
              </a:rPr>
              <a:t>only</a:t>
            </a:r>
            <a:r>
              <a:rPr lang="en-US" dirty="0" smtClean="0"/>
              <a:t> the independent variables</a:t>
            </a:r>
          </a:p>
          <a:p>
            <a:pPr lvl="1"/>
            <a:r>
              <a:rPr lang="en-US" dirty="0" smtClean="0"/>
              <a:t>Such as all external variables evaluate to 1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en-US" dirty="0" smtClean="0"/>
              <a:t>Advantage: smaller problem, quicker convergence 2</a:t>
            </a:r>
            <a:r>
              <a:rPr lang="en-US" baseline="30000" dirty="0" smtClean="0"/>
              <a:t> |</a:t>
            </a:r>
            <a:r>
              <a:rPr lang="en-US" baseline="30000" dirty="0" err="1" smtClean="0"/>
              <a:t>Indpdt</a:t>
            </a:r>
            <a:r>
              <a:rPr lang="en-US" baseline="30000" dirty="0" smtClean="0"/>
              <a:t> </a:t>
            </a:r>
            <a:r>
              <a:rPr lang="en-US" baseline="30000" dirty="0" err="1" smtClean="0"/>
              <a:t>vars</a:t>
            </a:r>
            <a:r>
              <a:rPr lang="en-US" baseline="30000" dirty="0" smtClean="0"/>
              <a:t>|</a:t>
            </a:r>
          </a:p>
          <a:p>
            <a:pPr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996D4-6068-40FC-9D9A-60FDF7DF145F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26" name="Cloud 25"/>
          <p:cNvSpPr/>
          <p:nvPr/>
        </p:nvSpPr>
        <p:spPr>
          <a:xfrm>
            <a:off x="5105400" y="2209800"/>
            <a:ext cx="3733800" cy="2209800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9" name="Straight Arrow Connector 28"/>
          <p:cNvCxnSpPr/>
          <p:nvPr/>
        </p:nvCxnSpPr>
        <p:spPr>
          <a:xfrm rot="5400000">
            <a:off x="5523309" y="2399903"/>
            <a:ext cx="991394" cy="1588"/>
          </a:xfrm>
          <a:prstGeom prst="straightConnector1">
            <a:avLst/>
          </a:prstGeom>
          <a:ln w="38100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rot="5400000">
            <a:off x="6132909" y="2399903"/>
            <a:ext cx="991394" cy="1588"/>
          </a:xfrm>
          <a:prstGeom prst="straightConnector1">
            <a:avLst/>
          </a:prstGeom>
          <a:ln w="38100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rot="5400000">
            <a:off x="7199709" y="2399903"/>
            <a:ext cx="991394" cy="1588"/>
          </a:xfrm>
          <a:prstGeom prst="straightConnector1">
            <a:avLst/>
          </a:prstGeom>
          <a:ln w="38100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rot="5400000">
            <a:off x="6666309" y="2399903"/>
            <a:ext cx="991394" cy="1588"/>
          </a:xfrm>
          <a:prstGeom prst="straightConnector1">
            <a:avLst/>
          </a:prstGeom>
          <a:ln w="38100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 rot="5400000">
            <a:off x="6209109" y="4532709"/>
            <a:ext cx="991394" cy="1588"/>
          </a:xfrm>
          <a:prstGeom prst="straightConnector1">
            <a:avLst/>
          </a:prstGeom>
          <a:ln w="38100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rot="5400000">
            <a:off x="6818709" y="4532709"/>
            <a:ext cx="991394" cy="1588"/>
          </a:xfrm>
          <a:prstGeom prst="straightConnector1">
            <a:avLst/>
          </a:prstGeom>
          <a:ln w="38100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rot="5400000">
            <a:off x="5677297" y="4532709"/>
            <a:ext cx="991394" cy="1588"/>
          </a:xfrm>
          <a:prstGeom prst="straightConnector1">
            <a:avLst/>
          </a:prstGeom>
          <a:ln w="38100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 rot="16200000" flipH="1">
            <a:off x="6096794" y="2972594"/>
            <a:ext cx="762000" cy="303212"/>
          </a:xfrm>
          <a:prstGeom prst="straightConnector1">
            <a:avLst/>
          </a:prstGeom>
          <a:ln w="38100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 rot="5400000">
            <a:off x="7696200" y="3048000"/>
            <a:ext cx="381000" cy="228600"/>
          </a:xfrm>
          <a:prstGeom prst="straightConnector1">
            <a:avLst/>
          </a:prstGeom>
          <a:ln w="38100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 rot="5400000">
            <a:off x="6477000" y="3429000"/>
            <a:ext cx="762000" cy="304800"/>
          </a:xfrm>
          <a:prstGeom prst="straightConnector1">
            <a:avLst/>
          </a:prstGeom>
          <a:ln w="38100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 rot="5400000">
            <a:off x="7010400" y="2819400"/>
            <a:ext cx="685800" cy="685800"/>
          </a:xfrm>
          <a:prstGeom prst="straightConnector1">
            <a:avLst/>
          </a:prstGeom>
          <a:ln w="38100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 rot="16200000" flipH="1">
            <a:off x="5448300" y="3162300"/>
            <a:ext cx="685800" cy="304800"/>
          </a:xfrm>
          <a:prstGeom prst="straightConnector1">
            <a:avLst/>
          </a:prstGeom>
          <a:ln w="38100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/>
          <p:nvPr/>
        </p:nvCxnSpPr>
        <p:spPr>
          <a:xfrm rot="5400000">
            <a:off x="6134100" y="3467100"/>
            <a:ext cx="457200" cy="228600"/>
          </a:xfrm>
          <a:prstGeom prst="straightConnector1">
            <a:avLst/>
          </a:prstGeom>
          <a:ln w="38100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5867400" y="1524000"/>
            <a:ext cx="381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0</a:t>
            </a:r>
            <a:endParaRPr lang="en-US" dirty="0"/>
          </a:p>
        </p:txBody>
      </p:sp>
      <p:sp>
        <p:nvSpPr>
          <p:cNvPr id="55" name="TextBox 54"/>
          <p:cNvSpPr txBox="1"/>
          <p:nvPr/>
        </p:nvSpPr>
        <p:spPr>
          <a:xfrm>
            <a:off x="7010400" y="1524000"/>
            <a:ext cx="381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0</a:t>
            </a:r>
            <a:endParaRPr lang="en-US" dirty="0"/>
          </a:p>
        </p:txBody>
      </p:sp>
      <p:sp>
        <p:nvSpPr>
          <p:cNvPr id="56" name="TextBox 55"/>
          <p:cNvSpPr txBox="1"/>
          <p:nvPr/>
        </p:nvSpPr>
        <p:spPr>
          <a:xfrm>
            <a:off x="7543800" y="1524000"/>
            <a:ext cx="381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0</a:t>
            </a:r>
            <a:endParaRPr lang="en-US" dirty="0"/>
          </a:p>
        </p:txBody>
      </p:sp>
      <p:sp>
        <p:nvSpPr>
          <p:cNvPr id="57" name="TextBox 56"/>
          <p:cNvSpPr txBox="1"/>
          <p:nvPr/>
        </p:nvSpPr>
        <p:spPr>
          <a:xfrm>
            <a:off x="6477000" y="1524000"/>
            <a:ext cx="381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58" name="TextBox 57"/>
          <p:cNvSpPr txBox="1"/>
          <p:nvPr/>
        </p:nvSpPr>
        <p:spPr>
          <a:xfrm>
            <a:off x="6019800" y="5029200"/>
            <a:ext cx="381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59" name="TextBox 58"/>
          <p:cNvSpPr txBox="1"/>
          <p:nvPr/>
        </p:nvSpPr>
        <p:spPr>
          <a:xfrm>
            <a:off x="6553200" y="5029200"/>
            <a:ext cx="381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7162800" y="5029200"/>
            <a:ext cx="381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5486400" y="2667000"/>
            <a:ext cx="381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0</a:t>
            </a:r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7505700" y="3276600"/>
            <a:ext cx="381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0</a:t>
            </a:r>
            <a:endParaRPr 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5867400" y="3543300"/>
            <a:ext cx="381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38" name="TextBox 37"/>
          <p:cNvSpPr txBox="1"/>
          <p:nvPr/>
        </p:nvSpPr>
        <p:spPr>
          <a:xfrm>
            <a:off x="6896100" y="3543300"/>
            <a:ext cx="381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41" name="TextBox 40"/>
          <p:cNvSpPr txBox="1"/>
          <p:nvPr/>
        </p:nvSpPr>
        <p:spPr>
          <a:xfrm>
            <a:off x="7239000" y="2667000"/>
            <a:ext cx="381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Logic Gates &amp; Dependencies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5334000" cy="49530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Dependencies between variables are modeled by logic gates</a:t>
            </a:r>
          </a:p>
          <a:p>
            <a:r>
              <a:rPr lang="en-US" dirty="0" smtClean="0"/>
              <a:t>Four types of logic gates are used: OR, AND, XOR, EQUIV</a:t>
            </a:r>
          </a:p>
          <a:p>
            <a:r>
              <a:rPr lang="en-US" dirty="0" smtClean="0"/>
              <a:t>Transformation of SAT problem</a:t>
            </a:r>
          </a:p>
          <a:p>
            <a:pPr lvl="1"/>
            <a:r>
              <a:rPr lang="en-US" dirty="0" smtClean="0"/>
              <a:t>Cost of transformation?</a:t>
            </a:r>
          </a:p>
          <a:p>
            <a:pPr lvl="1"/>
            <a:r>
              <a:rPr lang="en-US" dirty="0" smtClean="0"/>
              <a:t># &amp; size of alternative </a:t>
            </a:r>
          </a:p>
          <a:p>
            <a:pPr lvl="1">
              <a:buNone/>
            </a:pPr>
            <a:r>
              <a:rPr lang="en-US" dirty="0" smtClean="0"/>
              <a:t>	transformations?</a:t>
            </a:r>
          </a:p>
          <a:p>
            <a:pPr lvl="1"/>
            <a:r>
              <a:rPr lang="en-US" dirty="0" smtClean="0"/>
              <a:t>For details, read </a:t>
            </a:r>
            <a:r>
              <a:rPr lang="en-US" dirty="0" smtClean="0">
                <a:hlinkClick r:id="rId3"/>
              </a:rPr>
              <a:t>[</a:t>
            </a:r>
            <a:r>
              <a:rPr lang="en-US" dirty="0" err="1" smtClean="0">
                <a:hlinkClick r:id="rId3"/>
              </a:rPr>
              <a:t>Ostrowski</a:t>
            </a:r>
            <a:r>
              <a:rPr lang="en-US" dirty="0" smtClean="0">
                <a:hlinkClick r:id="rId3"/>
              </a:rPr>
              <a:t>+ CP02]</a:t>
            </a:r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996D4-6068-40FC-9D9A-60FDF7DF145F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6324600" y="1524000"/>
            <a:ext cx="914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OR 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6400800" y="2610908"/>
            <a:ext cx="838200" cy="8942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AND  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6324600" y="3886200"/>
            <a:ext cx="9906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XOR 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5867400" y="4953000"/>
            <a:ext cx="1600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EQUIV</a:t>
            </a:r>
          </a:p>
          <a:p>
            <a:pPr lvl="0" algn="ctr">
              <a:spcBef>
                <a:spcPct val="0"/>
              </a:spcBef>
              <a:defRPr/>
            </a:pPr>
            <a:r>
              <a:rPr lang="en-US" sz="2400" dirty="0" smtClean="0"/>
              <a:t>(XNOR)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3074" name="Object 2"/>
          <p:cNvGraphicFramePr>
            <a:graphicFrameLocks noChangeAspect="1"/>
          </p:cNvGraphicFramePr>
          <p:nvPr/>
        </p:nvGraphicFramePr>
        <p:xfrm>
          <a:off x="7094538" y="1529712"/>
          <a:ext cx="1752600" cy="821376"/>
        </p:xfrm>
        <a:graphic>
          <a:graphicData uri="http://schemas.openxmlformats.org/presentationml/2006/ole">
            <p:oleObj spid="_x0000_s8194" name="Visio" r:id="rId4" imgW="1114570" imgH="522630" progId="">
              <p:embed/>
            </p:oleObj>
          </a:graphicData>
        </a:graphic>
      </p:graphicFrame>
      <p:graphicFrame>
        <p:nvGraphicFramePr>
          <p:cNvPr id="3075" name="Object 3"/>
          <p:cNvGraphicFramePr>
            <a:graphicFrameLocks noChangeAspect="1"/>
          </p:cNvGraphicFramePr>
          <p:nvPr/>
        </p:nvGraphicFramePr>
        <p:xfrm>
          <a:off x="7094538" y="2734747"/>
          <a:ext cx="1571625" cy="736560"/>
        </p:xfrm>
        <a:graphic>
          <a:graphicData uri="http://schemas.openxmlformats.org/presentationml/2006/ole">
            <p:oleObj spid="_x0000_s8195" name="Visio" r:id="rId5" imgW="1114570" imgH="522630" progId="">
              <p:embed/>
            </p:oleObj>
          </a:graphicData>
        </a:graphic>
      </p:graphicFrame>
      <p:graphicFrame>
        <p:nvGraphicFramePr>
          <p:cNvPr id="3076" name="Object 4"/>
          <p:cNvGraphicFramePr>
            <a:graphicFrameLocks noChangeAspect="1"/>
          </p:cNvGraphicFramePr>
          <p:nvPr/>
        </p:nvGraphicFramePr>
        <p:xfrm>
          <a:off x="7094538" y="3854966"/>
          <a:ext cx="1836738" cy="874713"/>
        </p:xfrm>
        <a:graphic>
          <a:graphicData uri="http://schemas.openxmlformats.org/presentationml/2006/ole">
            <p:oleObj spid="_x0000_s8196" name="Visio" r:id="rId6" imgW="626595" imgH="299110" progId="">
              <p:embed/>
            </p:oleObj>
          </a:graphicData>
        </a:graphic>
      </p:graphicFrame>
      <p:graphicFrame>
        <p:nvGraphicFramePr>
          <p:cNvPr id="3077" name="Object 5"/>
          <p:cNvGraphicFramePr>
            <a:graphicFrameLocks noChangeAspect="1"/>
          </p:cNvGraphicFramePr>
          <p:nvPr/>
        </p:nvGraphicFramePr>
        <p:xfrm>
          <a:off x="7094538" y="5113337"/>
          <a:ext cx="1905000" cy="906463"/>
        </p:xfrm>
        <a:graphic>
          <a:graphicData uri="http://schemas.openxmlformats.org/presentationml/2006/ole">
            <p:oleObj spid="_x0000_s8197" name="Visio" r:id="rId7" imgW="626595" imgH="299110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81400" y="304007"/>
            <a:ext cx="1981200" cy="10969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OR Gate 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996D4-6068-40FC-9D9A-60FDF7DF145F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381000" y="2286000"/>
            <a:ext cx="8229600" cy="12954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lvl="0" indent="-342900" algn="ctr">
              <a:spcBef>
                <a:spcPct val="20000"/>
              </a:spcBef>
            </a:pPr>
            <a:r>
              <a:rPr lang="en-US" sz="2400" dirty="0" smtClean="0"/>
              <a:t>(</a:t>
            </a:r>
            <a:r>
              <a:rPr lang="en-US" sz="2400" dirty="0" smtClean="0">
                <a:sym typeface="Symbol"/>
              </a:rPr>
              <a:t></a:t>
            </a:r>
            <a:r>
              <a:rPr lang="en-US" sz="2400" dirty="0" smtClean="0"/>
              <a:t>a </a:t>
            </a:r>
            <a:r>
              <a:rPr lang="en-US" sz="2400" dirty="0" smtClean="0">
                <a:sym typeface="Symbol"/>
              </a:rPr>
              <a:t> </a:t>
            </a:r>
            <a:r>
              <a:rPr lang="en-US" sz="2400" dirty="0" smtClean="0"/>
              <a:t>b </a:t>
            </a:r>
            <a:r>
              <a:rPr lang="en-US" sz="2400" dirty="0" smtClean="0">
                <a:sym typeface="Symbol"/>
              </a:rPr>
              <a:t> </a:t>
            </a:r>
            <a:r>
              <a:rPr lang="en-US" sz="2400" dirty="0" smtClean="0"/>
              <a:t>c) </a:t>
            </a:r>
            <a:r>
              <a:rPr lang="en-US" sz="2400" dirty="0" smtClean="0">
                <a:sym typeface="Symbol"/>
              </a:rPr>
              <a:t></a:t>
            </a:r>
            <a:r>
              <a:rPr lang="en-US" sz="2400" dirty="0" smtClean="0"/>
              <a:t> (a </a:t>
            </a:r>
            <a:r>
              <a:rPr lang="en-US" sz="2400" dirty="0" smtClean="0">
                <a:sym typeface="Symbol"/>
              </a:rPr>
              <a:t></a:t>
            </a:r>
            <a:r>
              <a:rPr lang="en-US" sz="2400" dirty="0" smtClean="0"/>
              <a:t> </a:t>
            </a:r>
            <a:r>
              <a:rPr lang="en-US" sz="2400" dirty="0" smtClean="0">
                <a:sym typeface="Symbol"/>
              </a:rPr>
              <a:t></a:t>
            </a:r>
            <a:r>
              <a:rPr lang="en-US" sz="2400" dirty="0" smtClean="0"/>
              <a:t>b) </a:t>
            </a:r>
            <a:r>
              <a:rPr lang="en-US" sz="2400" dirty="0" smtClean="0">
                <a:sym typeface="Symbol"/>
              </a:rPr>
              <a:t></a:t>
            </a:r>
            <a:r>
              <a:rPr lang="en-US" sz="2400" dirty="0" smtClean="0"/>
              <a:t> (a </a:t>
            </a:r>
            <a:r>
              <a:rPr lang="en-US" sz="2400" dirty="0" smtClean="0">
                <a:sym typeface="Symbol"/>
              </a:rPr>
              <a:t></a:t>
            </a:r>
            <a:r>
              <a:rPr lang="en-US" sz="2400" dirty="0" smtClean="0"/>
              <a:t> </a:t>
            </a:r>
            <a:r>
              <a:rPr lang="en-US" sz="2400" dirty="0" smtClean="0">
                <a:sym typeface="Symbol"/>
              </a:rPr>
              <a:t></a:t>
            </a:r>
            <a:r>
              <a:rPr lang="en-US" sz="2400" dirty="0" smtClean="0"/>
              <a:t>c)</a:t>
            </a:r>
          </a:p>
          <a:p>
            <a:pPr marL="342900" lvl="0" indent="-342900">
              <a:spcBef>
                <a:spcPct val="20000"/>
              </a:spcBef>
            </a:pPr>
            <a:r>
              <a:rPr lang="en-US" sz="2400" dirty="0" smtClean="0"/>
              <a:t>is equivalent to </a:t>
            </a:r>
          </a:p>
          <a:p>
            <a:pPr marL="342900" lvl="0" indent="-342900" algn="ctr">
              <a:spcBef>
                <a:spcPct val="20000"/>
              </a:spcBef>
            </a:pPr>
            <a:r>
              <a:rPr lang="en-US" sz="2400" dirty="0" smtClean="0"/>
              <a:t>(b </a:t>
            </a:r>
            <a:r>
              <a:rPr lang="en-US" sz="2400" dirty="0" smtClean="0">
                <a:sym typeface="Symbol"/>
              </a:rPr>
              <a:t> </a:t>
            </a:r>
            <a:r>
              <a:rPr lang="en-US" sz="2400" dirty="0" smtClean="0"/>
              <a:t>c </a:t>
            </a:r>
            <a:r>
              <a:rPr lang="en-US" sz="2400" dirty="0" smtClean="0">
                <a:sym typeface="Symbol"/>
              </a:rPr>
              <a:t> </a:t>
            </a:r>
            <a:r>
              <a:rPr lang="en-US" sz="2400" dirty="0" smtClean="0"/>
              <a:t>a) </a:t>
            </a:r>
            <a:r>
              <a:rPr lang="en-US" sz="2400" dirty="0" smtClean="0">
                <a:sym typeface="Symbol"/>
              </a:rPr>
              <a:t></a:t>
            </a:r>
            <a:r>
              <a:rPr lang="en-US" sz="2400" dirty="0" smtClean="0"/>
              <a:t> (</a:t>
            </a:r>
            <a:r>
              <a:rPr lang="en-US" sz="2400" dirty="0" smtClean="0">
                <a:sym typeface="Symbol"/>
              </a:rPr>
              <a:t></a:t>
            </a:r>
            <a:r>
              <a:rPr lang="en-US" sz="2400" dirty="0" smtClean="0"/>
              <a:t>b</a:t>
            </a:r>
            <a:r>
              <a:rPr lang="en-US" sz="2400" dirty="0" smtClean="0">
                <a:sym typeface="Symbol"/>
              </a:rPr>
              <a:t></a:t>
            </a:r>
            <a:r>
              <a:rPr lang="en-US" sz="2400" dirty="0" smtClean="0"/>
              <a:t>c </a:t>
            </a:r>
            <a:r>
              <a:rPr lang="en-US" sz="2400" dirty="0" smtClean="0">
                <a:sym typeface="Symbol"/>
              </a:rPr>
              <a:t></a:t>
            </a:r>
            <a:r>
              <a:rPr lang="en-US" sz="2400" dirty="0" smtClean="0"/>
              <a:t> </a:t>
            </a:r>
            <a:r>
              <a:rPr lang="en-US" sz="2400" dirty="0" smtClean="0">
                <a:sym typeface="Symbol"/>
              </a:rPr>
              <a:t></a:t>
            </a:r>
            <a:r>
              <a:rPr lang="en-US" sz="2400" dirty="0" smtClean="0"/>
              <a:t>a)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2514600" y="1447800"/>
            <a:ext cx="4114800" cy="674132"/>
            <a:chOff x="2209800" y="2895600"/>
            <a:chExt cx="4114800" cy="674132"/>
          </a:xfrm>
        </p:grpSpPr>
        <p:sp>
          <p:nvSpPr>
            <p:cNvPr id="16" name="TextBox 15"/>
            <p:cNvSpPr txBox="1"/>
            <p:nvPr/>
          </p:nvSpPr>
          <p:spPr>
            <a:xfrm>
              <a:off x="2209800" y="2907268"/>
              <a:ext cx="3064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b</a:t>
              </a:r>
              <a:endParaRPr lang="en-US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2209800" y="3200400"/>
              <a:ext cx="2824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c</a:t>
              </a:r>
              <a:endParaRPr lang="en-US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3960706" y="3048000"/>
              <a:ext cx="3064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a</a:t>
              </a:r>
              <a:endParaRPr lang="en-US" dirty="0"/>
            </a:p>
          </p:txBody>
        </p:sp>
        <p:sp>
          <p:nvSpPr>
            <p:cNvPr id="20" name="Content Placeholder 2"/>
            <p:cNvSpPr txBox="1">
              <a:spLocks/>
            </p:cNvSpPr>
            <p:nvPr/>
          </p:nvSpPr>
          <p:spPr>
            <a:xfrm>
              <a:off x="4572000" y="2895600"/>
              <a:ext cx="1752600" cy="609600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/>
            <a:p>
              <a:pPr marL="342900" lvl="0" indent="-342900">
                <a:spcBef>
                  <a:spcPct val="20000"/>
                </a:spcBef>
              </a:pPr>
              <a:r>
                <a:rPr lang="en-US" sz="3200" dirty="0" smtClean="0"/>
                <a:t>a = </a:t>
              </a:r>
              <a:r>
                <a:rPr lang="en-US" sz="3200" dirty="0" smtClean="0">
                  <a:sym typeface="Symbol"/>
                </a:rPr>
                <a:t></a:t>
              </a:r>
              <a:r>
                <a:rPr lang="en-US" sz="3200" dirty="0" smtClean="0"/>
                <a:t>(</a:t>
              </a:r>
              <a:r>
                <a:rPr lang="en-US" sz="3200" dirty="0" err="1" smtClean="0"/>
                <a:t>b,c</a:t>
              </a:r>
              <a:r>
                <a:rPr lang="en-US" sz="3200" dirty="0" smtClean="0"/>
                <a:t>)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aphicFrame>
        <p:nvGraphicFramePr>
          <p:cNvPr id="22" name="Table 21"/>
          <p:cNvGraphicFramePr>
            <a:graphicFrameLocks noGrp="1"/>
          </p:cNvGraphicFramePr>
          <p:nvPr/>
        </p:nvGraphicFramePr>
        <p:xfrm>
          <a:off x="761999" y="3779520"/>
          <a:ext cx="7772401" cy="2468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"/>
                <a:gridCol w="304800"/>
                <a:gridCol w="304800"/>
                <a:gridCol w="1295400"/>
                <a:gridCol w="990600"/>
                <a:gridCol w="914400"/>
                <a:gridCol w="3657601"/>
              </a:tblGrid>
              <a:tr h="2286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ym typeface="Symbol"/>
                        </a:rPr>
                        <a:t></a:t>
                      </a:r>
                      <a:r>
                        <a:rPr lang="en-US" sz="1800" dirty="0" smtClean="0"/>
                        <a:t>a </a:t>
                      </a:r>
                      <a:r>
                        <a:rPr lang="en-US" sz="1800" dirty="0" smtClean="0">
                          <a:sym typeface="Symbol"/>
                        </a:rPr>
                        <a:t> </a:t>
                      </a:r>
                      <a:r>
                        <a:rPr lang="en-US" sz="1800" dirty="0" smtClean="0"/>
                        <a:t>b </a:t>
                      </a:r>
                      <a:r>
                        <a:rPr lang="en-US" sz="1800" dirty="0" smtClean="0">
                          <a:sym typeface="Symbol"/>
                        </a:rPr>
                        <a:t> </a:t>
                      </a:r>
                      <a:r>
                        <a:rPr lang="en-US" sz="1800" dirty="0" smtClean="0"/>
                        <a:t>c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a </a:t>
                      </a:r>
                      <a:r>
                        <a:rPr lang="en-US" sz="1800" dirty="0" smtClean="0">
                          <a:sym typeface="Symbol"/>
                        </a:rPr>
                        <a:t></a:t>
                      </a:r>
                      <a:r>
                        <a:rPr lang="en-US" sz="1800" dirty="0" smtClean="0"/>
                        <a:t> </a:t>
                      </a:r>
                      <a:r>
                        <a:rPr lang="en-US" sz="1800" dirty="0" smtClean="0">
                          <a:sym typeface="Symbol"/>
                        </a:rPr>
                        <a:t></a:t>
                      </a:r>
                      <a:r>
                        <a:rPr lang="en-US" sz="1800" dirty="0" smtClean="0"/>
                        <a:t>b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a </a:t>
                      </a:r>
                      <a:r>
                        <a:rPr lang="en-US" sz="1800" dirty="0" smtClean="0">
                          <a:sym typeface="Symbol"/>
                        </a:rPr>
                        <a:t></a:t>
                      </a:r>
                      <a:r>
                        <a:rPr lang="en-US" sz="1800" dirty="0" smtClean="0"/>
                        <a:t> </a:t>
                      </a:r>
                      <a:r>
                        <a:rPr lang="en-US" sz="1800" dirty="0" smtClean="0">
                          <a:sym typeface="Symbol"/>
                        </a:rPr>
                        <a:t></a:t>
                      </a:r>
                      <a:r>
                        <a:rPr lang="en-US" sz="1800" dirty="0" smtClean="0"/>
                        <a:t>c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(</a:t>
                      </a:r>
                      <a:r>
                        <a:rPr lang="en-US" sz="1800" dirty="0" smtClean="0">
                          <a:sym typeface="Symbol"/>
                        </a:rPr>
                        <a:t></a:t>
                      </a:r>
                      <a:r>
                        <a:rPr lang="en-US" sz="1800" dirty="0" smtClean="0"/>
                        <a:t>a </a:t>
                      </a:r>
                      <a:r>
                        <a:rPr lang="en-US" sz="1800" dirty="0" smtClean="0">
                          <a:sym typeface="Symbol"/>
                        </a:rPr>
                        <a:t></a:t>
                      </a:r>
                      <a:r>
                        <a:rPr lang="en-US" sz="1800" dirty="0" smtClean="0"/>
                        <a:t> b </a:t>
                      </a:r>
                      <a:r>
                        <a:rPr lang="en-US" sz="1800" dirty="0" smtClean="0">
                          <a:sym typeface="Symbol"/>
                        </a:rPr>
                        <a:t></a:t>
                      </a:r>
                      <a:r>
                        <a:rPr lang="en-US" sz="1800" dirty="0" smtClean="0"/>
                        <a:t> c) </a:t>
                      </a:r>
                      <a:r>
                        <a:rPr lang="en-US" sz="1800" dirty="0" smtClean="0">
                          <a:sym typeface="Symbol"/>
                        </a:rPr>
                        <a:t></a:t>
                      </a:r>
                      <a:r>
                        <a:rPr lang="en-US" sz="1800" dirty="0" smtClean="0"/>
                        <a:t> (a </a:t>
                      </a:r>
                      <a:r>
                        <a:rPr lang="en-US" sz="1800" dirty="0" smtClean="0">
                          <a:sym typeface="Symbol"/>
                        </a:rPr>
                        <a:t></a:t>
                      </a:r>
                      <a:r>
                        <a:rPr lang="en-US" sz="1800" dirty="0" smtClean="0"/>
                        <a:t> </a:t>
                      </a:r>
                      <a:r>
                        <a:rPr lang="en-US" sz="1800" dirty="0" smtClean="0">
                          <a:sym typeface="Symbol"/>
                        </a:rPr>
                        <a:t></a:t>
                      </a:r>
                      <a:r>
                        <a:rPr lang="en-US" sz="1800" dirty="0" smtClean="0"/>
                        <a:t>b) </a:t>
                      </a:r>
                      <a:r>
                        <a:rPr lang="en-US" sz="1800" dirty="0" smtClean="0">
                          <a:sym typeface="Symbol"/>
                        </a:rPr>
                        <a:t></a:t>
                      </a:r>
                      <a:r>
                        <a:rPr lang="en-US" sz="1800" dirty="0" smtClean="0"/>
                        <a:t> (a </a:t>
                      </a:r>
                      <a:r>
                        <a:rPr lang="en-US" sz="1800" dirty="0" smtClean="0">
                          <a:sym typeface="Symbol"/>
                        </a:rPr>
                        <a:t></a:t>
                      </a:r>
                      <a:r>
                        <a:rPr lang="en-US" sz="1800" dirty="0" smtClean="0"/>
                        <a:t> </a:t>
                      </a:r>
                      <a:r>
                        <a:rPr lang="en-US" sz="1800" dirty="0" smtClean="0">
                          <a:sym typeface="Symbol"/>
                        </a:rPr>
                        <a:t></a:t>
                      </a:r>
                      <a:r>
                        <a:rPr lang="en-US" sz="1800" dirty="0" smtClean="0"/>
                        <a:t>c)</a:t>
                      </a:r>
                      <a:endParaRPr kumimoji="0" lang="en-US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81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0781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0781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0781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0781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0781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0781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0781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051" name="Object 3"/>
          <p:cNvGraphicFramePr>
            <a:graphicFrameLocks noChangeAspect="1"/>
          </p:cNvGraphicFramePr>
          <p:nvPr/>
        </p:nvGraphicFramePr>
        <p:xfrm>
          <a:off x="2819400" y="1447800"/>
          <a:ext cx="1463317" cy="685800"/>
        </p:xfrm>
        <a:graphic>
          <a:graphicData uri="http://schemas.openxmlformats.org/presentationml/2006/ole">
            <p:oleObj spid="_x0000_s2051" name="Visio" r:id="rId3" imgW="1114570" imgH="522630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r>
              <a:rPr lang="en-US" dirty="0" smtClean="0"/>
              <a:t>AND Gate 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996D4-6068-40FC-9D9A-60FDF7DF145F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2286000"/>
            <a:ext cx="8229600" cy="12954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342900" lvl="0" indent="-342900" algn="ctr">
              <a:spcBef>
                <a:spcPct val="20000"/>
              </a:spcBef>
            </a:pPr>
            <a:r>
              <a:rPr lang="en-US" sz="2400" dirty="0" smtClean="0"/>
              <a:t>(a </a:t>
            </a:r>
            <a:r>
              <a:rPr lang="en-US" sz="2400" dirty="0" smtClean="0">
                <a:sym typeface="Symbol"/>
              </a:rPr>
              <a:t></a:t>
            </a:r>
            <a:r>
              <a:rPr lang="en-US" sz="2400" dirty="0" smtClean="0"/>
              <a:t> </a:t>
            </a:r>
            <a:r>
              <a:rPr lang="en-US" sz="2400" dirty="0" smtClean="0">
                <a:sym typeface="Symbol"/>
              </a:rPr>
              <a:t></a:t>
            </a:r>
            <a:r>
              <a:rPr lang="en-US" sz="2400" dirty="0" smtClean="0"/>
              <a:t>b </a:t>
            </a:r>
            <a:r>
              <a:rPr lang="en-US" sz="2400" dirty="0" smtClean="0">
                <a:sym typeface="Symbol"/>
              </a:rPr>
              <a:t> </a:t>
            </a:r>
            <a:r>
              <a:rPr lang="en-US" sz="2400" dirty="0" smtClean="0"/>
              <a:t>c) </a:t>
            </a:r>
            <a:r>
              <a:rPr lang="en-US" sz="2400" dirty="0" smtClean="0">
                <a:sym typeface="Symbol"/>
              </a:rPr>
              <a:t></a:t>
            </a:r>
            <a:r>
              <a:rPr lang="en-US" sz="2400" dirty="0" smtClean="0"/>
              <a:t> (</a:t>
            </a:r>
            <a:r>
              <a:rPr lang="en-US" sz="2400" dirty="0" smtClean="0">
                <a:sym typeface="Symbol"/>
              </a:rPr>
              <a:t></a:t>
            </a:r>
            <a:r>
              <a:rPr lang="en-US" sz="2400" dirty="0" smtClean="0"/>
              <a:t>a </a:t>
            </a:r>
            <a:r>
              <a:rPr lang="en-US" sz="2400" dirty="0" smtClean="0">
                <a:sym typeface="Symbol"/>
              </a:rPr>
              <a:t> </a:t>
            </a:r>
            <a:r>
              <a:rPr lang="en-US" sz="2400" dirty="0" smtClean="0"/>
              <a:t>b) </a:t>
            </a:r>
            <a:r>
              <a:rPr lang="en-US" sz="2400" dirty="0" smtClean="0">
                <a:sym typeface="Symbol"/>
              </a:rPr>
              <a:t></a:t>
            </a:r>
            <a:r>
              <a:rPr lang="en-US" sz="2400" dirty="0" smtClean="0"/>
              <a:t> (</a:t>
            </a:r>
            <a:r>
              <a:rPr lang="en-US" sz="2400" dirty="0" smtClean="0">
                <a:sym typeface="Symbol"/>
              </a:rPr>
              <a:t></a:t>
            </a:r>
            <a:r>
              <a:rPr lang="en-US" sz="2400" dirty="0" smtClean="0"/>
              <a:t>a </a:t>
            </a:r>
            <a:r>
              <a:rPr lang="en-US" sz="2400" dirty="0" smtClean="0">
                <a:sym typeface="Symbol"/>
              </a:rPr>
              <a:t> </a:t>
            </a:r>
            <a:r>
              <a:rPr lang="en-US" sz="2400" dirty="0" smtClean="0"/>
              <a:t>c) </a:t>
            </a:r>
          </a:p>
          <a:p>
            <a:pPr marL="342900" lvl="0" indent="-342900">
              <a:spcBef>
                <a:spcPct val="20000"/>
              </a:spcBef>
            </a:pPr>
            <a:r>
              <a:rPr lang="en-US" sz="2400" dirty="0" smtClean="0"/>
              <a:t>Is equivalent to </a:t>
            </a:r>
          </a:p>
          <a:p>
            <a:pPr marL="342900" lvl="0" indent="-342900" algn="ctr">
              <a:spcBef>
                <a:spcPct val="20000"/>
              </a:spcBef>
            </a:pPr>
            <a:r>
              <a:rPr lang="en-US" sz="2400" dirty="0" smtClean="0"/>
              <a:t>(b </a:t>
            </a:r>
            <a:r>
              <a:rPr lang="en-US" sz="2400" dirty="0" smtClean="0">
                <a:sym typeface="Symbol"/>
              </a:rPr>
              <a:t> </a:t>
            </a:r>
            <a:r>
              <a:rPr lang="en-US" sz="2400" dirty="0" smtClean="0"/>
              <a:t>c </a:t>
            </a:r>
            <a:r>
              <a:rPr lang="en-US" sz="2400" dirty="0" smtClean="0">
                <a:sym typeface="Symbol"/>
              </a:rPr>
              <a:t></a:t>
            </a:r>
            <a:r>
              <a:rPr lang="en-US" sz="2400" dirty="0" smtClean="0"/>
              <a:t> a) </a:t>
            </a:r>
            <a:r>
              <a:rPr lang="en-US" sz="2400" dirty="0" smtClean="0">
                <a:sym typeface="Symbol"/>
              </a:rPr>
              <a:t> </a:t>
            </a:r>
            <a:r>
              <a:rPr lang="en-US" sz="2400" dirty="0" smtClean="0"/>
              <a:t> (</a:t>
            </a:r>
            <a:r>
              <a:rPr lang="en-US" sz="2400" dirty="0" smtClean="0">
                <a:sym typeface="Symbol"/>
              </a:rPr>
              <a:t></a:t>
            </a:r>
            <a:r>
              <a:rPr lang="en-US" sz="2400" dirty="0" smtClean="0"/>
              <a:t>b</a:t>
            </a:r>
            <a:r>
              <a:rPr lang="en-US" sz="2400" dirty="0" smtClean="0">
                <a:sym typeface="Symbol"/>
              </a:rPr>
              <a:t>  </a:t>
            </a:r>
            <a:r>
              <a:rPr lang="en-US" sz="2400" dirty="0" smtClean="0"/>
              <a:t>c  </a:t>
            </a:r>
            <a:r>
              <a:rPr lang="en-US" sz="2400" dirty="0" smtClean="0">
                <a:sym typeface="Symbol"/>
              </a:rPr>
              <a:t></a:t>
            </a:r>
            <a:r>
              <a:rPr lang="en-US" sz="2400" dirty="0" smtClean="0"/>
              <a:t> </a:t>
            </a:r>
            <a:r>
              <a:rPr lang="en-US" sz="2400" dirty="0" smtClean="0">
                <a:sym typeface="Symbol"/>
              </a:rPr>
              <a:t></a:t>
            </a:r>
            <a:r>
              <a:rPr lang="en-US" sz="2400" dirty="0" smtClean="0"/>
              <a:t>a)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 rot="10800000">
            <a:off x="2286000" y="1524000"/>
            <a:ext cx="762000" cy="1588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rot="10800000">
            <a:off x="2286000" y="1981200"/>
            <a:ext cx="762000" cy="1588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rot="10800000">
            <a:off x="3810000" y="1752600"/>
            <a:ext cx="457200" cy="1588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1981200" y="1371600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1981200" y="1828800"/>
            <a:ext cx="2824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4265506" y="1524000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17" name="Flowchart: Delay 16"/>
          <p:cNvSpPr/>
          <p:nvPr/>
        </p:nvSpPr>
        <p:spPr>
          <a:xfrm>
            <a:off x="3048000" y="1447800"/>
            <a:ext cx="762000" cy="609600"/>
          </a:xfrm>
          <a:prstGeom prst="flowChartDelay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Content Placeholder 2"/>
          <p:cNvSpPr txBox="1">
            <a:spLocks/>
          </p:cNvSpPr>
          <p:nvPr/>
        </p:nvSpPr>
        <p:spPr>
          <a:xfrm>
            <a:off x="4648200" y="1371600"/>
            <a:ext cx="1752600" cy="838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en-US" sz="3200" dirty="0" smtClean="0"/>
              <a:t>a = </a:t>
            </a:r>
            <a:r>
              <a:rPr lang="en-US" sz="3200" dirty="0" smtClean="0">
                <a:sym typeface="Symbol"/>
              </a:rPr>
              <a:t></a:t>
            </a:r>
            <a:r>
              <a:rPr lang="en-US" sz="3200" dirty="0" smtClean="0"/>
              <a:t>(</a:t>
            </a:r>
            <a:r>
              <a:rPr lang="en-US" sz="3200" dirty="0" err="1" smtClean="0"/>
              <a:t>b,c</a:t>
            </a:r>
            <a:r>
              <a:rPr lang="en-US" sz="3200" dirty="0" smtClean="0"/>
              <a:t>)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20" name="Table 19"/>
          <p:cNvGraphicFramePr>
            <a:graphicFrameLocks noGrp="1"/>
          </p:cNvGraphicFramePr>
          <p:nvPr/>
        </p:nvGraphicFramePr>
        <p:xfrm>
          <a:off x="685800" y="3733800"/>
          <a:ext cx="7848601" cy="2499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7788"/>
                <a:gridCol w="307788"/>
                <a:gridCol w="307788"/>
                <a:gridCol w="1308100"/>
                <a:gridCol w="1000312"/>
                <a:gridCol w="923365"/>
                <a:gridCol w="3693460"/>
              </a:tblGrid>
              <a:tr h="22860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a</a:t>
                      </a:r>
                      <a:endParaRPr lang="en-US" sz="200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b</a:t>
                      </a:r>
                      <a:endParaRPr lang="en-US" sz="200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c</a:t>
                      </a:r>
                      <a:endParaRPr lang="en-US" sz="200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a</a:t>
                      </a:r>
                      <a:r>
                        <a:rPr lang="en-US" sz="2000" dirty="0" smtClean="0">
                          <a:sym typeface="Symbol"/>
                        </a:rPr>
                        <a:t></a:t>
                      </a:r>
                      <a:r>
                        <a:rPr lang="en-US" sz="2000" dirty="0" smtClean="0"/>
                        <a:t>b</a:t>
                      </a:r>
                      <a:r>
                        <a:rPr lang="en-US" sz="2000" dirty="0" smtClean="0">
                          <a:sym typeface="Symbol"/>
                        </a:rPr>
                        <a:t> </a:t>
                      </a:r>
                      <a:r>
                        <a:rPr lang="en-US" sz="2000" dirty="0" smtClean="0"/>
                        <a:t>c</a:t>
                      </a:r>
                      <a:endParaRPr lang="en-US" sz="200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ym typeface="Symbol"/>
                        </a:rPr>
                        <a:t></a:t>
                      </a:r>
                      <a:r>
                        <a:rPr lang="en-US" sz="2000" dirty="0" smtClean="0"/>
                        <a:t>a </a:t>
                      </a:r>
                      <a:r>
                        <a:rPr lang="en-US" sz="2000" dirty="0" smtClean="0">
                          <a:sym typeface="Symbol"/>
                        </a:rPr>
                        <a:t></a:t>
                      </a:r>
                      <a:r>
                        <a:rPr lang="en-US" sz="2000" dirty="0" smtClean="0"/>
                        <a:t> b</a:t>
                      </a:r>
                      <a:endParaRPr lang="en-US" sz="200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ym typeface="Symbol"/>
                        </a:rPr>
                        <a:t></a:t>
                      </a:r>
                      <a:r>
                        <a:rPr lang="en-US" sz="2000" dirty="0" smtClean="0"/>
                        <a:t>a </a:t>
                      </a:r>
                      <a:r>
                        <a:rPr lang="en-US" sz="2000" dirty="0" smtClean="0">
                          <a:sym typeface="Symbol"/>
                        </a:rPr>
                        <a:t></a:t>
                      </a:r>
                      <a:r>
                        <a:rPr lang="en-US" sz="2000" dirty="0" smtClean="0"/>
                        <a:t> c</a:t>
                      </a:r>
                      <a:endParaRPr lang="en-US" sz="200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/>
                        <a:t>(a</a:t>
                      </a:r>
                      <a:r>
                        <a:rPr lang="en-US" sz="2000" dirty="0" smtClean="0">
                          <a:sym typeface="Symbol"/>
                        </a:rPr>
                        <a:t></a:t>
                      </a:r>
                      <a:r>
                        <a:rPr lang="en-US" sz="2000" dirty="0" smtClean="0"/>
                        <a:t>b</a:t>
                      </a:r>
                      <a:r>
                        <a:rPr lang="en-US" sz="2000" dirty="0" smtClean="0">
                          <a:sym typeface="Symbol"/>
                        </a:rPr>
                        <a:t></a:t>
                      </a:r>
                      <a:r>
                        <a:rPr lang="en-US" sz="2000" dirty="0" smtClean="0"/>
                        <a:t>c) </a:t>
                      </a:r>
                      <a:r>
                        <a:rPr lang="en-US" sz="2000" dirty="0" smtClean="0">
                          <a:sym typeface="Symbol"/>
                        </a:rPr>
                        <a:t></a:t>
                      </a:r>
                      <a:r>
                        <a:rPr lang="en-US" sz="2000" dirty="0" smtClean="0"/>
                        <a:t> (</a:t>
                      </a:r>
                      <a:r>
                        <a:rPr lang="en-US" sz="2000" dirty="0" smtClean="0">
                          <a:sym typeface="Symbol"/>
                        </a:rPr>
                        <a:t></a:t>
                      </a:r>
                      <a:r>
                        <a:rPr lang="en-US" sz="2000" dirty="0" err="1" smtClean="0"/>
                        <a:t>a</a:t>
                      </a:r>
                      <a:r>
                        <a:rPr lang="en-US" sz="2000" dirty="0" err="1" smtClean="0">
                          <a:sym typeface="Symbol"/>
                        </a:rPr>
                        <a:t></a:t>
                      </a:r>
                      <a:r>
                        <a:rPr lang="en-US" sz="2000" dirty="0" err="1" smtClean="0"/>
                        <a:t>b</a:t>
                      </a:r>
                      <a:r>
                        <a:rPr lang="en-US" sz="2000" dirty="0" smtClean="0"/>
                        <a:t>) </a:t>
                      </a:r>
                      <a:r>
                        <a:rPr lang="en-US" sz="2000" dirty="0" smtClean="0">
                          <a:sym typeface="Symbol"/>
                        </a:rPr>
                        <a:t></a:t>
                      </a:r>
                      <a:r>
                        <a:rPr lang="en-US" sz="2000" dirty="0" smtClean="0"/>
                        <a:t> (</a:t>
                      </a:r>
                      <a:r>
                        <a:rPr lang="en-US" sz="2000" dirty="0" smtClean="0">
                          <a:sym typeface="Symbol"/>
                        </a:rPr>
                        <a:t></a:t>
                      </a:r>
                      <a:r>
                        <a:rPr lang="en-US" sz="2000" dirty="0" err="1" smtClean="0"/>
                        <a:t>a</a:t>
                      </a:r>
                      <a:r>
                        <a:rPr lang="en-US" sz="2000" dirty="0" err="1" smtClean="0">
                          <a:sym typeface="Symbol"/>
                        </a:rPr>
                        <a:t></a:t>
                      </a:r>
                      <a:r>
                        <a:rPr lang="en-US" sz="2000" dirty="0" err="1" smtClean="0"/>
                        <a:t>c</a:t>
                      </a:r>
                      <a:r>
                        <a:rPr lang="en-US" sz="2000" dirty="0" smtClean="0"/>
                        <a:t>)</a:t>
                      </a:r>
                      <a:endParaRPr kumimoji="0" lang="en-US" sz="2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81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0781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0781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0781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0781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0781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0781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0781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1398</TotalTime>
  <Words>2244</Words>
  <Application>Microsoft Office PowerPoint</Application>
  <PresentationFormat>On-screen Show (4:3)</PresentationFormat>
  <Paragraphs>893</Paragraphs>
  <Slides>23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5" baseType="lpstr">
      <vt:lpstr>Office Theme</vt:lpstr>
      <vt:lpstr>Visio</vt:lpstr>
      <vt:lpstr>Building Structure  into Local Search for SAT</vt:lpstr>
      <vt:lpstr>Outline</vt:lpstr>
      <vt:lpstr>SAT</vt:lpstr>
      <vt:lpstr>Quick Review of Local Search</vt:lpstr>
      <vt:lpstr>Outline</vt:lpstr>
      <vt:lpstr>Idea: Structure in SAT</vt:lpstr>
      <vt:lpstr>Logic Gates &amp; Dependencies</vt:lpstr>
      <vt:lpstr>OR Gate   </vt:lpstr>
      <vt:lpstr>AND Gate   </vt:lpstr>
      <vt:lpstr>XOR Gate   </vt:lpstr>
      <vt:lpstr>EQUIV Gate   </vt:lpstr>
      <vt:lpstr>EQUIV Gate = XNOR Gate   </vt:lpstr>
      <vt:lpstr>Extending to Three or More Inputs</vt:lpstr>
      <vt:lpstr>Outline</vt:lpstr>
      <vt:lpstr>Categorizing Variables (1)</vt:lpstr>
      <vt:lpstr>Slide 16</vt:lpstr>
      <vt:lpstr>Categorizing Variables (2)</vt:lpstr>
      <vt:lpstr>Solving SAT</vt:lpstr>
      <vt:lpstr>Outline</vt:lpstr>
      <vt:lpstr>Local Search for ‘Structured’ SAT</vt:lpstr>
      <vt:lpstr>Slide 21</vt:lpstr>
      <vt:lpstr>Updating Variable Sets</vt:lpstr>
      <vt:lpstr>Conclusion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Windows User</dc:creator>
  <cp:lastModifiedBy>choueiry</cp:lastModifiedBy>
  <cp:revision>147</cp:revision>
  <dcterms:created xsi:type="dcterms:W3CDTF">2009-11-19T22:12:08Z</dcterms:created>
  <dcterms:modified xsi:type="dcterms:W3CDTF">2009-11-23T21:10:05Z</dcterms:modified>
</cp:coreProperties>
</file>