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78" r:id="rId2"/>
    <p:sldId id="258" r:id="rId3"/>
    <p:sldId id="282" r:id="rId4"/>
    <p:sldId id="287" r:id="rId5"/>
    <p:sldId id="279" r:id="rId6"/>
    <p:sldId id="280" r:id="rId7"/>
    <p:sldId id="283" r:id="rId8"/>
    <p:sldId id="284" r:id="rId9"/>
    <p:sldId id="285" r:id="rId10"/>
    <p:sldId id="286" r:id="rId11"/>
    <p:sldId id="270" r:id="rId12"/>
    <p:sldId id="271" r:id="rId13"/>
    <p:sldId id="272" r:id="rId14"/>
    <p:sldId id="273" r:id="rId15"/>
    <p:sldId id="289" r:id="rId16"/>
    <p:sldId id="296" r:id="rId17"/>
    <p:sldId id="274" r:id="rId18"/>
    <p:sldId id="290" r:id="rId19"/>
    <p:sldId id="291" r:id="rId20"/>
    <p:sldId id="295" r:id="rId21"/>
    <p:sldId id="292" r:id="rId22"/>
    <p:sldId id="293" r:id="rId23"/>
    <p:sldId id="294" r:id="rId24"/>
    <p:sldId id="275" r:id="rId25"/>
    <p:sldId id="276" r:id="rId2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67" autoAdjust="0"/>
    <p:restoredTop sz="93000" autoAdjust="0"/>
  </p:normalViewPr>
  <p:slideViewPr>
    <p:cSldViewPr>
      <p:cViewPr>
        <p:scale>
          <a:sx n="70" d="100"/>
          <a:sy n="70" d="100"/>
        </p:scale>
        <p:origin x="-1530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3105962-3088-4A1A-99BB-37A2D7DCE9E1}" type="datetimeFigureOut">
              <a:rPr lang="en-US"/>
              <a:pPr>
                <a:defRPr/>
              </a:pPr>
              <a:t>11/18/2009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54D8784-ACFD-4E07-A0E9-1A05BA68C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01DE4-C880-4045-8E4C-6B1932D9B49E}" type="datetimeFigureOut">
              <a:rPr lang="en-US" smtClean="0"/>
              <a:pPr/>
              <a:t>11/18/2009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F7B87-7F31-4D88-84F5-DFC1A16301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6664E-02EA-46A9-A524-EADF4A06E19B}" type="datetime1">
              <a:rPr lang="en-US" smtClean="0"/>
              <a:pPr>
                <a:defRPr/>
              </a:pPr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B04D1-3873-4504-BF35-A26560E742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7BD59-CBA8-4BE2-90E6-97E3C35328F0}" type="datetime1">
              <a:rPr lang="en-US" smtClean="0"/>
              <a:pPr>
                <a:defRPr/>
              </a:pPr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815DA-E819-4A83-8EE6-4FE1E6B659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5E22A-B1F0-445A-A767-A5FDA625ED80}" type="datetime1">
              <a:rPr lang="en-US" smtClean="0"/>
              <a:pPr>
                <a:defRPr/>
              </a:pPr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A5FE8-12CB-4578-A609-7D48E70769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62899-344B-4846-97A9-A23FC5001A8B}" type="datetime1">
              <a:rPr lang="en-US" smtClean="0"/>
              <a:pPr>
                <a:defRPr/>
              </a:pPr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5D6CE-1F40-4BE3-8667-881EFFD590C1}" type="datetime1">
              <a:rPr lang="en-US" smtClean="0"/>
              <a:pPr>
                <a:defRPr/>
              </a:pPr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D09D8-C980-4B01-BC65-165586B0B0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68C6B-09A3-4CDC-A364-DE27331BFE7B}" type="datetime1">
              <a:rPr lang="en-US" smtClean="0"/>
              <a:pPr>
                <a:defRPr/>
              </a:pPr>
              <a:t>11/18/2009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FA1C3-87C7-44B5-870C-66CAAEB4DB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269BA-6EA0-4719-80A4-30B6897442A6}" type="datetime1">
              <a:rPr lang="en-US" smtClean="0"/>
              <a:pPr>
                <a:defRPr/>
              </a:pPr>
              <a:t>11/18/2009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FE0DC-FCBA-4C93-83A1-F2CBB2B817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CCEAB-1B35-42D7-9AB7-6212E45460E0}" type="datetime1">
              <a:rPr lang="en-US" smtClean="0"/>
              <a:pPr>
                <a:defRPr/>
              </a:pPr>
              <a:t>11/18/2009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F91F8-675F-4BEF-AC35-10B7097C7F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ABDF7-E80C-4135-BAB8-141B4960CDC9}" type="datetime1">
              <a:rPr lang="en-US" smtClean="0"/>
              <a:pPr>
                <a:defRPr/>
              </a:pPr>
              <a:t>11/18/2009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155E6-1453-4F71-A689-049F1245E8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8713C-50BC-45CF-BE67-5957BCA8ADAE}" type="datetime1">
              <a:rPr lang="en-US" smtClean="0"/>
              <a:pPr>
                <a:defRPr/>
              </a:pPr>
              <a:t>11/18/2009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80291-9A49-4B43-AEF2-7985654F83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E5D4C-0F60-4DD0-AE86-BF194BFF5B76}" type="datetime1">
              <a:rPr lang="en-US" smtClean="0"/>
              <a:pPr>
                <a:defRPr/>
              </a:pPr>
              <a:t>11/18/2009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86151-2205-49FF-9CC9-AE124A0609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8D5EBB-22F6-4261-A9E6-D53E953B8812}" type="datetime1">
              <a:rPr lang="en-US" smtClean="0"/>
              <a:pPr>
                <a:defRPr/>
              </a:pPr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100405-6558-4627-B386-669AF63CF0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70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Optimal Rectangle Packing: </a:t>
            </a:r>
            <a:br>
              <a:rPr lang="en-US" dirty="0" smtClean="0"/>
            </a:br>
            <a:r>
              <a:rPr lang="en-US" dirty="0" smtClean="0"/>
              <a:t>A Meta-CSP Approach</a:t>
            </a:r>
            <a:endParaRPr lang="en-US" dirty="0"/>
          </a:p>
        </p:txBody>
      </p:sp>
      <p:sp>
        <p:nvSpPr>
          <p:cNvPr id="3076" name="Subtitle 2"/>
          <p:cNvSpPr>
            <a:spLocks noGrp="1"/>
          </p:cNvSpPr>
          <p:nvPr>
            <p:ph type="subTitle" idx="4294967295"/>
          </p:nvPr>
        </p:nvSpPr>
        <p:spPr>
          <a:xfrm>
            <a:off x="1600200" y="3581400"/>
            <a:ext cx="5943600" cy="1752600"/>
          </a:xfrm>
        </p:spPr>
        <p:txBody>
          <a:bodyPr anchor="ctr" anchorCtr="1"/>
          <a:lstStyle/>
          <a:p>
            <a:pPr algn="ctr" eaLnBrk="1" hangingPunct="1">
              <a:buFont typeface="Arial" charset="0"/>
              <a:buNone/>
            </a:pPr>
            <a:r>
              <a:rPr lang="en-US" smtClean="0"/>
              <a:t>Chris Reeson 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/>
              <a:t>Advanced Constraint Processing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/>
              <a:t>Fall 2009</a:t>
            </a:r>
          </a:p>
        </p:txBody>
      </p:sp>
      <p:sp>
        <p:nvSpPr>
          <p:cNvPr id="3077" name="TextBox 3"/>
          <p:cNvSpPr txBox="1">
            <a:spLocks noChangeArrowheads="1"/>
          </p:cNvSpPr>
          <p:nvPr/>
        </p:nvSpPr>
        <p:spPr bwMode="auto">
          <a:xfrm>
            <a:off x="0" y="25908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>
                <a:latin typeface="Calibri" pitchFamily="34" charset="0"/>
              </a:rPr>
              <a:t>By Michael D. Moffitt and Martha E. Pollack,  AAAI 2006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F91F8-675F-4BEF-AC35-10B7097C7FD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Forward Checking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08088"/>
          </a:xfrm>
        </p:spPr>
        <p:txBody>
          <a:bodyPr/>
          <a:lstStyle/>
          <a:p>
            <a:pPr eaLnBrk="1" hangingPunct="1"/>
            <a:r>
              <a:rPr lang="en-US" smtClean="0"/>
              <a:t>Used to eliminate values from variables before they are even expanded</a:t>
            </a:r>
          </a:p>
        </p:txBody>
      </p:sp>
      <p:grpSp>
        <p:nvGrpSpPr>
          <p:cNvPr id="12292" name="Group 3"/>
          <p:cNvGrpSpPr>
            <a:grpSpLocks noChangeAspect="1"/>
          </p:cNvGrpSpPr>
          <p:nvPr/>
        </p:nvGrpSpPr>
        <p:grpSpPr bwMode="auto">
          <a:xfrm>
            <a:off x="1601788" y="4448175"/>
            <a:ext cx="1693862" cy="1933575"/>
            <a:chOff x="5703903" y="1749402"/>
            <a:chExt cx="2567613" cy="2929278"/>
          </a:xfrm>
        </p:grpSpPr>
        <p:sp>
          <p:nvSpPr>
            <p:cNvPr id="20" name="Rectangle 19"/>
            <p:cNvSpPr/>
            <p:nvPr/>
          </p:nvSpPr>
          <p:spPr>
            <a:xfrm>
              <a:off x="5703903" y="1751808"/>
              <a:ext cx="2555582" cy="292687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grpSp>
          <p:nvGrpSpPr>
            <p:cNvPr id="12312" name="Group 27"/>
            <p:cNvGrpSpPr>
              <a:grpSpLocks/>
            </p:cNvGrpSpPr>
            <p:nvPr/>
          </p:nvGrpSpPr>
          <p:grpSpPr bwMode="auto">
            <a:xfrm>
              <a:off x="7905756" y="1749402"/>
              <a:ext cx="365760" cy="2921670"/>
              <a:chOff x="1687473" y="1749402"/>
              <a:chExt cx="365760" cy="2921670"/>
            </a:xfrm>
          </p:grpSpPr>
          <p:sp>
            <p:nvSpPr>
              <p:cNvPr id="76" name="Rectangle 4"/>
              <p:cNvSpPr/>
              <p:nvPr/>
            </p:nvSpPr>
            <p:spPr>
              <a:xfrm>
                <a:off x="1687462" y="1749402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1687462" y="2114961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1687462" y="2480519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1687462" y="2846078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1687462" y="3209232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1687462" y="3574790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1687462" y="3940349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1687462" y="4305907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12313" name="Group 38"/>
            <p:cNvGrpSpPr>
              <a:grpSpLocks/>
            </p:cNvGrpSpPr>
            <p:nvPr/>
          </p:nvGrpSpPr>
          <p:grpSpPr bwMode="auto">
            <a:xfrm>
              <a:off x="7540626" y="1749402"/>
              <a:ext cx="365760" cy="2921670"/>
              <a:chOff x="1687473" y="1749402"/>
              <a:chExt cx="365760" cy="2921670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1684416" y="1749402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1684416" y="2114961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1684416" y="2480519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1684416" y="2846078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1684416" y="3209232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1684416" y="3574790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1684416" y="3940349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1684416" y="4305907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12314" name="Group 56"/>
            <p:cNvGrpSpPr>
              <a:grpSpLocks/>
            </p:cNvGrpSpPr>
            <p:nvPr/>
          </p:nvGrpSpPr>
          <p:grpSpPr bwMode="auto">
            <a:xfrm>
              <a:off x="7175496" y="1749402"/>
              <a:ext cx="365760" cy="2921670"/>
              <a:chOff x="1687473" y="1749402"/>
              <a:chExt cx="365760" cy="2921670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1688589" y="1749402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1688589" y="2114961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688589" y="2480519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1688589" y="2846078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1688589" y="3209232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1688589" y="3574790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1688589" y="3940349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1688589" y="4305907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12315" name="Group 65"/>
            <p:cNvGrpSpPr>
              <a:grpSpLocks/>
            </p:cNvGrpSpPr>
            <p:nvPr/>
          </p:nvGrpSpPr>
          <p:grpSpPr bwMode="auto">
            <a:xfrm>
              <a:off x="5714976" y="1749402"/>
              <a:ext cx="365760" cy="2921670"/>
              <a:chOff x="1687473" y="1749402"/>
              <a:chExt cx="365760" cy="2921670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1688431" y="1749402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1688431" y="2114961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1688431" y="2480519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1688431" y="2846078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1688431" y="3209232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688431" y="3574790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1688431" y="3940349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1688431" y="4305907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12316" name="Group 74"/>
            <p:cNvGrpSpPr>
              <a:grpSpLocks/>
            </p:cNvGrpSpPr>
            <p:nvPr/>
          </p:nvGrpSpPr>
          <p:grpSpPr bwMode="auto">
            <a:xfrm>
              <a:off x="6080106" y="1749402"/>
              <a:ext cx="365760" cy="2921670"/>
              <a:chOff x="1687473" y="1749402"/>
              <a:chExt cx="365760" cy="2921670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1686667" y="1749402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1686667" y="2114961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1686667" y="2480519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1686667" y="2846078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1686667" y="3209232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1686667" y="3574790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686667" y="3940349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1686667" y="4305907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12317" name="Group 83"/>
            <p:cNvGrpSpPr>
              <a:grpSpLocks/>
            </p:cNvGrpSpPr>
            <p:nvPr/>
          </p:nvGrpSpPr>
          <p:grpSpPr bwMode="auto">
            <a:xfrm>
              <a:off x="6445236" y="1749402"/>
              <a:ext cx="365760" cy="2921670"/>
              <a:chOff x="1687473" y="1749402"/>
              <a:chExt cx="365760" cy="2921670"/>
            </a:xfrm>
          </p:grpSpPr>
          <p:sp>
            <p:nvSpPr>
              <p:cNvPr id="36" name="Rectangle 20"/>
              <p:cNvSpPr/>
              <p:nvPr/>
            </p:nvSpPr>
            <p:spPr>
              <a:xfrm>
                <a:off x="1687306" y="1749402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7" name="Rectangle 21"/>
              <p:cNvSpPr/>
              <p:nvPr/>
            </p:nvSpPr>
            <p:spPr>
              <a:xfrm>
                <a:off x="1687306" y="2114961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8" name="Rectangle 22"/>
              <p:cNvSpPr/>
              <p:nvPr/>
            </p:nvSpPr>
            <p:spPr>
              <a:xfrm>
                <a:off x="1687306" y="2480519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9" name="Rectangle 23"/>
              <p:cNvSpPr/>
              <p:nvPr/>
            </p:nvSpPr>
            <p:spPr>
              <a:xfrm>
                <a:off x="1687306" y="2846078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1687306" y="3209232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1687306" y="3574790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1687306" y="3940349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1687306" y="4305907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12318" name="Group 92"/>
            <p:cNvGrpSpPr>
              <a:grpSpLocks/>
            </p:cNvGrpSpPr>
            <p:nvPr/>
          </p:nvGrpSpPr>
          <p:grpSpPr bwMode="auto">
            <a:xfrm>
              <a:off x="6810366" y="1749402"/>
              <a:ext cx="365760" cy="2921670"/>
              <a:chOff x="1687473" y="1749402"/>
              <a:chExt cx="365760" cy="2921670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1687947" y="1749402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1687947" y="2114961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687947" y="2480519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1687947" y="2846078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1687947" y="3209232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3" name="Rectangle 17"/>
              <p:cNvSpPr/>
              <p:nvPr/>
            </p:nvSpPr>
            <p:spPr>
              <a:xfrm>
                <a:off x="1687947" y="3574790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4" name="Rectangle 18"/>
              <p:cNvSpPr/>
              <p:nvPr/>
            </p:nvSpPr>
            <p:spPr>
              <a:xfrm>
                <a:off x="1687947" y="3940349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5" name="Rectangle 19"/>
              <p:cNvSpPr/>
              <p:nvPr/>
            </p:nvSpPr>
            <p:spPr>
              <a:xfrm>
                <a:off x="1687947" y="4305907"/>
                <a:ext cx="365771" cy="3655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</p:grpSp>
      <p:sp>
        <p:nvSpPr>
          <p:cNvPr id="14" name="Rectangle 13"/>
          <p:cNvSpPr>
            <a:spLocks noChangeAspect="1"/>
          </p:cNvSpPr>
          <p:nvPr/>
        </p:nvSpPr>
        <p:spPr bwMode="auto">
          <a:xfrm>
            <a:off x="1071563" y="3387725"/>
            <a:ext cx="965200" cy="965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4x4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>
            <a:spLocks/>
          </p:cNvSpPr>
          <p:nvPr/>
        </p:nvSpPr>
        <p:spPr bwMode="auto">
          <a:xfrm>
            <a:off x="2179638" y="3629025"/>
            <a:ext cx="965200" cy="7239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4x3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>
            <a:spLocks/>
          </p:cNvSpPr>
          <p:nvPr/>
        </p:nvSpPr>
        <p:spPr bwMode="auto">
          <a:xfrm>
            <a:off x="3336925" y="3629025"/>
            <a:ext cx="723900" cy="7239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3x3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1363663" y="2881313"/>
            <a:ext cx="385762" cy="48260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1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2420938" y="3100388"/>
            <a:ext cx="385762" cy="48260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2</a:t>
            </a:r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3481388" y="3195638"/>
            <a:ext cx="385762" cy="481012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8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3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+mn-lt"/>
              <a:cs typeface="+mn-cs"/>
            </a:endParaRPr>
          </a:p>
        </p:txBody>
      </p:sp>
      <p:grpSp>
        <p:nvGrpSpPr>
          <p:cNvPr id="12300" name="Group 90"/>
          <p:cNvGrpSpPr>
            <a:grpSpLocks/>
          </p:cNvGrpSpPr>
          <p:nvPr/>
        </p:nvGrpSpPr>
        <p:grpSpPr bwMode="auto">
          <a:xfrm>
            <a:off x="5265738" y="3355975"/>
            <a:ext cx="2774950" cy="2579688"/>
            <a:chOff x="5265747" y="3355975"/>
            <a:chExt cx="2774941" cy="2579688"/>
          </a:xfrm>
        </p:grpSpPr>
        <p:sp>
          <p:nvSpPr>
            <p:cNvPr id="86" name="Rounded Rectangle 85"/>
            <p:cNvSpPr/>
            <p:nvPr/>
          </p:nvSpPr>
          <p:spPr bwMode="auto">
            <a:xfrm>
              <a:off x="5265747" y="3452807"/>
              <a:ext cx="2081241" cy="135098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lvl="1">
                <a:defRPr/>
              </a:pPr>
              <a:r>
                <a:rPr lang="en-US" strike="sngStrike" dirty="0">
                  <a:solidFill>
                    <a:schemeClr val="bg1"/>
                  </a:solidFill>
                  <a:latin typeface="Consolas" pitchFamily="49" charset="0"/>
                </a:rPr>
                <a:t>L: </a:t>
              </a:r>
              <a:r>
                <a:rPr lang="en-US" i="1" strike="sngStrike" dirty="0">
                  <a:solidFill>
                    <a:schemeClr val="bg1"/>
                  </a:solidFill>
                  <a:latin typeface="Consolas" pitchFamily="49" charset="0"/>
                </a:rPr>
                <a:t>x</a:t>
              </a:r>
              <a:r>
                <a:rPr lang="en-US" i="1" strike="sngStrike" baseline="-25000" dirty="0">
                  <a:solidFill>
                    <a:schemeClr val="bg1"/>
                  </a:solidFill>
                  <a:latin typeface="Consolas" pitchFamily="49" charset="0"/>
                </a:rPr>
                <a:t>1</a:t>
              </a:r>
              <a:r>
                <a:rPr lang="en-US" i="1" strike="sngStrike" dirty="0">
                  <a:solidFill>
                    <a:schemeClr val="bg1"/>
                  </a:solidFill>
                  <a:latin typeface="Consolas" pitchFamily="49" charset="0"/>
                </a:rPr>
                <a:t> + w</a:t>
              </a:r>
              <a:r>
                <a:rPr lang="en-US" i="1" strike="sngStrike" baseline="-25000" dirty="0">
                  <a:solidFill>
                    <a:schemeClr val="bg1"/>
                  </a:solidFill>
                  <a:latin typeface="Consolas" pitchFamily="49" charset="0"/>
                </a:rPr>
                <a:t>1</a:t>
              </a:r>
              <a:r>
                <a:rPr lang="en-US" i="1" strike="sngStrike" dirty="0">
                  <a:solidFill>
                    <a:schemeClr val="bg1"/>
                  </a:solidFill>
                  <a:latin typeface="Consolas" pitchFamily="49" charset="0"/>
                </a:rPr>
                <a:t> </a:t>
              </a:r>
              <a:r>
                <a:rPr lang="en-US" strike="sngStrike" dirty="0">
                  <a:solidFill>
                    <a:schemeClr val="bg1"/>
                  </a:solidFill>
                  <a:latin typeface="Consolas" pitchFamily="49" charset="0"/>
                </a:rPr>
                <a:t>≤</a:t>
              </a:r>
              <a:r>
                <a:rPr lang="en-US" i="1" strike="sngStrike" dirty="0">
                  <a:solidFill>
                    <a:schemeClr val="bg1"/>
                  </a:solidFill>
                  <a:latin typeface="Consolas" pitchFamily="49" charset="0"/>
                </a:rPr>
                <a:t> x</a:t>
              </a:r>
              <a:r>
                <a:rPr lang="en-US" i="1" strike="sngStrike" baseline="-25000" dirty="0">
                  <a:solidFill>
                    <a:schemeClr val="bg1"/>
                  </a:solidFill>
                  <a:latin typeface="Consolas" pitchFamily="49" charset="0"/>
                </a:rPr>
                <a:t>2</a:t>
              </a:r>
              <a:r>
                <a:rPr lang="en-US" strike="sngStrike" dirty="0">
                  <a:solidFill>
                    <a:schemeClr val="bg1"/>
                  </a:solidFill>
                </a:rPr>
                <a:t> </a:t>
              </a:r>
              <a:r>
                <a:rPr lang="en-US" strike="sngStrike" dirty="0">
                  <a:solidFill>
                    <a:schemeClr val="bg1"/>
                  </a:solidFill>
                  <a:latin typeface="Consolas" pitchFamily="49" charset="0"/>
                  <a:sym typeface="Symbol"/>
                </a:rPr>
                <a:t>R:</a:t>
              </a:r>
              <a:r>
                <a:rPr lang="en-US" i="1" strike="sngStrike" dirty="0">
                  <a:solidFill>
                    <a:schemeClr val="bg1"/>
                  </a:solidFill>
                  <a:latin typeface="Consolas" pitchFamily="49" charset="0"/>
                  <a:sym typeface="Symbol"/>
                </a:rPr>
                <a:t> </a:t>
              </a:r>
              <a:r>
                <a:rPr lang="en-US" i="1" strike="sngStrike" dirty="0">
                  <a:solidFill>
                    <a:schemeClr val="bg1"/>
                  </a:solidFill>
                  <a:latin typeface="Consolas" pitchFamily="49" charset="0"/>
                </a:rPr>
                <a:t>x</a:t>
              </a:r>
              <a:r>
                <a:rPr lang="en-US" i="1" strike="sngStrike" baseline="-25000" dirty="0">
                  <a:solidFill>
                    <a:schemeClr val="bg1"/>
                  </a:solidFill>
                  <a:latin typeface="Consolas" pitchFamily="49" charset="0"/>
                </a:rPr>
                <a:t>2</a:t>
              </a:r>
              <a:r>
                <a:rPr lang="en-US" i="1" strike="sngStrike" dirty="0">
                  <a:solidFill>
                    <a:schemeClr val="bg1"/>
                  </a:solidFill>
                  <a:latin typeface="Consolas" pitchFamily="49" charset="0"/>
                </a:rPr>
                <a:t> + w</a:t>
              </a:r>
              <a:r>
                <a:rPr lang="en-US" i="1" strike="sngStrike" baseline="-25000" dirty="0">
                  <a:solidFill>
                    <a:schemeClr val="bg1"/>
                  </a:solidFill>
                  <a:latin typeface="Consolas" pitchFamily="49" charset="0"/>
                </a:rPr>
                <a:t>2</a:t>
              </a:r>
              <a:r>
                <a:rPr lang="en-US" i="1" strike="sngStrike" dirty="0">
                  <a:solidFill>
                    <a:schemeClr val="bg1"/>
                  </a:solidFill>
                  <a:latin typeface="Consolas" pitchFamily="49" charset="0"/>
                </a:rPr>
                <a:t> </a:t>
              </a:r>
              <a:r>
                <a:rPr lang="en-US" strike="sngStrike" dirty="0">
                  <a:solidFill>
                    <a:schemeClr val="bg1"/>
                  </a:solidFill>
                  <a:latin typeface="Consolas" pitchFamily="49" charset="0"/>
                </a:rPr>
                <a:t>≤</a:t>
              </a:r>
              <a:r>
                <a:rPr lang="en-US" i="1" strike="sngStrike" dirty="0">
                  <a:solidFill>
                    <a:schemeClr val="bg1"/>
                  </a:solidFill>
                  <a:latin typeface="Consolas" pitchFamily="49" charset="0"/>
                </a:rPr>
                <a:t> x</a:t>
              </a:r>
              <a:r>
                <a:rPr lang="en-US" i="1" strike="sngStrike" baseline="-25000" dirty="0">
                  <a:solidFill>
                    <a:schemeClr val="bg1"/>
                  </a:solidFill>
                  <a:latin typeface="Consolas" pitchFamily="49" charset="0"/>
                </a:rPr>
                <a:t>1</a:t>
              </a:r>
              <a:r>
                <a:rPr lang="en-US" i="1" strike="sngStrike" dirty="0">
                  <a:solidFill>
                    <a:schemeClr val="bg1"/>
                  </a:solidFill>
                  <a:latin typeface="Consolas" pitchFamily="49" charset="0"/>
                </a:rPr>
                <a:t> </a:t>
              </a:r>
            </a:p>
            <a:p>
              <a:pPr marL="0" lvl="1">
                <a:defRPr/>
              </a:pPr>
              <a:r>
                <a:rPr lang="en-US" dirty="0">
                  <a:solidFill>
                    <a:schemeClr val="bg1"/>
                  </a:solidFill>
                  <a:latin typeface="Consolas" pitchFamily="49" charset="0"/>
                </a:rPr>
                <a:t>A: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y</a:t>
              </a:r>
              <a:r>
                <a:rPr lang="en-US" i="1" baseline="-25000" dirty="0">
                  <a:solidFill>
                    <a:schemeClr val="bg1"/>
                  </a:solidFill>
                  <a:latin typeface="Consolas" pitchFamily="49" charset="0"/>
                </a:rPr>
                <a:t>1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+ h</a:t>
              </a:r>
              <a:r>
                <a:rPr lang="en-US" i="1" baseline="-25000" dirty="0">
                  <a:solidFill>
                    <a:schemeClr val="bg1"/>
                  </a:solidFill>
                  <a:latin typeface="Consolas" pitchFamily="49" charset="0"/>
                </a:rPr>
                <a:t>1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</a:t>
              </a:r>
              <a:r>
                <a:rPr lang="en-US" dirty="0">
                  <a:solidFill>
                    <a:schemeClr val="bg1"/>
                  </a:solidFill>
                  <a:latin typeface="Consolas" pitchFamily="49" charset="0"/>
                </a:rPr>
                <a:t>≤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y</a:t>
              </a:r>
              <a:r>
                <a:rPr lang="en-US" i="1" baseline="-25000" dirty="0">
                  <a:solidFill>
                    <a:schemeClr val="bg1"/>
                  </a:solidFill>
                  <a:latin typeface="Consolas" pitchFamily="49" charset="0"/>
                </a:rPr>
                <a:t>2</a:t>
              </a:r>
              <a:endParaRPr lang="en-US" dirty="0">
                <a:solidFill>
                  <a:schemeClr val="bg1"/>
                </a:solidFill>
              </a:endParaRPr>
            </a:p>
            <a:p>
              <a:pPr marL="0" lvl="1">
                <a:defRPr/>
              </a:pPr>
              <a:r>
                <a:rPr lang="en-US" dirty="0">
                  <a:solidFill>
                    <a:schemeClr val="bg1"/>
                  </a:solidFill>
                </a:rPr>
                <a:t>B:  </a:t>
              </a:r>
              <a:r>
                <a:rPr lang="en-US" i="1" dirty="0" smtClean="0">
                  <a:solidFill>
                    <a:schemeClr val="bg1"/>
                  </a:solidFill>
                  <a:latin typeface="Consolas" pitchFamily="49" charset="0"/>
                </a:rPr>
                <a:t>y</a:t>
              </a:r>
              <a:r>
                <a:rPr lang="en-US" i="1" baseline="-25000" dirty="0" smtClean="0">
                  <a:solidFill>
                    <a:schemeClr val="bg1"/>
                  </a:solidFill>
                  <a:latin typeface="Consolas" pitchFamily="49" charset="0"/>
                </a:rPr>
                <a:t>2</a:t>
              </a:r>
              <a:r>
                <a:rPr lang="en-US" i="1" dirty="0" smtClean="0">
                  <a:solidFill>
                    <a:schemeClr val="bg1"/>
                  </a:solidFill>
                  <a:latin typeface="Consolas" pitchFamily="49" charset="0"/>
                </a:rPr>
                <a:t> 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+ h</a:t>
              </a:r>
              <a:r>
                <a:rPr lang="en-US" i="1" baseline="-25000" dirty="0">
                  <a:solidFill>
                    <a:schemeClr val="bg1"/>
                  </a:solidFill>
                  <a:latin typeface="Consolas" pitchFamily="49" charset="0"/>
                </a:rPr>
                <a:t>2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</a:t>
              </a:r>
              <a:r>
                <a:rPr lang="en-US" dirty="0">
                  <a:solidFill>
                    <a:schemeClr val="bg1"/>
                  </a:solidFill>
                  <a:latin typeface="Consolas" pitchFamily="49" charset="0"/>
                </a:rPr>
                <a:t>≤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y</a:t>
              </a:r>
              <a:r>
                <a:rPr lang="en-US" i="1" baseline="-25000" dirty="0">
                  <a:solidFill>
                    <a:schemeClr val="bg1"/>
                  </a:solidFill>
                  <a:latin typeface="Consolas" pitchFamily="49" charset="0"/>
                </a:rPr>
                <a:t>1</a:t>
              </a:r>
              <a:endParaRPr lang="en-US" i="1" dirty="0">
                <a:solidFill>
                  <a:schemeClr val="bg1"/>
                </a:solidFill>
                <a:latin typeface="Consolas" pitchFamily="49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87" name="Straight Connector 86"/>
            <p:cNvCxnSpPr>
              <a:stCxn id="93" idx="1"/>
              <a:endCxn id="86" idx="3"/>
            </p:cNvCxnSpPr>
            <p:nvPr/>
          </p:nvCxnSpPr>
          <p:spPr bwMode="auto">
            <a:xfrm rot="10800000">
              <a:off x="7346952" y="4129088"/>
              <a:ext cx="146050" cy="66992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93" idx="1"/>
              <a:endCxn id="90" idx="3"/>
            </p:cNvCxnSpPr>
            <p:nvPr/>
          </p:nvCxnSpPr>
          <p:spPr bwMode="auto">
            <a:xfrm rot="10800000" flipV="1">
              <a:off x="7237416" y="4799013"/>
              <a:ext cx="255586" cy="35242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stCxn id="93" idx="1"/>
              <a:endCxn id="94" idx="3"/>
            </p:cNvCxnSpPr>
            <p:nvPr/>
          </p:nvCxnSpPr>
          <p:spPr bwMode="auto">
            <a:xfrm rot="10800000" flipV="1">
              <a:off x="7273927" y="4799013"/>
              <a:ext cx="219074" cy="91757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0" name="Rounded Rectangle 89"/>
            <p:cNvSpPr/>
            <p:nvPr/>
          </p:nvSpPr>
          <p:spPr bwMode="auto">
            <a:xfrm>
              <a:off x="5995995" y="4932363"/>
              <a:ext cx="1241421" cy="438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{L, R, A, B}</a:t>
              </a:r>
            </a:p>
          </p:txBody>
        </p:sp>
        <p:sp>
          <p:nvSpPr>
            <p:cNvPr id="12306" name="TextBox 86"/>
            <p:cNvSpPr txBox="1">
              <a:spLocks noChangeArrowheads="1"/>
            </p:cNvSpPr>
            <p:nvPr/>
          </p:nvSpPr>
          <p:spPr bwMode="auto">
            <a:xfrm>
              <a:off x="5375275" y="5461000"/>
              <a:ext cx="839788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latin typeface="Consolas" pitchFamily="49" charset="0"/>
                </a:rPr>
                <a:t>C</a:t>
              </a:r>
              <a:r>
                <a:rPr lang="en-US" sz="2400" i="1" baseline="-25000">
                  <a:latin typeface="Consolas" pitchFamily="49" charset="0"/>
                </a:rPr>
                <a:t>1,3</a:t>
              </a:r>
            </a:p>
          </p:txBody>
        </p:sp>
        <p:sp>
          <p:nvSpPr>
            <p:cNvPr id="12307" name="TextBox 86"/>
            <p:cNvSpPr txBox="1">
              <a:spLocks noChangeArrowheads="1"/>
            </p:cNvSpPr>
            <p:nvPr/>
          </p:nvSpPr>
          <p:spPr bwMode="auto">
            <a:xfrm>
              <a:off x="7273925" y="3355975"/>
              <a:ext cx="766763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latin typeface="Consolas" pitchFamily="49" charset="0"/>
                </a:rPr>
                <a:t>C</a:t>
              </a:r>
              <a:r>
                <a:rPr lang="en-US" sz="2400" i="1" baseline="-25000">
                  <a:latin typeface="Consolas" pitchFamily="49" charset="0"/>
                </a:rPr>
                <a:t>1,2</a:t>
              </a: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7493002" y="4670425"/>
              <a:ext cx="255587" cy="255588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4" name="Rounded Rectangle 93"/>
            <p:cNvSpPr/>
            <p:nvPr/>
          </p:nvSpPr>
          <p:spPr bwMode="auto">
            <a:xfrm>
              <a:off x="6032507" y="5497513"/>
              <a:ext cx="1241421" cy="438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{L, R, A, B}</a:t>
              </a:r>
            </a:p>
          </p:txBody>
        </p:sp>
        <p:sp>
          <p:nvSpPr>
            <p:cNvPr id="12310" name="TextBox 86"/>
            <p:cNvSpPr txBox="1">
              <a:spLocks noChangeArrowheads="1"/>
            </p:cNvSpPr>
            <p:nvPr/>
          </p:nvSpPr>
          <p:spPr bwMode="auto">
            <a:xfrm>
              <a:off x="5338763" y="4926013"/>
              <a:ext cx="693737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latin typeface="Consolas" pitchFamily="49" charset="0"/>
                </a:rPr>
                <a:t>C</a:t>
              </a:r>
              <a:r>
                <a:rPr lang="en-US" sz="2400" i="1" baseline="-25000">
                  <a:latin typeface="Consolas" pitchFamily="49" charset="0"/>
                </a:rPr>
                <a:t>2,3</a:t>
              </a:r>
            </a:p>
          </p:txBody>
        </p:sp>
      </p:grpSp>
      <p:sp>
        <p:nvSpPr>
          <p:cNvPr id="95" name="Slide Number Placeholder 9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Removal of Subsumed Variables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69938"/>
          </a:xfrm>
        </p:spPr>
        <p:txBody>
          <a:bodyPr/>
          <a:lstStyle/>
          <a:p>
            <a:pPr eaLnBrk="1" hangingPunct="1"/>
            <a:r>
              <a:rPr lang="en-US" smtClean="0"/>
              <a:t>Make implicit assignments explicit</a:t>
            </a:r>
          </a:p>
        </p:txBody>
      </p:sp>
      <p:grpSp>
        <p:nvGrpSpPr>
          <p:cNvPr id="13316" name="Group 177"/>
          <p:cNvGrpSpPr>
            <a:grpSpLocks/>
          </p:cNvGrpSpPr>
          <p:nvPr/>
        </p:nvGrpSpPr>
        <p:grpSpPr bwMode="auto">
          <a:xfrm>
            <a:off x="409575" y="2917825"/>
            <a:ext cx="3338513" cy="3463925"/>
            <a:chOff x="409518" y="2917818"/>
            <a:chExt cx="3338544" cy="3463932"/>
          </a:xfrm>
        </p:grpSpPr>
        <p:grpSp>
          <p:nvGrpSpPr>
            <p:cNvPr id="13453" name="Group 3"/>
            <p:cNvGrpSpPr>
              <a:grpSpLocks noChangeAspect="1"/>
            </p:cNvGrpSpPr>
            <p:nvPr/>
          </p:nvGrpSpPr>
          <p:grpSpPr bwMode="auto">
            <a:xfrm>
              <a:off x="939766" y="4448440"/>
              <a:ext cx="1694696" cy="1933310"/>
              <a:chOff x="5703903" y="1749402"/>
              <a:chExt cx="2567613" cy="2929278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5703876" y="1751401"/>
                <a:ext cx="2554348" cy="292727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grpSp>
            <p:nvGrpSpPr>
              <p:cNvPr id="13463" name="Group 27"/>
              <p:cNvGrpSpPr>
                <a:grpSpLocks/>
              </p:cNvGrpSpPr>
              <p:nvPr/>
            </p:nvGrpSpPr>
            <p:grpSpPr bwMode="auto">
              <a:xfrm>
                <a:off x="790575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68" name="Rectangle 4"/>
                <p:cNvSpPr/>
                <p:nvPr/>
              </p:nvSpPr>
              <p:spPr>
                <a:xfrm>
                  <a:off x="1693588" y="1748994"/>
                  <a:ext cx="358380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1693588" y="2114604"/>
                  <a:ext cx="358380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1693588" y="2480213"/>
                  <a:ext cx="358380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1" name="Rectangle 70"/>
                <p:cNvSpPr/>
                <p:nvPr/>
              </p:nvSpPr>
              <p:spPr>
                <a:xfrm>
                  <a:off x="1693588" y="2845822"/>
                  <a:ext cx="358380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2" name="Rectangle 71"/>
                <p:cNvSpPr/>
                <p:nvPr/>
              </p:nvSpPr>
              <p:spPr>
                <a:xfrm>
                  <a:off x="1693588" y="3209027"/>
                  <a:ext cx="358380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3" name="Rectangle 72"/>
                <p:cNvSpPr/>
                <p:nvPr/>
              </p:nvSpPr>
              <p:spPr>
                <a:xfrm>
                  <a:off x="1693588" y="3574636"/>
                  <a:ext cx="358380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1693588" y="3940246"/>
                  <a:ext cx="358380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5" name="Rectangle 74"/>
                <p:cNvSpPr/>
                <p:nvPr/>
              </p:nvSpPr>
              <p:spPr>
                <a:xfrm>
                  <a:off x="1693588" y="4305855"/>
                  <a:ext cx="358380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3464" name="Group 38"/>
              <p:cNvGrpSpPr>
                <a:grpSpLocks/>
              </p:cNvGrpSpPr>
              <p:nvPr/>
            </p:nvGrpSpPr>
            <p:grpSpPr bwMode="auto">
              <a:xfrm>
                <a:off x="754062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60" name="Rectangle 59"/>
                <p:cNvSpPr/>
                <p:nvPr/>
              </p:nvSpPr>
              <p:spPr>
                <a:xfrm>
                  <a:off x="1685909" y="1748994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1" name="Rectangle 60"/>
                <p:cNvSpPr/>
                <p:nvPr/>
              </p:nvSpPr>
              <p:spPr>
                <a:xfrm>
                  <a:off x="1685909" y="2114604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1685909" y="2480213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3" name="Rectangle 62"/>
                <p:cNvSpPr/>
                <p:nvPr/>
              </p:nvSpPr>
              <p:spPr>
                <a:xfrm>
                  <a:off x="1685909" y="2845822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4" name="Rectangle 63"/>
                <p:cNvSpPr/>
                <p:nvPr/>
              </p:nvSpPr>
              <p:spPr>
                <a:xfrm>
                  <a:off x="1685909" y="3209027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5" name="Rectangle 64"/>
                <p:cNvSpPr/>
                <p:nvPr/>
              </p:nvSpPr>
              <p:spPr>
                <a:xfrm>
                  <a:off x="1685909" y="3574636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1685909" y="3940246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1685909" y="4305855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3465" name="Group 56"/>
              <p:cNvGrpSpPr>
                <a:grpSpLocks/>
              </p:cNvGrpSpPr>
              <p:nvPr/>
            </p:nvGrpSpPr>
            <p:grpSpPr bwMode="auto">
              <a:xfrm>
                <a:off x="717549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52" name="Rectangle 51"/>
                <p:cNvSpPr/>
                <p:nvPr/>
              </p:nvSpPr>
              <p:spPr>
                <a:xfrm>
                  <a:off x="1687850" y="1748994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>
                  <a:off x="1687850" y="2114604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1687850" y="2480213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1687850" y="2845822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1687850" y="3209027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1687850" y="3574636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>
                  <a:off x="1687850" y="3940246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1687850" y="4305855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3466" name="Group 65"/>
              <p:cNvGrpSpPr>
                <a:grpSpLocks/>
              </p:cNvGrpSpPr>
              <p:nvPr/>
            </p:nvGrpSpPr>
            <p:grpSpPr bwMode="auto">
              <a:xfrm>
                <a:off x="571497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44" name="Rectangle 43"/>
                <p:cNvSpPr/>
                <p:nvPr/>
              </p:nvSpPr>
              <p:spPr>
                <a:xfrm>
                  <a:off x="1688400" y="1748994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1688400" y="2114604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1688400" y="2480213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1688400" y="2845822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8" name="Rectangle 47"/>
                <p:cNvSpPr/>
                <p:nvPr/>
              </p:nvSpPr>
              <p:spPr>
                <a:xfrm>
                  <a:off x="1688400" y="3209027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1688400" y="3574636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1688400" y="3940246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1688400" y="4305855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3467" name="Group 74"/>
              <p:cNvGrpSpPr>
                <a:grpSpLocks/>
              </p:cNvGrpSpPr>
              <p:nvPr/>
            </p:nvGrpSpPr>
            <p:grpSpPr bwMode="auto">
              <a:xfrm>
                <a:off x="608010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36" name="Rectangle 35"/>
                <p:cNvSpPr/>
                <p:nvPr/>
              </p:nvSpPr>
              <p:spPr>
                <a:xfrm>
                  <a:off x="1686458" y="1748994"/>
                  <a:ext cx="372811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1686458" y="2114604"/>
                  <a:ext cx="372811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1686458" y="2480213"/>
                  <a:ext cx="372811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1686458" y="2845822"/>
                  <a:ext cx="372811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1686458" y="3209027"/>
                  <a:ext cx="372811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1686458" y="3574636"/>
                  <a:ext cx="372811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1686458" y="3940246"/>
                  <a:ext cx="372811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1686458" y="4305855"/>
                  <a:ext cx="372811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3468" name="Group 83"/>
              <p:cNvGrpSpPr>
                <a:grpSpLocks/>
              </p:cNvGrpSpPr>
              <p:nvPr/>
            </p:nvGrpSpPr>
            <p:grpSpPr bwMode="auto">
              <a:xfrm>
                <a:off x="644523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8" name="Rectangle 20"/>
                <p:cNvSpPr/>
                <p:nvPr/>
              </p:nvSpPr>
              <p:spPr>
                <a:xfrm>
                  <a:off x="1686922" y="1748994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" name="Rectangle 21"/>
                <p:cNvSpPr/>
                <p:nvPr/>
              </p:nvSpPr>
              <p:spPr>
                <a:xfrm>
                  <a:off x="1686922" y="2114604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" name="Rectangle 22"/>
                <p:cNvSpPr/>
                <p:nvPr/>
              </p:nvSpPr>
              <p:spPr>
                <a:xfrm>
                  <a:off x="1686922" y="2480213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1" name="Rectangle 23"/>
                <p:cNvSpPr/>
                <p:nvPr/>
              </p:nvSpPr>
              <p:spPr>
                <a:xfrm>
                  <a:off x="1686922" y="2845822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2" name="Rectangle 31"/>
                <p:cNvSpPr/>
                <p:nvPr/>
              </p:nvSpPr>
              <p:spPr>
                <a:xfrm>
                  <a:off x="1686922" y="3209027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1686922" y="3574636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1686922" y="3940246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1686922" y="4305855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3469" name="Group 92"/>
              <p:cNvGrpSpPr>
                <a:grpSpLocks/>
              </p:cNvGrpSpPr>
              <p:nvPr/>
            </p:nvGrpSpPr>
            <p:grpSpPr bwMode="auto">
              <a:xfrm>
                <a:off x="681036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1687387" y="1748994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1687387" y="2114604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1687387" y="2480213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1687387" y="2845822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1687387" y="3209027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" name="Rectangle 17"/>
                <p:cNvSpPr/>
                <p:nvPr/>
              </p:nvSpPr>
              <p:spPr>
                <a:xfrm>
                  <a:off x="1687387" y="3574636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" name="Rectangle 18"/>
                <p:cNvSpPr/>
                <p:nvPr/>
              </p:nvSpPr>
              <p:spPr>
                <a:xfrm>
                  <a:off x="1687387" y="3940246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" name="Rectangle 19"/>
                <p:cNvSpPr/>
                <p:nvPr/>
              </p:nvSpPr>
              <p:spPr>
                <a:xfrm>
                  <a:off x="1687387" y="4305855"/>
                  <a:ext cx="365595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</p:grpSp>
        <p:sp>
          <p:nvSpPr>
            <p:cNvPr id="6" name="Rectangle 5"/>
            <p:cNvSpPr>
              <a:spLocks noChangeAspect="1"/>
            </p:cNvSpPr>
            <p:nvPr/>
          </p:nvSpPr>
          <p:spPr bwMode="auto">
            <a:xfrm>
              <a:off x="2782853" y="3355969"/>
              <a:ext cx="965209" cy="965202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4x4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>
              <a:spLocks/>
            </p:cNvSpPr>
            <p:nvPr/>
          </p:nvSpPr>
          <p:spPr bwMode="auto">
            <a:xfrm>
              <a:off x="884185" y="3611557"/>
              <a:ext cx="965209" cy="723901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4x3</a:t>
              </a:r>
            </a:p>
          </p:txBody>
        </p:sp>
        <p:sp>
          <p:nvSpPr>
            <p:cNvPr id="8" name="Rectangle 7"/>
            <p:cNvSpPr>
              <a:spLocks/>
            </p:cNvSpPr>
            <p:nvPr/>
          </p:nvSpPr>
          <p:spPr bwMode="auto">
            <a:xfrm>
              <a:off x="1966870" y="3594094"/>
              <a:ext cx="723907" cy="723901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3x3</a:t>
              </a:r>
            </a:p>
          </p:txBody>
        </p:sp>
        <p:sp>
          <p:nvSpPr>
            <p:cNvPr id="9" name="Content Placeholder 2"/>
            <p:cNvSpPr txBox="1">
              <a:spLocks/>
            </p:cNvSpPr>
            <p:nvPr/>
          </p:nvSpPr>
          <p:spPr bwMode="auto">
            <a:xfrm>
              <a:off x="409518" y="3355969"/>
              <a:ext cx="385767" cy="482601"/>
            </a:xfrm>
            <a:prstGeom prst="rect">
              <a:avLst/>
            </a:prstGeom>
          </p:spPr>
          <p:txBody>
            <a:bodyPr/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3000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1</a:t>
              </a:r>
            </a:p>
          </p:txBody>
        </p:sp>
        <p:sp>
          <p:nvSpPr>
            <p:cNvPr id="10" name="Content Placeholder 2"/>
            <p:cNvSpPr txBox="1">
              <a:spLocks/>
            </p:cNvSpPr>
            <p:nvPr/>
          </p:nvSpPr>
          <p:spPr bwMode="auto">
            <a:xfrm>
              <a:off x="1125488" y="3082918"/>
              <a:ext cx="385766" cy="482601"/>
            </a:xfrm>
            <a:prstGeom prst="rect">
              <a:avLst/>
            </a:prstGeom>
          </p:spPr>
          <p:txBody>
            <a:bodyPr/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3000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2</a:t>
              </a:r>
            </a:p>
          </p:txBody>
        </p:sp>
        <p:sp>
          <p:nvSpPr>
            <p:cNvPr id="11" name="Content Placeholder 2"/>
            <p:cNvSpPr txBox="1">
              <a:spLocks/>
            </p:cNvSpPr>
            <p:nvPr/>
          </p:nvSpPr>
          <p:spPr bwMode="auto">
            <a:xfrm>
              <a:off x="2149434" y="3192457"/>
              <a:ext cx="385767" cy="482601"/>
            </a:xfrm>
            <a:prstGeom prst="rect">
              <a:avLst/>
            </a:prstGeom>
          </p:spPr>
          <p:txBody>
            <a:bodyPr>
              <a:normAutofit fontScale="62500" lnSpcReduction="20000"/>
            </a:bodyPr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4800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3</a:t>
              </a:r>
              <a:endParaRPr lang="en-US" sz="32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76" name="Rectangle 75"/>
            <p:cNvSpPr>
              <a:spLocks/>
            </p:cNvSpPr>
            <p:nvPr/>
          </p:nvSpPr>
          <p:spPr bwMode="auto">
            <a:xfrm>
              <a:off x="482544" y="3903658"/>
              <a:ext cx="255590" cy="21907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77" name="Content Placeholder 2"/>
            <p:cNvSpPr txBox="1">
              <a:spLocks/>
            </p:cNvSpPr>
            <p:nvPr/>
          </p:nvSpPr>
          <p:spPr bwMode="auto">
            <a:xfrm>
              <a:off x="3038442" y="2917818"/>
              <a:ext cx="385767" cy="482601"/>
            </a:xfrm>
            <a:prstGeom prst="rect">
              <a:avLst/>
            </a:prstGeom>
          </p:spPr>
          <p:txBody>
            <a:bodyPr>
              <a:normAutofit fontScale="62500" lnSpcReduction="20000"/>
            </a:bodyPr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4800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4</a:t>
              </a:r>
              <a:endParaRPr lang="en-US" sz="32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endParaRPr>
            </a:p>
          </p:txBody>
        </p:sp>
      </p:grpSp>
      <p:sp>
        <p:nvSpPr>
          <p:cNvPr id="79" name="Content Placeholder 2"/>
          <p:cNvSpPr txBox="1">
            <a:spLocks/>
          </p:cNvSpPr>
          <p:nvPr/>
        </p:nvSpPr>
        <p:spPr>
          <a:xfrm>
            <a:off x="4316413" y="2260600"/>
            <a:ext cx="2190750" cy="912813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dirty="0">
                <a:latin typeface="+mn-lt"/>
                <a:cs typeface="+mn-cs"/>
              </a:rPr>
              <a:t>C</a:t>
            </a:r>
            <a:r>
              <a:rPr lang="en-US" sz="3200" baseline="-25000" dirty="0">
                <a:latin typeface="+mn-lt"/>
                <a:cs typeface="+mn-cs"/>
              </a:rPr>
              <a:t>2,4</a:t>
            </a:r>
            <a:r>
              <a:rPr lang="en-US" sz="3200" dirty="0">
                <a:latin typeface="+mn-lt"/>
                <a:cs typeface="+mn-cs"/>
              </a:rPr>
              <a:t> ← B</a:t>
            </a:r>
            <a:endParaRPr lang="en-US" sz="3200" baseline="-250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dirty="0">
                <a:latin typeface="+mn-lt"/>
                <a:cs typeface="+mn-cs"/>
              </a:rPr>
              <a:t>C</a:t>
            </a:r>
            <a:r>
              <a:rPr lang="en-US" sz="3200" baseline="-25000" dirty="0">
                <a:latin typeface="+mn-lt"/>
                <a:cs typeface="+mn-cs"/>
              </a:rPr>
              <a:t>1,2</a:t>
            </a:r>
            <a:r>
              <a:rPr lang="en-US" sz="3200" dirty="0">
                <a:latin typeface="+mn-lt"/>
                <a:cs typeface="+mn-cs"/>
              </a:rPr>
              <a:t> ← B</a:t>
            </a:r>
            <a:endParaRPr lang="en-US" sz="3200" baseline="-25000" dirty="0">
              <a:latin typeface="+mn-lt"/>
              <a:cs typeface="+mn-cs"/>
            </a:endParaRPr>
          </a:p>
        </p:txBody>
      </p:sp>
      <p:grpSp>
        <p:nvGrpSpPr>
          <p:cNvPr id="13318" name="Group 154"/>
          <p:cNvGrpSpPr>
            <a:grpSpLocks/>
          </p:cNvGrpSpPr>
          <p:nvPr/>
        </p:nvGrpSpPr>
        <p:grpSpPr bwMode="auto">
          <a:xfrm>
            <a:off x="6653213" y="2224088"/>
            <a:ext cx="1712912" cy="1935162"/>
            <a:chOff x="4681539" y="4633929"/>
            <a:chExt cx="1713612" cy="1935189"/>
          </a:xfrm>
        </p:grpSpPr>
        <p:grpSp>
          <p:nvGrpSpPr>
            <p:cNvPr id="13385" name="Group 3"/>
            <p:cNvGrpSpPr>
              <a:grpSpLocks noChangeAspect="1"/>
            </p:cNvGrpSpPr>
            <p:nvPr/>
          </p:nvGrpSpPr>
          <p:grpSpPr bwMode="auto">
            <a:xfrm>
              <a:off x="4700526" y="4635390"/>
              <a:ext cx="1694625" cy="1933324"/>
              <a:chOff x="5703903" y="1749402"/>
              <a:chExt cx="2567613" cy="2929278"/>
            </a:xfrm>
          </p:grpSpPr>
          <p:sp>
            <p:nvSpPr>
              <p:cNvPr id="91" name="Rectangle 90"/>
              <p:cNvSpPr/>
              <p:nvPr/>
            </p:nvSpPr>
            <p:spPr>
              <a:xfrm>
                <a:off x="5704011" y="1751999"/>
                <a:ext cx="2555475" cy="292729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grpSp>
            <p:nvGrpSpPr>
              <p:cNvPr id="13390" name="Group 27"/>
              <p:cNvGrpSpPr>
                <a:grpSpLocks/>
              </p:cNvGrpSpPr>
              <p:nvPr/>
            </p:nvGrpSpPr>
            <p:grpSpPr bwMode="auto">
              <a:xfrm>
                <a:off x="790575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47" name="Rectangle 4"/>
                <p:cNvSpPr/>
                <p:nvPr/>
              </p:nvSpPr>
              <p:spPr>
                <a:xfrm>
                  <a:off x="1687478" y="1749593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8" name="Rectangle 147"/>
                <p:cNvSpPr/>
                <p:nvPr/>
              </p:nvSpPr>
              <p:spPr>
                <a:xfrm>
                  <a:off x="1687478" y="2115204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9" name="Rectangle 148"/>
                <p:cNvSpPr/>
                <p:nvPr/>
              </p:nvSpPr>
              <p:spPr>
                <a:xfrm>
                  <a:off x="1687478" y="2480815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50" name="Rectangle 149"/>
                <p:cNvSpPr/>
                <p:nvPr/>
              </p:nvSpPr>
              <p:spPr>
                <a:xfrm>
                  <a:off x="1687478" y="2846426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51" name="Rectangle 150"/>
                <p:cNvSpPr/>
                <p:nvPr/>
              </p:nvSpPr>
              <p:spPr>
                <a:xfrm>
                  <a:off x="1687478" y="3209632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52" name="Rectangle 151"/>
                <p:cNvSpPr/>
                <p:nvPr/>
              </p:nvSpPr>
              <p:spPr>
                <a:xfrm>
                  <a:off x="1687478" y="3575243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53" name="Rectangle 152"/>
                <p:cNvSpPr/>
                <p:nvPr/>
              </p:nvSpPr>
              <p:spPr>
                <a:xfrm>
                  <a:off x="1687478" y="3940855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54" name="Rectangle 153"/>
                <p:cNvSpPr/>
                <p:nvPr/>
              </p:nvSpPr>
              <p:spPr>
                <a:xfrm>
                  <a:off x="1687478" y="4306466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3391" name="Group 38"/>
              <p:cNvGrpSpPr>
                <a:grpSpLocks/>
              </p:cNvGrpSpPr>
              <p:nvPr/>
            </p:nvGrpSpPr>
            <p:grpSpPr bwMode="auto">
              <a:xfrm>
                <a:off x="754062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39" name="Rectangle 138"/>
                <p:cNvSpPr/>
                <p:nvPr/>
              </p:nvSpPr>
              <p:spPr>
                <a:xfrm>
                  <a:off x="1686853" y="1749593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0" name="Rectangle 139"/>
                <p:cNvSpPr/>
                <p:nvPr/>
              </p:nvSpPr>
              <p:spPr>
                <a:xfrm>
                  <a:off x="1686853" y="2115204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1" name="Rectangle 140"/>
                <p:cNvSpPr/>
                <p:nvPr/>
              </p:nvSpPr>
              <p:spPr>
                <a:xfrm>
                  <a:off x="1686853" y="2480815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2" name="Rectangle 141"/>
                <p:cNvSpPr/>
                <p:nvPr/>
              </p:nvSpPr>
              <p:spPr>
                <a:xfrm>
                  <a:off x="1686853" y="2846426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3" name="Rectangle 142"/>
                <p:cNvSpPr/>
                <p:nvPr/>
              </p:nvSpPr>
              <p:spPr>
                <a:xfrm>
                  <a:off x="1686853" y="3209632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4" name="Rectangle 143"/>
                <p:cNvSpPr/>
                <p:nvPr/>
              </p:nvSpPr>
              <p:spPr>
                <a:xfrm>
                  <a:off x="1686853" y="3575243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5" name="Rectangle 144"/>
                <p:cNvSpPr/>
                <p:nvPr/>
              </p:nvSpPr>
              <p:spPr>
                <a:xfrm>
                  <a:off x="1686853" y="3940855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6" name="Rectangle 145"/>
                <p:cNvSpPr/>
                <p:nvPr/>
              </p:nvSpPr>
              <p:spPr>
                <a:xfrm>
                  <a:off x="1686853" y="4306466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3392" name="Group 56"/>
              <p:cNvGrpSpPr>
                <a:grpSpLocks/>
              </p:cNvGrpSpPr>
              <p:nvPr/>
            </p:nvGrpSpPr>
            <p:grpSpPr bwMode="auto">
              <a:xfrm>
                <a:off x="717549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31" name="Rectangle 130"/>
                <p:cNvSpPr/>
                <p:nvPr/>
              </p:nvSpPr>
              <p:spPr>
                <a:xfrm>
                  <a:off x="1688634" y="1749593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2" name="Rectangle 131"/>
                <p:cNvSpPr/>
                <p:nvPr/>
              </p:nvSpPr>
              <p:spPr>
                <a:xfrm>
                  <a:off x="1688634" y="2115204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3" name="Rectangle 132"/>
                <p:cNvSpPr/>
                <p:nvPr/>
              </p:nvSpPr>
              <p:spPr>
                <a:xfrm>
                  <a:off x="1688634" y="2480815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4" name="Rectangle 133"/>
                <p:cNvSpPr/>
                <p:nvPr/>
              </p:nvSpPr>
              <p:spPr>
                <a:xfrm>
                  <a:off x="1688634" y="2846426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5" name="Rectangle 134"/>
                <p:cNvSpPr/>
                <p:nvPr/>
              </p:nvSpPr>
              <p:spPr>
                <a:xfrm>
                  <a:off x="1688634" y="3209632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6" name="Rectangle 135"/>
                <p:cNvSpPr/>
                <p:nvPr/>
              </p:nvSpPr>
              <p:spPr>
                <a:xfrm>
                  <a:off x="1688634" y="3575243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7" name="Rectangle 136"/>
                <p:cNvSpPr/>
                <p:nvPr/>
              </p:nvSpPr>
              <p:spPr>
                <a:xfrm>
                  <a:off x="1688634" y="3940855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8" name="Rectangle 137"/>
                <p:cNvSpPr/>
                <p:nvPr/>
              </p:nvSpPr>
              <p:spPr>
                <a:xfrm>
                  <a:off x="1688634" y="4306466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3393" name="Group 65"/>
              <p:cNvGrpSpPr>
                <a:grpSpLocks/>
              </p:cNvGrpSpPr>
              <p:nvPr/>
            </p:nvGrpSpPr>
            <p:grpSpPr bwMode="auto">
              <a:xfrm>
                <a:off x="571497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23" name="Rectangle 122"/>
                <p:cNvSpPr/>
                <p:nvPr/>
              </p:nvSpPr>
              <p:spPr>
                <a:xfrm>
                  <a:off x="1688539" y="1749593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4" name="Rectangle 123"/>
                <p:cNvSpPr/>
                <p:nvPr/>
              </p:nvSpPr>
              <p:spPr>
                <a:xfrm>
                  <a:off x="1688539" y="2115204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5" name="Rectangle 124"/>
                <p:cNvSpPr/>
                <p:nvPr/>
              </p:nvSpPr>
              <p:spPr>
                <a:xfrm>
                  <a:off x="1688539" y="2480815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6" name="Rectangle 125"/>
                <p:cNvSpPr/>
                <p:nvPr/>
              </p:nvSpPr>
              <p:spPr>
                <a:xfrm>
                  <a:off x="1688539" y="2846426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7" name="Rectangle 126"/>
                <p:cNvSpPr/>
                <p:nvPr/>
              </p:nvSpPr>
              <p:spPr>
                <a:xfrm>
                  <a:off x="1688539" y="3209632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8" name="Rectangle 127"/>
                <p:cNvSpPr/>
                <p:nvPr/>
              </p:nvSpPr>
              <p:spPr>
                <a:xfrm>
                  <a:off x="1688539" y="3575243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9" name="Rectangle 128"/>
                <p:cNvSpPr/>
                <p:nvPr/>
              </p:nvSpPr>
              <p:spPr>
                <a:xfrm>
                  <a:off x="1688539" y="3940855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0" name="Rectangle 129"/>
                <p:cNvSpPr/>
                <p:nvPr/>
              </p:nvSpPr>
              <p:spPr>
                <a:xfrm>
                  <a:off x="1688539" y="4306466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3394" name="Group 74"/>
              <p:cNvGrpSpPr>
                <a:grpSpLocks/>
              </p:cNvGrpSpPr>
              <p:nvPr/>
            </p:nvGrpSpPr>
            <p:grpSpPr bwMode="auto">
              <a:xfrm>
                <a:off x="608010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1686758" y="1749593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1686758" y="2115204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7" name="Rectangle 116"/>
                <p:cNvSpPr/>
                <p:nvPr/>
              </p:nvSpPr>
              <p:spPr>
                <a:xfrm>
                  <a:off x="1686758" y="2480815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8" name="Rectangle 117"/>
                <p:cNvSpPr/>
                <p:nvPr/>
              </p:nvSpPr>
              <p:spPr>
                <a:xfrm>
                  <a:off x="1686758" y="2846426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9" name="Rectangle 118"/>
                <p:cNvSpPr/>
                <p:nvPr/>
              </p:nvSpPr>
              <p:spPr>
                <a:xfrm>
                  <a:off x="1686758" y="3209632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0" name="Rectangle 119"/>
                <p:cNvSpPr/>
                <p:nvPr/>
              </p:nvSpPr>
              <p:spPr>
                <a:xfrm>
                  <a:off x="1686758" y="3575243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1" name="Rectangle 120"/>
                <p:cNvSpPr/>
                <p:nvPr/>
              </p:nvSpPr>
              <p:spPr>
                <a:xfrm>
                  <a:off x="1686758" y="3940855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2" name="Rectangle 121"/>
                <p:cNvSpPr/>
                <p:nvPr/>
              </p:nvSpPr>
              <p:spPr>
                <a:xfrm>
                  <a:off x="1686758" y="4306466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3395" name="Group 83"/>
              <p:cNvGrpSpPr>
                <a:grpSpLocks/>
              </p:cNvGrpSpPr>
              <p:nvPr/>
            </p:nvGrpSpPr>
            <p:grpSpPr bwMode="auto">
              <a:xfrm>
                <a:off x="644523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07" name="Rectangle 20"/>
                <p:cNvSpPr/>
                <p:nvPr/>
              </p:nvSpPr>
              <p:spPr>
                <a:xfrm>
                  <a:off x="1687384" y="1749593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8" name="Rectangle 21"/>
                <p:cNvSpPr/>
                <p:nvPr/>
              </p:nvSpPr>
              <p:spPr>
                <a:xfrm>
                  <a:off x="1687384" y="2115204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9" name="Rectangle 22"/>
                <p:cNvSpPr/>
                <p:nvPr/>
              </p:nvSpPr>
              <p:spPr>
                <a:xfrm>
                  <a:off x="1687384" y="2480815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0" name="Rectangle 23"/>
                <p:cNvSpPr/>
                <p:nvPr/>
              </p:nvSpPr>
              <p:spPr>
                <a:xfrm>
                  <a:off x="1687384" y="2846426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1687384" y="3209632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1687384" y="3575243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3" name="Rectangle 112"/>
                <p:cNvSpPr/>
                <p:nvPr/>
              </p:nvSpPr>
              <p:spPr>
                <a:xfrm>
                  <a:off x="1687384" y="3940855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1687384" y="4306466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3396" name="Group 92"/>
              <p:cNvGrpSpPr>
                <a:grpSpLocks/>
              </p:cNvGrpSpPr>
              <p:nvPr/>
            </p:nvGrpSpPr>
            <p:grpSpPr bwMode="auto">
              <a:xfrm>
                <a:off x="681036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99" name="Rectangle 19"/>
                <p:cNvSpPr/>
                <p:nvPr/>
              </p:nvSpPr>
              <p:spPr>
                <a:xfrm>
                  <a:off x="1688008" y="1749593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0" name="Rectangle 99"/>
                <p:cNvSpPr/>
                <p:nvPr/>
              </p:nvSpPr>
              <p:spPr>
                <a:xfrm>
                  <a:off x="1688008" y="2115204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1688008" y="2480815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1688008" y="2846426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3" name="Rectangle 102"/>
                <p:cNvSpPr/>
                <p:nvPr/>
              </p:nvSpPr>
              <p:spPr>
                <a:xfrm>
                  <a:off x="1688008" y="3209632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4" name="Rectangle 17"/>
                <p:cNvSpPr/>
                <p:nvPr/>
              </p:nvSpPr>
              <p:spPr>
                <a:xfrm>
                  <a:off x="1688008" y="3575243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5" name="Rectangle 18"/>
                <p:cNvSpPr/>
                <p:nvPr/>
              </p:nvSpPr>
              <p:spPr>
                <a:xfrm>
                  <a:off x="1688008" y="3940855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6" name="Rectangle 19"/>
                <p:cNvSpPr/>
                <p:nvPr/>
              </p:nvSpPr>
              <p:spPr>
                <a:xfrm>
                  <a:off x="1688008" y="4306466"/>
                  <a:ext cx="365755" cy="36561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</p:grpSp>
        <p:sp>
          <p:nvSpPr>
            <p:cNvPr id="85" name="Rectangle 5"/>
            <p:cNvSpPr>
              <a:spLocks noChangeAspect="1"/>
            </p:cNvSpPr>
            <p:nvPr/>
          </p:nvSpPr>
          <p:spPr>
            <a:xfrm>
              <a:off x="4681539" y="4633929"/>
              <a:ext cx="965594" cy="965213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4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>
              <a:spLocks/>
            </p:cNvSpPr>
            <p:nvPr/>
          </p:nvSpPr>
          <p:spPr>
            <a:xfrm>
              <a:off x="4681539" y="5619780"/>
              <a:ext cx="965594" cy="72391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</a:rPr>
                <a:t>4x3</a:t>
              </a:r>
              <a:endParaRPr lang="en-US" sz="1000" b="1" dirty="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>
              <a:spLocks/>
            </p:cNvSpPr>
            <p:nvPr/>
          </p:nvSpPr>
          <p:spPr>
            <a:xfrm>
              <a:off x="4937230" y="6350040"/>
              <a:ext cx="255692" cy="219078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sp>
        <p:nvSpPr>
          <p:cNvPr id="13319" name="Content Placeholder 2"/>
          <p:cNvSpPr txBox="1">
            <a:spLocks/>
          </p:cNvSpPr>
          <p:nvPr/>
        </p:nvSpPr>
        <p:spPr bwMode="auto">
          <a:xfrm>
            <a:off x="4316413" y="3319463"/>
            <a:ext cx="21907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700">
                <a:latin typeface="Calibri" pitchFamily="34" charset="0"/>
              </a:rPr>
              <a:t>C</a:t>
            </a:r>
            <a:r>
              <a:rPr lang="en-US" sz="2700" baseline="-25000">
                <a:latin typeface="Calibri" pitchFamily="34" charset="0"/>
              </a:rPr>
              <a:t>1,4</a:t>
            </a:r>
            <a:r>
              <a:rPr lang="en-US" sz="2700">
                <a:latin typeface="Calibri" pitchFamily="34" charset="0"/>
              </a:rPr>
              <a:t> ← B</a:t>
            </a:r>
            <a:endParaRPr lang="en-US" sz="2700" baseline="-25000">
              <a:latin typeface="Calibri" pitchFamily="34" charset="0"/>
            </a:endParaRPr>
          </a:p>
        </p:txBody>
      </p:sp>
      <p:sp>
        <p:nvSpPr>
          <p:cNvPr id="162" name="Oval 161"/>
          <p:cNvSpPr/>
          <p:nvPr/>
        </p:nvSpPr>
        <p:spPr>
          <a:xfrm>
            <a:off x="6572250" y="4743450"/>
            <a:ext cx="584200" cy="3286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y</a:t>
            </a:r>
            <a:r>
              <a:rPr lang="en-US" baseline="-25000" dirty="0"/>
              <a:t>1</a:t>
            </a:r>
          </a:p>
        </p:txBody>
      </p:sp>
      <p:sp>
        <p:nvSpPr>
          <p:cNvPr id="163" name="Oval 162"/>
          <p:cNvSpPr/>
          <p:nvPr/>
        </p:nvSpPr>
        <p:spPr>
          <a:xfrm>
            <a:off x="6572250" y="5364163"/>
            <a:ext cx="547688" cy="328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y</a:t>
            </a:r>
            <a:r>
              <a:rPr lang="en-US" baseline="-25000" dirty="0"/>
              <a:t>2</a:t>
            </a:r>
          </a:p>
        </p:txBody>
      </p:sp>
      <p:sp>
        <p:nvSpPr>
          <p:cNvPr id="164" name="Oval 163"/>
          <p:cNvSpPr/>
          <p:nvPr/>
        </p:nvSpPr>
        <p:spPr>
          <a:xfrm>
            <a:off x="8296275" y="5364163"/>
            <a:ext cx="547688" cy="328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y</a:t>
            </a:r>
            <a:r>
              <a:rPr lang="en-US" baseline="-25000" dirty="0"/>
              <a:t>3</a:t>
            </a:r>
          </a:p>
        </p:txBody>
      </p:sp>
      <p:sp>
        <p:nvSpPr>
          <p:cNvPr id="166" name="Oval 165"/>
          <p:cNvSpPr/>
          <p:nvPr/>
        </p:nvSpPr>
        <p:spPr>
          <a:xfrm>
            <a:off x="7448550" y="5364163"/>
            <a:ext cx="584200" cy="328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H</a:t>
            </a:r>
            <a:endParaRPr lang="en-US" baseline="-25000" dirty="0"/>
          </a:p>
        </p:txBody>
      </p:sp>
      <p:cxnSp>
        <p:nvCxnSpPr>
          <p:cNvPr id="171" name="Straight Arrow Connector 170"/>
          <p:cNvCxnSpPr>
            <a:stCxn id="166" idx="0"/>
            <a:endCxn id="162" idx="6"/>
          </p:cNvCxnSpPr>
          <p:nvPr/>
        </p:nvCxnSpPr>
        <p:spPr>
          <a:xfrm rot="16200000" flipV="1">
            <a:off x="7220743" y="4844257"/>
            <a:ext cx="455613" cy="5842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>
            <a:stCxn id="166" idx="2"/>
            <a:endCxn id="163" idx="6"/>
          </p:cNvCxnSpPr>
          <p:nvPr/>
        </p:nvCxnSpPr>
        <p:spPr>
          <a:xfrm rot="10800000">
            <a:off x="7119938" y="5529263"/>
            <a:ext cx="328612" cy="15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>
            <a:stCxn id="166" idx="6"/>
            <a:endCxn id="164" idx="2"/>
          </p:cNvCxnSpPr>
          <p:nvPr/>
        </p:nvCxnSpPr>
        <p:spPr>
          <a:xfrm>
            <a:off x="8032750" y="5529263"/>
            <a:ext cx="263525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7" name="TextBox 175"/>
          <p:cNvSpPr txBox="1">
            <a:spLocks noChangeArrowheads="1"/>
          </p:cNvSpPr>
          <p:nvPr/>
        </p:nvSpPr>
        <p:spPr bwMode="auto">
          <a:xfrm>
            <a:off x="7375525" y="4926013"/>
            <a:ext cx="2762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alibri" pitchFamily="34" charset="0"/>
              </a:rPr>
              <a:t>8</a:t>
            </a:r>
          </a:p>
        </p:txBody>
      </p:sp>
      <p:sp>
        <p:nvSpPr>
          <p:cNvPr id="13328" name="TextBox 176"/>
          <p:cNvSpPr txBox="1">
            <a:spLocks noChangeArrowheads="1"/>
          </p:cNvSpPr>
          <p:nvPr/>
        </p:nvSpPr>
        <p:spPr bwMode="auto">
          <a:xfrm>
            <a:off x="7156450" y="5437188"/>
            <a:ext cx="2762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alibri" pitchFamily="34" charset="0"/>
              </a:rPr>
              <a:t>8</a:t>
            </a:r>
          </a:p>
        </p:txBody>
      </p:sp>
      <p:sp>
        <p:nvSpPr>
          <p:cNvPr id="13329" name="TextBox 177"/>
          <p:cNvSpPr txBox="1">
            <a:spLocks noChangeArrowheads="1"/>
          </p:cNvSpPr>
          <p:nvPr/>
        </p:nvSpPr>
        <p:spPr bwMode="auto">
          <a:xfrm>
            <a:off x="8032750" y="5473700"/>
            <a:ext cx="2762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alibri" pitchFamily="34" charset="0"/>
              </a:rPr>
              <a:t>8</a:t>
            </a:r>
          </a:p>
        </p:txBody>
      </p:sp>
      <p:cxnSp>
        <p:nvCxnSpPr>
          <p:cNvPr id="182" name="Straight Arrow Connector 181"/>
          <p:cNvCxnSpPr>
            <a:stCxn id="164" idx="7"/>
            <a:endCxn id="166" idx="7"/>
          </p:cNvCxnSpPr>
          <p:nvPr/>
        </p:nvCxnSpPr>
        <p:spPr>
          <a:xfrm rot="16200000" flipV="1">
            <a:off x="8355807" y="5003006"/>
            <a:ext cx="0" cy="81756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>
            <a:stCxn id="162" idx="5"/>
            <a:endCxn id="166" idx="1"/>
          </p:cNvCxnSpPr>
          <p:nvPr/>
        </p:nvCxnSpPr>
        <p:spPr>
          <a:xfrm rot="16200000" flipH="1">
            <a:off x="7108825" y="4986338"/>
            <a:ext cx="387350" cy="46355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163" idx="7"/>
            <a:endCxn id="166" idx="1"/>
          </p:cNvCxnSpPr>
          <p:nvPr/>
        </p:nvCxnSpPr>
        <p:spPr>
          <a:xfrm rot="5400000" flipH="1" flipV="1">
            <a:off x="7286625" y="5165726"/>
            <a:ext cx="1587" cy="4937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33" name="TextBox 187"/>
          <p:cNvSpPr txBox="1">
            <a:spLocks noChangeArrowheads="1"/>
          </p:cNvSpPr>
          <p:nvPr/>
        </p:nvSpPr>
        <p:spPr bwMode="auto">
          <a:xfrm>
            <a:off x="7996238" y="5145088"/>
            <a:ext cx="3286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Calibri" pitchFamily="34" charset="0"/>
              </a:rPr>
              <a:t>-3</a:t>
            </a:r>
          </a:p>
        </p:txBody>
      </p:sp>
      <p:sp>
        <p:nvSpPr>
          <p:cNvPr id="13334" name="TextBox 188"/>
          <p:cNvSpPr txBox="1">
            <a:spLocks noChangeArrowheads="1"/>
          </p:cNvSpPr>
          <p:nvPr/>
        </p:nvSpPr>
        <p:spPr bwMode="auto">
          <a:xfrm>
            <a:off x="7054850" y="5181600"/>
            <a:ext cx="3286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Calibri" pitchFamily="34" charset="0"/>
              </a:rPr>
              <a:t>-3</a:t>
            </a:r>
          </a:p>
        </p:txBody>
      </p:sp>
      <p:sp>
        <p:nvSpPr>
          <p:cNvPr id="13335" name="TextBox 189"/>
          <p:cNvSpPr txBox="1">
            <a:spLocks noChangeArrowheads="1"/>
          </p:cNvSpPr>
          <p:nvPr/>
        </p:nvSpPr>
        <p:spPr bwMode="auto">
          <a:xfrm>
            <a:off x="6937375" y="4999038"/>
            <a:ext cx="3286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Calibri" pitchFamily="34" charset="0"/>
              </a:rPr>
              <a:t>-4</a:t>
            </a:r>
          </a:p>
        </p:txBody>
      </p:sp>
      <p:sp>
        <p:nvSpPr>
          <p:cNvPr id="200" name="Oval 199"/>
          <p:cNvSpPr/>
          <p:nvPr/>
        </p:nvSpPr>
        <p:spPr>
          <a:xfrm>
            <a:off x="6580188" y="5984875"/>
            <a:ext cx="547687" cy="3286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y</a:t>
            </a:r>
            <a:r>
              <a:rPr lang="en-US" baseline="-25000" dirty="0"/>
              <a:t>4</a:t>
            </a:r>
          </a:p>
        </p:txBody>
      </p:sp>
      <p:cxnSp>
        <p:nvCxnSpPr>
          <p:cNvPr id="201" name="Straight Arrow Connector 200"/>
          <p:cNvCxnSpPr>
            <a:endCxn id="200" idx="6"/>
          </p:cNvCxnSpPr>
          <p:nvPr/>
        </p:nvCxnSpPr>
        <p:spPr>
          <a:xfrm rot="5400000">
            <a:off x="7187406" y="5560219"/>
            <a:ext cx="530225" cy="6492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38" name="TextBox 201"/>
          <p:cNvSpPr txBox="1">
            <a:spLocks noChangeArrowheads="1"/>
          </p:cNvSpPr>
          <p:nvPr/>
        </p:nvSpPr>
        <p:spPr bwMode="auto">
          <a:xfrm>
            <a:off x="7383463" y="5838825"/>
            <a:ext cx="2762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Calibri" pitchFamily="34" charset="0"/>
              </a:rPr>
              <a:t>8</a:t>
            </a:r>
          </a:p>
        </p:txBody>
      </p:sp>
      <p:cxnSp>
        <p:nvCxnSpPr>
          <p:cNvPr id="203" name="Straight Arrow Connector 202"/>
          <p:cNvCxnSpPr>
            <a:stCxn id="200" idx="7"/>
          </p:cNvCxnSpPr>
          <p:nvPr/>
        </p:nvCxnSpPr>
        <p:spPr>
          <a:xfrm rot="5400000" flipH="1" flipV="1">
            <a:off x="7078663" y="5540375"/>
            <a:ext cx="460375" cy="52387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40" name="TextBox 203"/>
          <p:cNvSpPr txBox="1">
            <a:spLocks noChangeArrowheads="1"/>
          </p:cNvSpPr>
          <p:nvPr/>
        </p:nvSpPr>
        <p:spPr bwMode="auto">
          <a:xfrm>
            <a:off x="6981825" y="5692775"/>
            <a:ext cx="3286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Calibri" pitchFamily="34" charset="0"/>
              </a:rPr>
              <a:t>-1</a:t>
            </a:r>
          </a:p>
        </p:txBody>
      </p:sp>
      <p:cxnSp>
        <p:nvCxnSpPr>
          <p:cNvPr id="207" name="Straight Arrow Connector 206"/>
          <p:cNvCxnSpPr>
            <a:stCxn id="162" idx="4"/>
            <a:endCxn id="163" idx="0"/>
          </p:cNvCxnSpPr>
          <p:nvPr/>
        </p:nvCxnSpPr>
        <p:spPr>
          <a:xfrm rot="5400000">
            <a:off x="6709569" y="5209382"/>
            <a:ext cx="292100" cy="1746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42" name="TextBox 207"/>
          <p:cNvSpPr txBox="1">
            <a:spLocks noChangeArrowheads="1"/>
          </p:cNvSpPr>
          <p:nvPr/>
        </p:nvSpPr>
        <p:spPr bwMode="auto">
          <a:xfrm>
            <a:off x="6543675" y="4999038"/>
            <a:ext cx="3286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Calibri" pitchFamily="34" charset="0"/>
              </a:rPr>
              <a:t>-4</a:t>
            </a:r>
          </a:p>
        </p:txBody>
      </p:sp>
      <p:cxnSp>
        <p:nvCxnSpPr>
          <p:cNvPr id="211" name="Straight Arrow Connector 210"/>
          <p:cNvCxnSpPr>
            <a:stCxn id="163" idx="4"/>
            <a:endCxn id="200" idx="0"/>
          </p:cNvCxnSpPr>
          <p:nvPr/>
        </p:nvCxnSpPr>
        <p:spPr>
          <a:xfrm rot="16200000" flipH="1">
            <a:off x="6704807" y="5834856"/>
            <a:ext cx="292100" cy="7937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44" name="TextBox 211"/>
          <p:cNvSpPr txBox="1">
            <a:spLocks noChangeArrowheads="1"/>
          </p:cNvSpPr>
          <p:nvPr/>
        </p:nvSpPr>
        <p:spPr bwMode="auto">
          <a:xfrm>
            <a:off x="6580188" y="5619750"/>
            <a:ext cx="3286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Calibri" pitchFamily="34" charset="0"/>
              </a:rPr>
              <a:t>-3</a:t>
            </a:r>
          </a:p>
        </p:txBody>
      </p:sp>
      <p:graphicFrame>
        <p:nvGraphicFramePr>
          <p:cNvPr id="217" name="Table 216"/>
          <p:cNvGraphicFramePr>
            <a:graphicFrameLocks noGrp="1"/>
          </p:cNvGraphicFramePr>
          <p:nvPr/>
        </p:nvGraphicFramePr>
        <p:xfrm>
          <a:off x="2892425" y="4487863"/>
          <a:ext cx="3230565" cy="1828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6113"/>
                <a:gridCol w="646113"/>
                <a:gridCol w="646113"/>
                <a:gridCol w="646113"/>
                <a:gridCol w="646113"/>
              </a:tblGrid>
              <a:tr h="3368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</a:t>
                      </a:r>
                      <a:r>
                        <a:rPr lang="en-US" baseline="-250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r>
                        <a:rPr lang="en-US" baseline="-25000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r>
                        <a:rPr lang="en-US" baseline="-25000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36873"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r>
                        <a:rPr lang="en-US" baseline="-25000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-7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36873"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36873"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r>
                        <a:rPr lang="en-US" baseline="-25000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36873"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r>
                        <a:rPr lang="en-US" baseline="-25000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22" name="Straight Arrow Connector 221"/>
          <p:cNvCxnSpPr>
            <a:endCxn id="13319" idx="0"/>
          </p:cNvCxnSpPr>
          <p:nvPr/>
        </p:nvCxnSpPr>
        <p:spPr>
          <a:xfrm rot="5400000">
            <a:off x="5303044" y="3209132"/>
            <a:ext cx="219075" cy="158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0" name="Slide Number Placeholder 1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Semantic Branching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381125"/>
            <a:ext cx="8229600" cy="769938"/>
          </a:xfrm>
        </p:spPr>
        <p:txBody>
          <a:bodyPr/>
          <a:lstStyle/>
          <a:p>
            <a:pPr eaLnBrk="1" hangingPunct="1"/>
            <a:r>
              <a:rPr lang="en-US" sz="2000" smtClean="0"/>
              <a:t>When assigning a disjunct fails in a path, add the negation of the disjunct</a:t>
            </a:r>
          </a:p>
          <a:p>
            <a:pPr eaLnBrk="1" hangingPunct="1"/>
            <a:r>
              <a:rPr lang="en-US" sz="2000" smtClean="0"/>
              <a:t>Allows for tighter path lengths</a:t>
            </a:r>
          </a:p>
        </p:txBody>
      </p:sp>
      <p:sp>
        <p:nvSpPr>
          <p:cNvPr id="79" name="Content Placeholder 2"/>
          <p:cNvSpPr txBox="1">
            <a:spLocks/>
          </p:cNvSpPr>
          <p:nvPr/>
        </p:nvSpPr>
        <p:spPr>
          <a:xfrm>
            <a:off x="3549650" y="2333625"/>
            <a:ext cx="2336800" cy="43815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dirty="0">
                <a:latin typeface="+mn-lt"/>
                <a:cs typeface="+mn-cs"/>
              </a:rPr>
              <a:t>Try: C</a:t>
            </a:r>
            <a:r>
              <a:rPr lang="en-US" sz="3200" baseline="-25000" dirty="0">
                <a:latin typeface="+mn-lt"/>
                <a:cs typeface="+mn-cs"/>
              </a:rPr>
              <a:t>1,2</a:t>
            </a:r>
            <a:r>
              <a:rPr lang="en-US" sz="3200" dirty="0">
                <a:latin typeface="+mn-lt"/>
                <a:cs typeface="+mn-cs"/>
              </a:rPr>
              <a:t> </a:t>
            </a:r>
            <a:r>
              <a:rPr lang="en-US" sz="3200" dirty="0">
                <a:sym typeface="Symbol"/>
              </a:rPr>
              <a:t> L</a:t>
            </a:r>
            <a:endParaRPr lang="en-US" sz="3200" baseline="-25000" dirty="0">
              <a:latin typeface="+mn-lt"/>
              <a:cs typeface="+mn-cs"/>
            </a:endParaRPr>
          </a:p>
        </p:txBody>
      </p:sp>
      <p:grpSp>
        <p:nvGrpSpPr>
          <p:cNvPr id="14341" name="Group 178"/>
          <p:cNvGrpSpPr>
            <a:grpSpLocks noChangeAspect="1"/>
          </p:cNvGrpSpPr>
          <p:nvPr/>
        </p:nvGrpSpPr>
        <p:grpSpPr bwMode="auto">
          <a:xfrm>
            <a:off x="247650" y="2114550"/>
            <a:ext cx="2820988" cy="3500438"/>
            <a:chOff x="452782" y="2497365"/>
            <a:chExt cx="2137272" cy="2651865"/>
          </a:xfrm>
        </p:grpSpPr>
        <p:grpSp>
          <p:nvGrpSpPr>
            <p:cNvPr id="14484" name="Group 3"/>
            <p:cNvGrpSpPr>
              <a:grpSpLocks noChangeAspect="1"/>
            </p:cNvGrpSpPr>
            <p:nvPr/>
          </p:nvGrpSpPr>
          <p:grpSpPr bwMode="auto">
            <a:xfrm>
              <a:off x="811161" y="3684591"/>
              <a:ext cx="1283807" cy="1464639"/>
              <a:chOff x="5703903" y="1749402"/>
              <a:chExt cx="2567613" cy="2929278"/>
            </a:xfrm>
          </p:grpSpPr>
          <p:sp>
            <p:nvSpPr>
              <p:cNvPr id="193" name="Rectangle 192"/>
              <p:cNvSpPr/>
              <p:nvPr/>
            </p:nvSpPr>
            <p:spPr>
              <a:xfrm>
                <a:off x="5703979" y="1751405"/>
                <a:ext cx="2554623" cy="292727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grpSp>
            <p:nvGrpSpPr>
              <p:cNvPr id="14492" name="Group 27"/>
              <p:cNvGrpSpPr>
                <a:grpSpLocks/>
              </p:cNvGrpSpPr>
              <p:nvPr/>
            </p:nvGrpSpPr>
            <p:grpSpPr bwMode="auto">
              <a:xfrm>
                <a:off x="790575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71" name="Rectangle 4"/>
                <p:cNvSpPr/>
                <p:nvPr/>
              </p:nvSpPr>
              <p:spPr>
                <a:xfrm>
                  <a:off x="1686714" y="1749000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2" name="Rectangle 271"/>
                <p:cNvSpPr/>
                <p:nvPr/>
              </p:nvSpPr>
              <p:spPr>
                <a:xfrm>
                  <a:off x="1686714" y="2114609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3" name="Rectangle 272"/>
                <p:cNvSpPr/>
                <p:nvPr/>
              </p:nvSpPr>
              <p:spPr>
                <a:xfrm>
                  <a:off x="1686714" y="2480218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4" name="Rectangle 273"/>
                <p:cNvSpPr/>
                <p:nvPr/>
              </p:nvSpPr>
              <p:spPr>
                <a:xfrm>
                  <a:off x="1686714" y="2845826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5" name="Rectangle 274"/>
                <p:cNvSpPr/>
                <p:nvPr/>
              </p:nvSpPr>
              <p:spPr>
                <a:xfrm>
                  <a:off x="1686714" y="3209029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6" name="Rectangle 275"/>
                <p:cNvSpPr/>
                <p:nvPr/>
              </p:nvSpPr>
              <p:spPr>
                <a:xfrm>
                  <a:off x="1686714" y="3574637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7" name="Rectangle 276"/>
                <p:cNvSpPr/>
                <p:nvPr/>
              </p:nvSpPr>
              <p:spPr>
                <a:xfrm>
                  <a:off x="1686714" y="3940246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8" name="Rectangle 277"/>
                <p:cNvSpPr/>
                <p:nvPr/>
              </p:nvSpPr>
              <p:spPr>
                <a:xfrm>
                  <a:off x="1686714" y="4305854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4493" name="Group 38"/>
              <p:cNvGrpSpPr>
                <a:grpSpLocks/>
              </p:cNvGrpSpPr>
              <p:nvPr/>
            </p:nvGrpSpPr>
            <p:grpSpPr bwMode="auto">
              <a:xfrm>
                <a:off x="754062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63" name="Rectangle 262"/>
                <p:cNvSpPr/>
                <p:nvPr/>
              </p:nvSpPr>
              <p:spPr>
                <a:xfrm>
                  <a:off x="1678992" y="1749000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4" name="Rectangle 263"/>
                <p:cNvSpPr/>
                <p:nvPr/>
              </p:nvSpPr>
              <p:spPr>
                <a:xfrm>
                  <a:off x="1678992" y="2114609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5" name="Rectangle 264"/>
                <p:cNvSpPr/>
                <p:nvPr/>
              </p:nvSpPr>
              <p:spPr>
                <a:xfrm>
                  <a:off x="1678992" y="2480218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6" name="Rectangle 265"/>
                <p:cNvSpPr/>
                <p:nvPr/>
              </p:nvSpPr>
              <p:spPr>
                <a:xfrm>
                  <a:off x="1678992" y="2845826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7" name="Rectangle 266"/>
                <p:cNvSpPr/>
                <p:nvPr/>
              </p:nvSpPr>
              <p:spPr>
                <a:xfrm>
                  <a:off x="1678992" y="3209029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8" name="Rectangle 267"/>
                <p:cNvSpPr/>
                <p:nvPr/>
              </p:nvSpPr>
              <p:spPr>
                <a:xfrm>
                  <a:off x="1678992" y="3574637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9" name="Rectangle 268"/>
                <p:cNvSpPr/>
                <p:nvPr/>
              </p:nvSpPr>
              <p:spPr>
                <a:xfrm>
                  <a:off x="1678992" y="3940246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0" name="Rectangle 269"/>
                <p:cNvSpPr/>
                <p:nvPr/>
              </p:nvSpPr>
              <p:spPr>
                <a:xfrm>
                  <a:off x="1678992" y="4305854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4494" name="Group 56"/>
              <p:cNvGrpSpPr>
                <a:grpSpLocks/>
              </p:cNvGrpSpPr>
              <p:nvPr/>
            </p:nvGrpSpPr>
            <p:grpSpPr bwMode="auto">
              <a:xfrm>
                <a:off x="717549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55" name="Rectangle 254"/>
                <p:cNvSpPr/>
                <p:nvPr/>
              </p:nvSpPr>
              <p:spPr>
                <a:xfrm>
                  <a:off x="1688111" y="1749000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6" name="Rectangle 255"/>
                <p:cNvSpPr/>
                <p:nvPr/>
              </p:nvSpPr>
              <p:spPr>
                <a:xfrm>
                  <a:off x="1688111" y="2114609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7" name="Rectangle 256"/>
                <p:cNvSpPr/>
                <p:nvPr/>
              </p:nvSpPr>
              <p:spPr>
                <a:xfrm>
                  <a:off x="1688111" y="2480218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8" name="Rectangle 257"/>
                <p:cNvSpPr/>
                <p:nvPr/>
              </p:nvSpPr>
              <p:spPr>
                <a:xfrm>
                  <a:off x="1688111" y="2845826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9" name="Rectangle 258"/>
                <p:cNvSpPr/>
                <p:nvPr/>
              </p:nvSpPr>
              <p:spPr>
                <a:xfrm>
                  <a:off x="1688111" y="3209029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0" name="Rectangle 259"/>
                <p:cNvSpPr/>
                <p:nvPr/>
              </p:nvSpPr>
              <p:spPr>
                <a:xfrm>
                  <a:off x="1688111" y="3574637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1" name="Rectangle 260"/>
                <p:cNvSpPr/>
                <p:nvPr/>
              </p:nvSpPr>
              <p:spPr>
                <a:xfrm>
                  <a:off x="1688111" y="3940246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2" name="Rectangle 261"/>
                <p:cNvSpPr/>
                <p:nvPr/>
              </p:nvSpPr>
              <p:spPr>
                <a:xfrm>
                  <a:off x="1688111" y="4305854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4495" name="Group 65"/>
              <p:cNvGrpSpPr>
                <a:grpSpLocks/>
              </p:cNvGrpSpPr>
              <p:nvPr/>
            </p:nvGrpSpPr>
            <p:grpSpPr bwMode="auto">
              <a:xfrm>
                <a:off x="571497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47" name="Rectangle 246"/>
                <p:cNvSpPr/>
                <p:nvPr/>
              </p:nvSpPr>
              <p:spPr>
                <a:xfrm>
                  <a:off x="1688503" y="1749000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48" name="Rectangle 247"/>
                <p:cNvSpPr/>
                <p:nvPr/>
              </p:nvSpPr>
              <p:spPr>
                <a:xfrm>
                  <a:off x="1688503" y="2114609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49" name="Rectangle 248"/>
                <p:cNvSpPr/>
                <p:nvPr/>
              </p:nvSpPr>
              <p:spPr>
                <a:xfrm>
                  <a:off x="1688503" y="2480218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0" name="Rectangle 249"/>
                <p:cNvSpPr/>
                <p:nvPr/>
              </p:nvSpPr>
              <p:spPr>
                <a:xfrm>
                  <a:off x="1688503" y="2845826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1" name="Rectangle 250"/>
                <p:cNvSpPr/>
                <p:nvPr/>
              </p:nvSpPr>
              <p:spPr>
                <a:xfrm>
                  <a:off x="1688503" y="3209029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2" name="Rectangle 251"/>
                <p:cNvSpPr/>
                <p:nvPr/>
              </p:nvSpPr>
              <p:spPr>
                <a:xfrm>
                  <a:off x="1688503" y="3574637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3" name="Rectangle 252"/>
                <p:cNvSpPr/>
                <p:nvPr/>
              </p:nvSpPr>
              <p:spPr>
                <a:xfrm>
                  <a:off x="1688503" y="3940246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4" name="Rectangle 253"/>
                <p:cNvSpPr/>
                <p:nvPr/>
              </p:nvSpPr>
              <p:spPr>
                <a:xfrm>
                  <a:off x="1688503" y="4305854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4496" name="Group 74"/>
              <p:cNvGrpSpPr>
                <a:grpSpLocks/>
              </p:cNvGrpSpPr>
              <p:nvPr/>
            </p:nvGrpSpPr>
            <p:grpSpPr bwMode="auto">
              <a:xfrm>
                <a:off x="608010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39" name="Rectangle 238"/>
                <p:cNvSpPr/>
                <p:nvPr/>
              </p:nvSpPr>
              <p:spPr>
                <a:xfrm>
                  <a:off x="1686602" y="1749000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40" name="Rectangle 239"/>
                <p:cNvSpPr/>
                <p:nvPr/>
              </p:nvSpPr>
              <p:spPr>
                <a:xfrm>
                  <a:off x="1686602" y="2114609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41" name="Rectangle 240"/>
                <p:cNvSpPr/>
                <p:nvPr/>
              </p:nvSpPr>
              <p:spPr>
                <a:xfrm>
                  <a:off x="1686602" y="2480218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42" name="Rectangle 241"/>
                <p:cNvSpPr/>
                <p:nvPr/>
              </p:nvSpPr>
              <p:spPr>
                <a:xfrm>
                  <a:off x="1686602" y="2845826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43" name="Rectangle 242"/>
                <p:cNvSpPr/>
                <p:nvPr/>
              </p:nvSpPr>
              <p:spPr>
                <a:xfrm>
                  <a:off x="1686602" y="3209029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44" name="Rectangle 243"/>
                <p:cNvSpPr/>
                <p:nvPr/>
              </p:nvSpPr>
              <p:spPr>
                <a:xfrm>
                  <a:off x="1686602" y="3574637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45" name="Rectangle 244"/>
                <p:cNvSpPr/>
                <p:nvPr/>
              </p:nvSpPr>
              <p:spPr>
                <a:xfrm>
                  <a:off x="1686602" y="3940246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46" name="Rectangle 245"/>
                <p:cNvSpPr/>
                <p:nvPr/>
              </p:nvSpPr>
              <p:spPr>
                <a:xfrm>
                  <a:off x="1686602" y="4305854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4497" name="Group 83"/>
              <p:cNvGrpSpPr>
                <a:grpSpLocks/>
              </p:cNvGrpSpPr>
              <p:nvPr/>
            </p:nvGrpSpPr>
            <p:grpSpPr bwMode="auto">
              <a:xfrm>
                <a:off x="644523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19" name="Rectangle 20"/>
                <p:cNvSpPr/>
                <p:nvPr/>
              </p:nvSpPr>
              <p:spPr>
                <a:xfrm>
                  <a:off x="1687105" y="1749000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20" name="Rectangle 21"/>
                <p:cNvSpPr/>
                <p:nvPr/>
              </p:nvSpPr>
              <p:spPr>
                <a:xfrm>
                  <a:off x="1687105" y="2114609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21" name="Rectangle 22"/>
                <p:cNvSpPr/>
                <p:nvPr/>
              </p:nvSpPr>
              <p:spPr>
                <a:xfrm>
                  <a:off x="1687105" y="2480218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23" name="Rectangle 23"/>
                <p:cNvSpPr/>
                <p:nvPr/>
              </p:nvSpPr>
              <p:spPr>
                <a:xfrm>
                  <a:off x="1687105" y="2845826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35" name="Rectangle 234"/>
                <p:cNvSpPr/>
                <p:nvPr/>
              </p:nvSpPr>
              <p:spPr>
                <a:xfrm>
                  <a:off x="1687105" y="3209029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36" name="Rectangle 235"/>
                <p:cNvSpPr/>
                <p:nvPr/>
              </p:nvSpPr>
              <p:spPr>
                <a:xfrm>
                  <a:off x="1687105" y="3574637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37" name="Rectangle 236"/>
                <p:cNvSpPr/>
                <p:nvPr/>
              </p:nvSpPr>
              <p:spPr>
                <a:xfrm>
                  <a:off x="1687105" y="3940246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38" name="Rectangle 237"/>
                <p:cNvSpPr/>
                <p:nvPr/>
              </p:nvSpPr>
              <p:spPr>
                <a:xfrm>
                  <a:off x="1687105" y="4305854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4498" name="Group 92"/>
              <p:cNvGrpSpPr>
                <a:grpSpLocks/>
              </p:cNvGrpSpPr>
              <p:nvPr/>
            </p:nvGrpSpPr>
            <p:grpSpPr bwMode="auto">
              <a:xfrm>
                <a:off x="681036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06" name="Rectangle 205"/>
                <p:cNvSpPr/>
                <p:nvPr/>
              </p:nvSpPr>
              <p:spPr>
                <a:xfrm>
                  <a:off x="1687608" y="1749000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09" name="Rectangle 208"/>
                <p:cNvSpPr/>
                <p:nvPr/>
              </p:nvSpPr>
              <p:spPr>
                <a:xfrm>
                  <a:off x="1687608" y="2114609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0" name="Rectangle 209"/>
                <p:cNvSpPr/>
                <p:nvPr/>
              </p:nvSpPr>
              <p:spPr>
                <a:xfrm>
                  <a:off x="1687608" y="2480218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3" name="Rectangle 212"/>
                <p:cNvSpPr/>
                <p:nvPr/>
              </p:nvSpPr>
              <p:spPr>
                <a:xfrm>
                  <a:off x="1687608" y="2845826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4" name="Rectangle 213"/>
                <p:cNvSpPr/>
                <p:nvPr/>
              </p:nvSpPr>
              <p:spPr>
                <a:xfrm>
                  <a:off x="1687608" y="3209029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5" name="Rectangle 17"/>
                <p:cNvSpPr/>
                <p:nvPr/>
              </p:nvSpPr>
              <p:spPr>
                <a:xfrm>
                  <a:off x="1687608" y="3574637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6" name="Rectangle 18"/>
                <p:cNvSpPr/>
                <p:nvPr/>
              </p:nvSpPr>
              <p:spPr>
                <a:xfrm>
                  <a:off x="1687608" y="3940246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8" name="Rectangle 19"/>
                <p:cNvSpPr/>
                <p:nvPr/>
              </p:nvSpPr>
              <p:spPr>
                <a:xfrm>
                  <a:off x="1687608" y="4305854"/>
                  <a:ext cx="365633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</p:grpSp>
        <p:sp>
          <p:nvSpPr>
            <p:cNvPr id="181" name="Rectangle 180"/>
            <p:cNvSpPr>
              <a:spLocks noChangeAspect="1"/>
            </p:cNvSpPr>
            <p:nvPr/>
          </p:nvSpPr>
          <p:spPr>
            <a:xfrm>
              <a:off x="452782" y="2881014"/>
              <a:ext cx="731267" cy="731217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4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85" name="Rectangle 184"/>
            <p:cNvSpPr>
              <a:spLocks/>
            </p:cNvSpPr>
            <p:nvPr/>
          </p:nvSpPr>
          <p:spPr>
            <a:xfrm>
              <a:off x="1248997" y="3063818"/>
              <a:ext cx="731267" cy="548413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</a:rPr>
                <a:t>4x3</a:t>
              </a:r>
              <a:endParaRPr lang="en-US" sz="1000" b="1" dirty="0">
                <a:solidFill>
                  <a:schemeClr val="tx1"/>
                </a:solidFill>
              </a:endParaRPr>
            </a:p>
          </p:txBody>
        </p:sp>
        <p:sp>
          <p:nvSpPr>
            <p:cNvPr id="186" name="Rectangle 185"/>
            <p:cNvSpPr>
              <a:spLocks/>
            </p:cNvSpPr>
            <p:nvPr/>
          </p:nvSpPr>
          <p:spPr>
            <a:xfrm>
              <a:off x="2041604" y="3063818"/>
              <a:ext cx="548450" cy="548413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87" name="Content Placeholder 2"/>
            <p:cNvSpPr txBox="1">
              <a:spLocks/>
            </p:cNvSpPr>
            <p:nvPr/>
          </p:nvSpPr>
          <p:spPr>
            <a:xfrm>
              <a:off x="630788" y="2497365"/>
              <a:ext cx="292267" cy="365609"/>
            </a:xfrm>
            <a:prstGeom prst="rect">
              <a:avLst/>
            </a:prstGeom>
          </p:spPr>
          <p:txBody>
            <a:bodyPr/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3000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1</a:t>
              </a:r>
            </a:p>
          </p:txBody>
        </p:sp>
        <p:sp>
          <p:nvSpPr>
            <p:cNvPr id="191" name="Content Placeholder 2"/>
            <p:cNvSpPr txBox="1">
              <a:spLocks/>
            </p:cNvSpPr>
            <p:nvPr/>
          </p:nvSpPr>
          <p:spPr>
            <a:xfrm>
              <a:off x="1431814" y="2663332"/>
              <a:ext cx="292267" cy="365609"/>
            </a:xfrm>
            <a:prstGeom prst="rect">
              <a:avLst/>
            </a:prstGeom>
          </p:spPr>
          <p:txBody>
            <a:bodyPr/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3000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2</a:t>
              </a:r>
            </a:p>
          </p:txBody>
        </p:sp>
        <p:sp>
          <p:nvSpPr>
            <p:cNvPr id="192" name="Content Placeholder 2"/>
            <p:cNvSpPr txBox="1">
              <a:spLocks/>
            </p:cNvSpPr>
            <p:nvPr/>
          </p:nvSpPr>
          <p:spPr>
            <a:xfrm>
              <a:off x="2179919" y="2735492"/>
              <a:ext cx="292267" cy="364406"/>
            </a:xfrm>
            <a:prstGeom prst="rect">
              <a:avLst/>
            </a:prstGeom>
          </p:spPr>
          <p:txBody>
            <a:bodyPr>
              <a:normAutofit fontScale="62500" lnSpcReduction="20000"/>
            </a:bodyPr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4800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3</a:t>
              </a:r>
              <a:endParaRPr lang="en-US" sz="32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14342" name="Group 350"/>
          <p:cNvGrpSpPr>
            <a:grpSpLocks/>
          </p:cNvGrpSpPr>
          <p:nvPr/>
        </p:nvGrpSpPr>
        <p:grpSpPr bwMode="auto">
          <a:xfrm>
            <a:off x="3695700" y="2844800"/>
            <a:ext cx="1387475" cy="1387475"/>
            <a:chOff x="4006779" y="4302391"/>
            <a:chExt cx="1932471" cy="1933324"/>
          </a:xfrm>
        </p:grpSpPr>
        <p:grpSp>
          <p:nvGrpSpPr>
            <p:cNvPr id="14417" name="Group 3"/>
            <p:cNvGrpSpPr>
              <a:grpSpLocks noChangeAspect="1"/>
            </p:cNvGrpSpPr>
            <p:nvPr/>
          </p:nvGrpSpPr>
          <p:grpSpPr bwMode="auto">
            <a:xfrm>
              <a:off x="4006779" y="4302391"/>
              <a:ext cx="1694626" cy="1933324"/>
              <a:chOff x="5703903" y="1749402"/>
              <a:chExt cx="2567613" cy="2929278"/>
            </a:xfrm>
          </p:grpSpPr>
          <p:sp>
            <p:nvSpPr>
              <p:cNvPr id="287" name="Rectangle 286"/>
              <p:cNvSpPr/>
              <p:nvPr/>
            </p:nvSpPr>
            <p:spPr>
              <a:xfrm>
                <a:off x="5703903" y="1752755"/>
                <a:ext cx="2556125" cy="292592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grpSp>
            <p:nvGrpSpPr>
              <p:cNvPr id="14421" name="Group 27"/>
              <p:cNvGrpSpPr>
                <a:grpSpLocks/>
              </p:cNvGrpSpPr>
              <p:nvPr/>
            </p:nvGrpSpPr>
            <p:grpSpPr bwMode="auto">
              <a:xfrm>
                <a:off x="790575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343" name="Rectangle 4"/>
                <p:cNvSpPr/>
                <p:nvPr/>
              </p:nvSpPr>
              <p:spPr>
                <a:xfrm>
                  <a:off x="1686635" y="1749402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44" name="Rectangle 343"/>
                <p:cNvSpPr/>
                <p:nvPr/>
              </p:nvSpPr>
              <p:spPr>
                <a:xfrm>
                  <a:off x="1686635" y="2114725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45" name="Rectangle 344"/>
                <p:cNvSpPr/>
                <p:nvPr/>
              </p:nvSpPr>
              <p:spPr>
                <a:xfrm>
                  <a:off x="1686635" y="2480046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46" name="Rectangle 345"/>
                <p:cNvSpPr/>
                <p:nvPr/>
              </p:nvSpPr>
              <p:spPr>
                <a:xfrm>
                  <a:off x="1686635" y="2845369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47" name="Rectangle 346"/>
                <p:cNvSpPr/>
                <p:nvPr/>
              </p:nvSpPr>
              <p:spPr>
                <a:xfrm>
                  <a:off x="1686635" y="3210690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48" name="Rectangle 347"/>
                <p:cNvSpPr/>
                <p:nvPr/>
              </p:nvSpPr>
              <p:spPr>
                <a:xfrm>
                  <a:off x="1686635" y="3576013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49" name="Rectangle 348"/>
                <p:cNvSpPr/>
                <p:nvPr/>
              </p:nvSpPr>
              <p:spPr>
                <a:xfrm>
                  <a:off x="1686635" y="3941334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50" name="Rectangle 349"/>
                <p:cNvSpPr/>
                <p:nvPr/>
              </p:nvSpPr>
              <p:spPr>
                <a:xfrm>
                  <a:off x="1686635" y="4306657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4422" name="Group 38"/>
              <p:cNvGrpSpPr>
                <a:grpSpLocks/>
              </p:cNvGrpSpPr>
              <p:nvPr/>
            </p:nvGrpSpPr>
            <p:grpSpPr bwMode="auto">
              <a:xfrm>
                <a:off x="754062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335" name="Rectangle 334"/>
                <p:cNvSpPr/>
                <p:nvPr/>
              </p:nvSpPr>
              <p:spPr>
                <a:xfrm>
                  <a:off x="1686604" y="1749402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36" name="Rectangle 335"/>
                <p:cNvSpPr/>
                <p:nvPr/>
              </p:nvSpPr>
              <p:spPr>
                <a:xfrm>
                  <a:off x="1686604" y="2114725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37" name="Rectangle 336"/>
                <p:cNvSpPr/>
                <p:nvPr/>
              </p:nvSpPr>
              <p:spPr>
                <a:xfrm>
                  <a:off x="1686604" y="2480046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38" name="Rectangle 337"/>
                <p:cNvSpPr/>
                <p:nvPr/>
              </p:nvSpPr>
              <p:spPr>
                <a:xfrm>
                  <a:off x="1686604" y="2845369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39" name="Rectangle 338"/>
                <p:cNvSpPr/>
                <p:nvPr/>
              </p:nvSpPr>
              <p:spPr>
                <a:xfrm>
                  <a:off x="1686604" y="3210690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40" name="Rectangle 339"/>
                <p:cNvSpPr/>
                <p:nvPr/>
              </p:nvSpPr>
              <p:spPr>
                <a:xfrm>
                  <a:off x="1686604" y="3576013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41" name="Rectangle 340"/>
                <p:cNvSpPr/>
                <p:nvPr/>
              </p:nvSpPr>
              <p:spPr>
                <a:xfrm>
                  <a:off x="1686604" y="3941334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42" name="Rectangle 341"/>
                <p:cNvSpPr/>
                <p:nvPr/>
              </p:nvSpPr>
              <p:spPr>
                <a:xfrm>
                  <a:off x="1686604" y="4306657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4423" name="Group 56"/>
              <p:cNvGrpSpPr>
                <a:grpSpLocks/>
              </p:cNvGrpSpPr>
              <p:nvPr/>
            </p:nvGrpSpPr>
            <p:grpSpPr bwMode="auto">
              <a:xfrm>
                <a:off x="717549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327" name="Rectangle 326"/>
                <p:cNvSpPr/>
                <p:nvPr/>
              </p:nvSpPr>
              <p:spPr>
                <a:xfrm>
                  <a:off x="1686574" y="1749402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28" name="Rectangle 327"/>
                <p:cNvSpPr/>
                <p:nvPr/>
              </p:nvSpPr>
              <p:spPr>
                <a:xfrm>
                  <a:off x="1686574" y="2114725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29" name="Rectangle 328"/>
                <p:cNvSpPr/>
                <p:nvPr/>
              </p:nvSpPr>
              <p:spPr>
                <a:xfrm>
                  <a:off x="1686574" y="2480046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30" name="Rectangle 329"/>
                <p:cNvSpPr/>
                <p:nvPr/>
              </p:nvSpPr>
              <p:spPr>
                <a:xfrm>
                  <a:off x="1686574" y="2845369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31" name="Rectangle 330"/>
                <p:cNvSpPr/>
                <p:nvPr/>
              </p:nvSpPr>
              <p:spPr>
                <a:xfrm>
                  <a:off x="1686574" y="3210690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32" name="Rectangle 331"/>
                <p:cNvSpPr/>
                <p:nvPr/>
              </p:nvSpPr>
              <p:spPr>
                <a:xfrm>
                  <a:off x="1686574" y="3576013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33" name="Rectangle 332"/>
                <p:cNvSpPr/>
                <p:nvPr/>
              </p:nvSpPr>
              <p:spPr>
                <a:xfrm>
                  <a:off x="1686574" y="3941334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34" name="Rectangle 333"/>
                <p:cNvSpPr/>
                <p:nvPr/>
              </p:nvSpPr>
              <p:spPr>
                <a:xfrm>
                  <a:off x="1686574" y="4306657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4424" name="Group 65"/>
              <p:cNvGrpSpPr>
                <a:grpSpLocks/>
              </p:cNvGrpSpPr>
              <p:nvPr/>
            </p:nvGrpSpPr>
            <p:grpSpPr bwMode="auto">
              <a:xfrm>
                <a:off x="571497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319" name="Rectangle 318"/>
                <p:cNvSpPr/>
                <p:nvPr/>
              </p:nvSpPr>
              <p:spPr>
                <a:xfrm>
                  <a:off x="1686452" y="1749402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20" name="Rectangle 319"/>
                <p:cNvSpPr/>
                <p:nvPr/>
              </p:nvSpPr>
              <p:spPr>
                <a:xfrm>
                  <a:off x="1686452" y="2114725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21" name="Rectangle 320"/>
                <p:cNvSpPr/>
                <p:nvPr/>
              </p:nvSpPr>
              <p:spPr>
                <a:xfrm>
                  <a:off x="1686452" y="2480046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22" name="Rectangle 321"/>
                <p:cNvSpPr/>
                <p:nvPr/>
              </p:nvSpPr>
              <p:spPr>
                <a:xfrm>
                  <a:off x="1686452" y="2845369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23" name="Rectangle 322"/>
                <p:cNvSpPr/>
                <p:nvPr/>
              </p:nvSpPr>
              <p:spPr>
                <a:xfrm>
                  <a:off x="1686452" y="3210690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24" name="Rectangle 323"/>
                <p:cNvSpPr/>
                <p:nvPr/>
              </p:nvSpPr>
              <p:spPr>
                <a:xfrm>
                  <a:off x="1686452" y="3576013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25" name="Rectangle 324"/>
                <p:cNvSpPr/>
                <p:nvPr/>
              </p:nvSpPr>
              <p:spPr>
                <a:xfrm>
                  <a:off x="1686452" y="3941334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26" name="Rectangle 325"/>
                <p:cNvSpPr/>
                <p:nvPr/>
              </p:nvSpPr>
              <p:spPr>
                <a:xfrm>
                  <a:off x="1686452" y="4306657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4425" name="Group 74"/>
              <p:cNvGrpSpPr>
                <a:grpSpLocks/>
              </p:cNvGrpSpPr>
              <p:nvPr/>
            </p:nvGrpSpPr>
            <p:grpSpPr bwMode="auto">
              <a:xfrm>
                <a:off x="608010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311" name="Rectangle 310"/>
                <p:cNvSpPr/>
                <p:nvPr/>
              </p:nvSpPr>
              <p:spPr>
                <a:xfrm>
                  <a:off x="1686481" y="1749402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12" name="Rectangle 311"/>
                <p:cNvSpPr/>
                <p:nvPr/>
              </p:nvSpPr>
              <p:spPr>
                <a:xfrm>
                  <a:off x="1686481" y="2114725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13" name="Rectangle 312"/>
                <p:cNvSpPr/>
                <p:nvPr/>
              </p:nvSpPr>
              <p:spPr>
                <a:xfrm>
                  <a:off x="1686481" y="2480046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14" name="Rectangle 313"/>
                <p:cNvSpPr/>
                <p:nvPr/>
              </p:nvSpPr>
              <p:spPr>
                <a:xfrm>
                  <a:off x="1686481" y="2845369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15" name="Rectangle 314"/>
                <p:cNvSpPr/>
                <p:nvPr/>
              </p:nvSpPr>
              <p:spPr>
                <a:xfrm>
                  <a:off x="1686481" y="3210690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16" name="Rectangle 315"/>
                <p:cNvSpPr/>
                <p:nvPr/>
              </p:nvSpPr>
              <p:spPr>
                <a:xfrm>
                  <a:off x="1686481" y="3576013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17" name="Rectangle 316"/>
                <p:cNvSpPr/>
                <p:nvPr/>
              </p:nvSpPr>
              <p:spPr>
                <a:xfrm>
                  <a:off x="1686481" y="3941334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18" name="Rectangle 317"/>
                <p:cNvSpPr/>
                <p:nvPr/>
              </p:nvSpPr>
              <p:spPr>
                <a:xfrm>
                  <a:off x="1686481" y="4306657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4426" name="Group 83"/>
              <p:cNvGrpSpPr>
                <a:grpSpLocks/>
              </p:cNvGrpSpPr>
              <p:nvPr/>
            </p:nvGrpSpPr>
            <p:grpSpPr bwMode="auto">
              <a:xfrm>
                <a:off x="644523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303" name="Rectangle 20"/>
                <p:cNvSpPr/>
                <p:nvPr/>
              </p:nvSpPr>
              <p:spPr>
                <a:xfrm>
                  <a:off x="1686513" y="1749402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4" name="Rectangle 21"/>
                <p:cNvSpPr/>
                <p:nvPr/>
              </p:nvSpPr>
              <p:spPr>
                <a:xfrm>
                  <a:off x="1686513" y="2114725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5" name="Rectangle 22"/>
                <p:cNvSpPr/>
                <p:nvPr/>
              </p:nvSpPr>
              <p:spPr>
                <a:xfrm>
                  <a:off x="1686513" y="2480046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6" name="Rectangle 23"/>
                <p:cNvSpPr/>
                <p:nvPr/>
              </p:nvSpPr>
              <p:spPr>
                <a:xfrm>
                  <a:off x="1686513" y="2845369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7" name="Rectangle 306"/>
                <p:cNvSpPr/>
                <p:nvPr/>
              </p:nvSpPr>
              <p:spPr>
                <a:xfrm>
                  <a:off x="1686513" y="3210690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8" name="Rectangle 307"/>
                <p:cNvSpPr/>
                <p:nvPr/>
              </p:nvSpPr>
              <p:spPr>
                <a:xfrm>
                  <a:off x="1686513" y="3576013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9" name="Rectangle 308"/>
                <p:cNvSpPr/>
                <p:nvPr/>
              </p:nvSpPr>
              <p:spPr>
                <a:xfrm>
                  <a:off x="1686513" y="3941334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10" name="Rectangle 309"/>
                <p:cNvSpPr/>
                <p:nvPr/>
              </p:nvSpPr>
              <p:spPr>
                <a:xfrm>
                  <a:off x="1686513" y="4306657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4427" name="Group 92"/>
              <p:cNvGrpSpPr>
                <a:grpSpLocks/>
              </p:cNvGrpSpPr>
              <p:nvPr/>
            </p:nvGrpSpPr>
            <p:grpSpPr bwMode="auto">
              <a:xfrm>
                <a:off x="681036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95" name="Rectangle 294"/>
                <p:cNvSpPr/>
                <p:nvPr/>
              </p:nvSpPr>
              <p:spPr>
                <a:xfrm>
                  <a:off x="1686542" y="1749402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6" name="Rectangle 295"/>
                <p:cNvSpPr/>
                <p:nvPr/>
              </p:nvSpPr>
              <p:spPr>
                <a:xfrm>
                  <a:off x="1686542" y="2114725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7" name="Rectangle 296"/>
                <p:cNvSpPr/>
                <p:nvPr/>
              </p:nvSpPr>
              <p:spPr>
                <a:xfrm>
                  <a:off x="1686542" y="2480046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8" name="Rectangle 297"/>
                <p:cNvSpPr/>
                <p:nvPr/>
              </p:nvSpPr>
              <p:spPr>
                <a:xfrm>
                  <a:off x="1686542" y="2845369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9" name="Rectangle 298"/>
                <p:cNvSpPr/>
                <p:nvPr/>
              </p:nvSpPr>
              <p:spPr>
                <a:xfrm>
                  <a:off x="1686542" y="3210690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0" name="Rectangle 17"/>
                <p:cNvSpPr/>
                <p:nvPr/>
              </p:nvSpPr>
              <p:spPr>
                <a:xfrm>
                  <a:off x="1686542" y="3576013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1" name="Rectangle 18"/>
                <p:cNvSpPr/>
                <p:nvPr/>
              </p:nvSpPr>
              <p:spPr>
                <a:xfrm>
                  <a:off x="1686542" y="3941334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2" name="Rectangle 19"/>
                <p:cNvSpPr/>
                <p:nvPr/>
              </p:nvSpPr>
              <p:spPr>
                <a:xfrm>
                  <a:off x="1686542" y="4306657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</p:grpSp>
        <p:sp>
          <p:nvSpPr>
            <p:cNvPr id="281" name="Rectangle 280"/>
            <p:cNvSpPr>
              <a:spLocks noChangeAspect="1"/>
            </p:cNvSpPr>
            <p:nvPr/>
          </p:nvSpPr>
          <p:spPr>
            <a:xfrm>
              <a:off x="4024468" y="4304604"/>
              <a:ext cx="966236" cy="966661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4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282" name="Rectangle 281"/>
            <p:cNvSpPr>
              <a:spLocks/>
            </p:cNvSpPr>
            <p:nvPr/>
          </p:nvSpPr>
          <p:spPr>
            <a:xfrm>
              <a:off x="4973015" y="4304604"/>
              <a:ext cx="966235" cy="72555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</a:rPr>
                <a:t>4x3</a:t>
              </a:r>
              <a:endParaRPr lang="en-US" sz="10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52" name="Content Placeholder 2"/>
          <p:cNvSpPr txBox="1">
            <a:spLocks/>
          </p:cNvSpPr>
          <p:nvPr/>
        </p:nvSpPr>
        <p:spPr>
          <a:xfrm>
            <a:off x="2636838" y="4305300"/>
            <a:ext cx="3724275" cy="226377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600" dirty="0">
                <a:latin typeface="+mn-lt"/>
                <a:cs typeface="+mn-cs"/>
              </a:rPr>
              <a:t>When C</a:t>
            </a:r>
            <a:r>
              <a:rPr lang="en-US" sz="2600" baseline="-25000" dirty="0">
                <a:latin typeface="+mn-lt"/>
                <a:cs typeface="+mn-cs"/>
              </a:rPr>
              <a:t>1,2</a:t>
            </a:r>
            <a:r>
              <a:rPr lang="en-US" sz="2600" dirty="0">
                <a:sym typeface="Symbol"/>
              </a:rPr>
              <a:t> </a:t>
            </a:r>
            <a:r>
              <a:rPr lang="en-US" sz="2600" dirty="0">
                <a:latin typeface="+mn-lt"/>
                <a:cs typeface="+mn-cs"/>
              </a:rPr>
              <a:t>A,</a:t>
            </a:r>
            <a:r>
              <a:rPr lang="en-US" sz="2600" baseline="-25000" dirty="0">
                <a:latin typeface="+mn-lt"/>
                <a:cs typeface="+mn-cs"/>
              </a:rPr>
              <a:t> </a:t>
            </a:r>
            <a:r>
              <a:rPr lang="en-US" sz="2600" dirty="0">
                <a:latin typeface="+mn-lt"/>
                <a:cs typeface="+mn-cs"/>
              </a:rPr>
              <a:t>we can keep the negation of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600" dirty="0">
                <a:latin typeface="+mn-lt"/>
                <a:cs typeface="+mn-cs"/>
              </a:rPr>
              <a:t>    C</a:t>
            </a:r>
            <a:r>
              <a:rPr lang="en-US" sz="2600" baseline="-25000" dirty="0">
                <a:latin typeface="+mn-lt"/>
                <a:cs typeface="+mn-cs"/>
              </a:rPr>
              <a:t>1,2</a:t>
            </a:r>
            <a:r>
              <a:rPr lang="en-US" sz="2600" dirty="0">
                <a:latin typeface="+mn-lt"/>
                <a:cs typeface="+mn-cs"/>
                <a:sym typeface="Symbol"/>
              </a:rPr>
              <a:t></a:t>
            </a:r>
            <a:r>
              <a:rPr lang="en-US" sz="2600" dirty="0">
                <a:latin typeface="+mn-lt"/>
                <a:cs typeface="+mn-cs"/>
              </a:rPr>
              <a:t>L   = x</a:t>
            </a:r>
            <a:r>
              <a:rPr lang="en-US" sz="2600" baseline="-25000" dirty="0">
                <a:latin typeface="+mn-lt"/>
                <a:cs typeface="+mn-cs"/>
              </a:rPr>
              <a:t>2 </a:t>
            </a:r>
            <a:r>
              <a:rPr lang="en-US" sz="2600" dirty="0">
                <a:latin typeface="+mn-lt"/>
                <a:cs typeface="+mn-cs"/>
              </a:rPr>
              <a:t>+ 4 ≤ x</a:t>
            </a:r>
            <a:r>
              <a:rPr lang="en-US" sz="2600" baseline="-25000" dirty="0">
                <a:latin typeface="+mn-lt"/>
                <a:cs typeface="+mn-cs"/>
              </a:rPr>
              <a:t>1</a:t>
            </a:r>
            <a:endParaRPr lang="en-US" sz="26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600" dirty="0">
                <a:latin typeface="+mn-lt"/>
                <a:cs typeface="+mn-cs"/>
              </a:rPr>
              <a:t> ¬(C</a:t>
            </a:r>
            <a:r>
              <a:rPr lang="en-US" sz="2600" baseline="-25000" dirty="0">
                <a:latin typeface="+mn-lt"/>
                <a:cs typeface="+mn-cs"/>
              </a:rPr>
              <a:t>1,2</a:t>
            </a:r>
            <a:r>
              <a:rPr lang="en-US" sz="2600" dirty="0">
                <a:sym typeface="Symbol"/>
              </a:rPr>
              <a:t></a:t>
            </a:r>
            <a:r>
              <a:rPr lang="en-US" sz="2600" dirty="0">
                <a:latin typeface="+mn-lt"/>
                <a:cs typeface="+mn-cs"/>
              </a:rPr>
              <a:t>L) = x</a:t>
            </a:r>
            <a:r>
              <a:rPr lang="en-US" sz="2600" baseline="-25000" dirty="0">
                <a:latin typeface="+mn-lt"/>
                <a:cs typeface="+mn-cs"/>
              </a:rPr>
              <a:t>2 </a:t>
            </a:r>
            <a:r>
              <a:rPr lang="en-US" sz="2600" dirty="0">
                <a:latin typeface="+mn-lt"/>
                <a:cs typeface="+mn-cs"/>
              </a:rPr>
              <a:t>+ 4 &gt; x</a:t>
            </a:r>
            <a:r>
              <a:rPr lang="en-US" sz="2600" baseline="-25000" dirty="0">
                <a:latin typeface="+mn-lt"/>
                <a:cs typeface="+mn-cs"/>
              </a:rPr>
              <a:t>1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600" dirty="0">
                <a:latin typeface="+mn-lt"/>
                <a:cs typeface="+mn-cs"/>
              </a:rPr>
              <a:t>                   = x</a:t>
            </a:r>
            <a:r>
              <a:rPr lang="en-US" sz="2600" baseline="-25000" dirty="0">
                <a:latin typeface="+mn-lt"/>
                <a:cs typeface="+mn-cs"/>
              </a:rPr>
              <a:t>2</a:t>
            </a:r>
            <a:r>
              <a:rPr lang="en-US" sz="2600" dirty="0">
                <a:latin typeface="+mn-lt"/>
                <a:cs typeface="+mn-cs"/>
              </a:rPr>
              <a:t> + 3 ≤ x</a:t>
            </a:r>
            <a:r>
              <a:rPr lang="en-US" sz="2600" baseline="-25000" dirty="0">
                <a:latin typeface="+mn-lt"/>
                <a:cs typeface="+mn-cs"/>
              </a:rPr>
              <a:t>1 </a:t>
            </a:r>
            <a:endParaRPr lang="en-US" sz="26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2400" baseline="-250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24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3200" dirty="0">
              <a:latin typeface="+mn-lt"/>
              <a:cs typeface="+mn-cs"/>
            </a:endParaRPr>
          </a:p>
        </p:txBody>
      </p:sp>
      <p:grpSp>
        <p:nvGrpSpPr>
          <p:cNvPr id="14344" name="Group 352"/>
          <p:cNvGrpSpPr>
            <a:grpSpLocks/>
          </p:cNvGrpSpPr>
          <p:nvPr/>
        </p:nvGrpSpPr>
        <p:grpSpPr bwMode="auto">
          <a:xfrm>
            <a:off x="5849938" y="2552700"/>
            <a:ext cx="3140075" cy="1570038"/>
            <a:chOff x="4681539" y="5108598"/>
            <a:chExt cx="3140119" cy="1570058"/>
          </a:xfrm>
        </p:grpSpPr>
        <p:sp>
          <p:nvSpPr>
            <p:cNvPr id="354" name="Oval 353"/>
            <p:cNvSpPr/>
            <p:nvPr/>
          </p:nvSpPr>
          <p:spPr>
            <a:xfrm>
              <a:off x="5521338" y="5108598"/>
              <a:ext cx="584208" cy="32861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355" name="Oval 354"/>
            <p:cNvSpPr/>
            <p:nvPr/>
          </p:nvSpPr>
          <p:spPr>
            <a:xfrm>
              <a:off x="5521338" y="5729319"/>
              <a:ext cx="547696" cy="3286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x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356" name="Oval 355"/>
            <p:cNvSpPr/>
            <p:nvPr/>
          </p:nvSpPr>
          <p:spPr>
            <a:xfrm>
              <a:off x="5521338" y="6350039"/>
              <a:ext cx="547696" cy="32861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x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357" name="Oval 356"/>
            <p:cNvSpPr/>
            <p:nvPr/>
          </p:nvSpPr>
          <p:spPr>
            <a:xfrm>
              <a:off x="6361138" y="5108598"/>
              <a:ext cx="584208" cy="32861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y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358" name="Oval 357"/>
            <p:cNvSpPr/>
            <p:nvPr/>
          </p:nvSpPr>
          <p:spPr>
            <a:xfrm>
              <a:off x="6361138" y="5729319"/>
              <a:ext cx="547695" cy="3286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y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359" name="Oval 358"/>
            <p:cNvSpPr/>
            <p:nvPr/>
          </p:nvSpPr>
          <p:spPr>
            <a:xfrm>
              <a:off x="6361138" y="6350039"/>
              <a:ext cx="547695" cy="32861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y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360" name="Oval 359"/>
            <p:cNvSpPr/>
            <p:nvPr/>
          </p:nvSpPr>
          <p:spPr>
            <a:xfrm>
              <a:off x="4681539" y="5729319"/>
              <a:ext cx="584208" cy="3286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W</a:t>
              </a:r>
              <a:endParaRPr lang="en-US" baseline="-25000" dirty="0"/>
            </a:p>
          </p:txBody>
        </p:sp>
        <p:sp>
          <p:nvSpPr>
            <p:cNvPr id="361" name="Oval 360"/>
            <p:cNvSpPr/>
            <p:nvPr/>
          </p:nvSpPr>
          <p:spPr>
            <a:xfrm>
              <a:off x="7237450" y="5729319"/>
              <a:ext cx="584208" cy="3286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H</a:t>
              </a:r>
              <a:endParaRPr lang="en-US" baseline="-25000" dirty="0"/>
            </a:p>
          </p:txBody>
        </p:sp>
        <p:cxnSp>
          <p:nvCxnSpPr>
            <p:cNvPr id="362" name="Straight Arrow Connector 361"/>
            <p:cNvCxnSpPr>
              <a:stCxn id="360" idx="0"/>
              <a:endCxn id="354" idx="2"/>
            </p:cNvCxnSpPr>
            <p:nvPr/>
          </p:nvCxnSpPr>
          <p:spPr>
            <a:xfrm rot="5400000" flipH="1" flipV="1">
              <a:off x="5018888" y="5226868"/>
              <a:ext cx="457206" cy="547695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92" name="TextBox 362"/>
            <p:cNvSpPr txBox="1">
              <a:spLocks noChangeArrowheads="1"/>
            </p:cNvSpPr>
            <p:nvPr/>
          </p:nvSpPr>
          <p:spPr bwMode="auto">
            <a:xfrm>
              <a:off x="5046669" y="5291162"/>
              <a:ext cx="2760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7</a:t>
              </a:r>
            </a:p>
          </p:txBody>
        </p:sp>
        <p:cxnSp>
          <p:nvCxnSpPr>
            <p:cNvPr id="364" name="Straight Arrow Connector 363"/>
            <p:cNvCxnSpPr>
              <a:stCxn id="360" idx="6"/>
              <a:endCxn id="355" idx="2"/>
            </p:cNvCxnSpPr>
            <p:nvPr/>
          </p:nvCxnSpPr>
          <p:spPr>
            <a:xfrm>
              <a:off x="5265747" y="5892833"/>
              <a:ext cx="255591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Straight Arrow Connector 364"/>
            <p:cNvCxnSpPr>
              <a:stCxn id="360" idx="4"/>
              <a:endCxn id="356" idx="2"/>
            </p:cNvCxnSpPr>
            <p:nvPr/>
          </p:nvCxnSpPr>
          <p:spPr>
            <a:xfrm rot="16200000" flipH="1">
              <a:off x="5018888" y="6012690"/>
              <a:ext cx="457206" cy="547695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Straight Arrow Connector 365"/>
            <p:cNvCxnSpPr>
              <a:stCxn id="361" idx="0"/>
              <a:endCxn id="357" idx="6"/>
            </p:cNvCxnSpPr>
            <p:nvPr/>
          </p:nvCxnSpPr>
          <p:spPr>
            <a:xfrm rot="16200000" flipV="1">
              <a:off x="7008847" y="5208612"/>
              <a:ext cx="457206" cy="58420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Straight Arrow Connector 366"/>
            <p:cNvCxnSpPr>
              <a:stCxn id="361" idx="2"/>
              <a:endCxn id="358" idx="6"/>
            </p:cNvCxnSpPr>
            <p:nvPr/>
          </p:nvCxnSpPr>
          <p:spPr>
            <a:xfrm rot="10800000">
              <a:off x="6908832" y="5892833"/>
              <a:ext cx="328618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Straight Arrow Connector 367"/>
            <p:cNvCxnSpPr>
              <a:stCxn id="361" idx="4"/>
              <a:endCxn id="359" idx="6"/>
            </p:cNvCxnSpPr>
            <p:nvPr/>
          </p:nvCxnSpPr>
          <p:spPr>
            <a:xfrm rot="5400000">
              <a:off x="6990591" y="5976177"/>
              <a:ext cx="457206" cy="62072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98" name="TextBox 368"/>
            <p:cNvSpPr txBox="1">
              <a:spLocks noChangeArrowheads="1"/>
            </p:cNvSpPr>
            <p:nvPr/>
          </p:nvSpPr>
          <p:spPr bwMode="auto">
            <a:xfrm>
              <a:off x="5192721" y="5838857"/>
              <a:ext cx="25559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7</a:t>
              </a:r>
            </a:p>
          </p:txBody>
        </p:sp>
        <p:sp>
          <p:nvSpPr>
            <p:cNvPr id="14399" name="TextBox 369"/>
            <p:cNvSpPr txBox="1">
              <a:spLocks noChangeArrowheads="1"/>
            </p:cNvSpPr>
            <p:nvPr/>
          </p:nvSpPr>
          <p:spPr bwMode="auto">
            <a:xfrm>
              <a:off x="5010156" y="6167474"/>
              <a:ext cx="2760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7</a:t>
              </a:r>
            </a:p>
          </p:txBody>
        </p:sp>
        <p:sp>
          <p:nvSpPr>
            <p:cNvPr id="14400" name="TextBox 370"/>
            <p:cNvSpPr txBox="1">
              <a:spLocks noChangeArrowheads="1"/>
            </p:cNvSpPr>
            <p:nvPr/>
          </p:nvSpPr>
          <p:spPr bwMode="auto">
            <a:xfrm>
              <a:off x="7164423" y="5291162"/>
              <a:ext cx="2760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8</a:t>
              </a:r>
            </a:p>
          </p:txBody>
        </p:sp>
        <p:sp>
          <p:nvSpPr>
            <p:cNvPr id="14401" name="TextBox 371"/>
            <p:cNvSpPr txBox="1">
              <a:spLocks noChangeArrowheads="1"/>
            </p:cNvSpPr>
            <p:nvPr/>
          </p:nvSpPr>
          <p:spPr bwMode="auto">
            <a:xfrm>
              <a:off x="6945345" y="5802344"/>
              <a:ext cx="2760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8</a:t>
              </a:r>
            </a:p>
          </p:txBody>
        </p:sp>
        <p:sp>
          <p:nvSpPr>
            <p:cNvPr id="14402" name="TextBox 372"/>
            <p:cNvSpPr txBox="1">
              <a:spLocks noChangeArrowheads="1"/>
            </p:cNvSpPr>
            <p:nvPr/>
          </p:nvSpPr>
          <p:spPr bwMode="auto">
            <a:xfrm>
              <a:off x="7127910" y="6203987"/>
              <a:ext cx="2760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8</a:t>
              </a:r>
            </a:p>
          </p:txBody>
        </p:sp>
        <p:cxnSp>
          <p:nvCxnSpPr>
            <p:cNvPr id="374" name="Straight Arrow Connector 373"/>
            <p:cNvCxnSpPr>
              <a:stCxn id="356" idx="1"/>
              <a:endCxn id="360" idx="5"/>
            </p:cNvCxnSpPr>
            <p:nvPr/>
          </p:nvCxnSpPr>
          <p:spPr>
            <a:xfrm rot="16200000" flipV="1">
              <a:off x="5197484" y="5992846"/>
              <a:ext cx="387355" cy="422281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Arrow Connector 374"/>
            <p:cNvCxnSpPr>
              <a:stCxn id="355" idx="1"/>
              <a:endCxn id="360" idx="7"/>
            </p:cNvCxnSpPr>
            <p:nvPr/>
          </p:nvCxnSpPr>
          <p:spPr>
            <a:xfrm rot="16200000" flipV="1">
              <a:off x="5391161" y="5567392"/>
              <a:ext cx="1587" cy="420694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Straight Arrow Connector 375"/>
            <p:cNvCxnSpPr>
              <a:stCxn id="354" idx="3"/>
              <a:endCxn id="360" idx="7"/>
            </p:cNvCxnSpPr>
            <p:nvPr/>
          </p:nvCxnSpPr>
          <p:spPr>
            <a:xfrm rot="5400000">
              <a:off x="5199866" y="5369745"/>
              <a:ext cx="387355" cy="427043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Straight Arrow Connector 376"/>
            <p:cNvCxnSpPr>
              <a:stCxn id="359" idx="7"/>
              <a:endCxn id="361" idx="3"/>
            </p:cNvCxnSpPr>
            <p:nvPr/>
          </p:nvCxnSpPr>
          <p:spPr>
            <a:xfrm rot="5400000" flipH="1" flipV="1">
              <a:off x="6881845" y="5956333"/>
              <a:ext cx="387355" cy="495307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Arrow Connector 377"/>
            <p:cNvCxnSpPr>
              <a:stCxn id="357" idx="5"/>
              <a:endCxn id="361" idx="1"/>
            </p:cNvCxnSpPr>
            <p:nvPr/>
          </p:nvCxnSpPr>
          <p:spPr>
            <a:xfrm rot="16200000" flipH="1">
              <a:off x="6897720" y="5351489"/>
              <a:ext cx="387355" cy="463556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Straight Arrow Connector 378"/>
            <p:cNvCxnSpPr>
              <a:stCxn id="358" idx="7"/>
              <a:endCxn id="361" idx="1"/>
            </p:cNvCxnSpPr>
            <p:nvPr/>
          </p:nvCxnSpPr>
          <p:spPr>
            <a:xfrm rot="5400000" flipH="1" flipV="1">
              <a:off x="7075523" y="5530878"/>
              <a:ext cx="1587" cy="49372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09" name="TextBox 379"/>
            <p:cNvSpPr txBox="1">
              <a:spLocks noChangeArrowheads="1"/>
            </p:cNvSpPr>
            <p:nvPr/>
          </p:nvSpPr>
          <p:spPr bwMode="auto">
            <a:xfrm>
              <a:off x="5448312" y="5364188"/>
              <a:ext cx="32861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-4</a:t>
              </a:r>
            </a:p>
          </p:txBody>
        </p:sp>
        <p:sp>
          <p:nvSpPr>
            <p:cNvPr id="14410" name="TextBox 380"/>
            <p:cNvSpPr txBox="1">
              <a:spLocks noChangeArrowheads="1"/>
            </p:cNvSpPr>
            <p:nvPr/>
          </p:nvSpPr>
          <p:spPr bwMode="auto">
            <a:xfrm>
              <a:off x="5265747" y="5546753"/>
              <a:ext cx="32861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-4</a:t>
              </a:r>
            </a:p>
          </p:txBody>
        </p:sp>
        <p:sp>
          <p:nvSpPr>
            <p:cNvPr id="14411" name="TextBox 381"/>
            <p:cNvSpPr txBox="1">
              <a:spLocks noChangeArrowheads="1"/>
            </p:cNvSpPr>
            <p:nvPr/>
          </p:nvSpPr>
          <p:spPr bwMode="auto">
            <a:xfrm>
              <a:off x="5338773" y="6021422"/>
              <a:ext cx="32861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-3</a:t>
              </a:r>
            </a:p>
          </p:txBody>
        </p:sp>
        <p:sp>
          <p:nvSpPr>
            <p:cNvPr id="14412" name="TextBox 382"/>
            <p:cNvSpPr txBox="1">
              <a:spLocks noChangeArrowheads="1"/>
            </p:cNvSpPr>
            <p:nvPr/>
          </p:nvSpPr>
          <p:spPr bwMode="auto">
            <a:xfrm>
              <a:off x="6726267" y="6057935"/>
              <a:ext cx="32861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-3</a:t>
              </a:r>
            </a:p>
          </p:txBody>
        </p:sp>
        <p:sp>
          <p:nvSpPr>
            <p:cNvPr id="14413" name="TextBox 383"/>
            <p:cNvSpPr txBox="1">
              <a:spLocks noChangeArrowheads="1"/>
            </p:cNvSpPr>
            <p:nvPr/>
          </p:nvSpPr>
          <p:spPr bwMode="auto">
            <a:xfrm>
              <a:off x="6835806" y="5546754"/>
              <a:ext cx="32861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-3</a:t>
              </a:r>
            </a:p>
          </p:txBody>
        </p:sp>
        <p:sp>
          <p:nvSpPr>
            <p:cNvPr id="14414" name="TextBox 384"/>
            <p:cNvSpPr txBox="1">
              <a:spLocks noChangeArrowheads="1"/>
            </p:cNvSpPr>
            <p:nvPr/>
          </p:nvSpPr>
          <p:spPr bwMode="auto">
            <a:xfrm>
              <a:off x="6726267" y="5364188"/>
              <a:ext cx="32861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-4</a:t>
              </a:r>
            </a:p>
          </p:txBody>
        </p:sp>
        <p:cxnSp>
          <p:nvCxnSpPr>
            <p:cNvPr id="386" name="Straight Arrow Connector 385"/>
            <p:cNvCxnSpPr>
              <a:stCxn id="354" idx="4"/>
              <a:endCxn id="355" idx="0"/>
            </p:cNvCxnSpPr>
            <p:nvPr/>
          </p:nvCxnSpPr>
          <p:spPr>
            <a:xfrm rot="5400000">
              <a:off x="5657865" y="5573742"/>
              <a:ext cx="292104" cy="1905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16" name="TextBox 386"/>
            <p:cNvSpPr txBox="1">
              <a:spLocks noChangeArrowheads="1"/>
            </p:cNvSpPr>
            <p:nvPr/>
          </p:nvSpPr>
          <p:spPr bwMode="auto">
            <a:xfrm>
              <a:off x="5740416" y="5437215"/>
              <a:ext cx="32861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-4</a:t>
              </a:r>
            </a:p>
          </p:txBody>
        </p:sp>
      </p:grpSp>
      <p:grpSp>
        <p:nvGrpSpPr>
          <p:cNvPr id="14345" name="Group 387"/>
          <p:cNvGrpSpPr>
            <a:grpSpLocks/>
          </p:cNvGrpSpPr>
          <p:nvPr/>
        </p:nvGrpSpPr>
        <p:grpSpPr bwMode="auto">
          <a:xfrm>
            <a:off x="5922963" y="4487863"/>
            <a:ext cx="3140075" cy="1570037"/>
            <a:chOff x="4681539" y="5108598"/>
            <a:chExt cx="3140119" cy="1570058"/>
          </a:xfrm>
        </p:grpSpPr>
        <p:sp>
          <p:nvSpPr>
            <p:cNvPr id="389" name="Oval 388"/>
            <p:cNvSpPr/>
            <p:nvPr/>
          </p:nvSpPr>
          <p:spPr>
            <a:xfrm>
              <a:off x="5521338" y="5108598"/>
              <a:ext cx="584208" cy="3286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390" name="Oval 389"/>
            <p:cNvSpPr/>
            <p:nvPr/>
          </p:nvSpPr>
          <p:spPr>
            <a:xfrm>
              <a:off x="5521338" y="5729318"/>
              <a:ext cx="547696" cy="32861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x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391" name="Oval 390"/>
            <p:cNvSpPr/>
            <p:nvPr/>
          </p:nvSpPr>
          <p:spPr>
            <a:xfrm>
              <a:off x="5521338" y="6350040"/>
              <a:ext cx="547696" cy="3286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x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392" name="Oval 391"/>
            <p:cNvSpPr/>
            <p:nvPr/>
          </p:nvSpPr>
          <p:spPr>
            <a:xfrm>
              <a:off x="6361138" y="5108598"/>
              <a:ext cx="584208" cy="3286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y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393" name="Oval 392"/>
            <p:cNvSpPr/>
            <p:nvPr/>
          </p:nvSpPr>
          <p:spPr>
            <a:xfrm>
              <a:off x="6361138" y="5729318"/>
              <a:ext cx="547695" cy="32861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y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394" name="Oval 393"/>
            <p:cNvSpPr/>
            <p:nvPr/>
          </p:nvSpPr>
          <p:spPr>
            <a:xfrm>
              <a:off x="6361138" y="6350040"/>
              <a:ext cx="547695" cy="3286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y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395" name="Oval 394"/>
            <p:cNvSpPr/>
            <p:nvPr/>
          </p:nvSpPr>
          <p:spPr>
            <a:xfrm>
              <a:off x="4681539" y="5729318"/>
              <a:ext cx="584208" cy="32861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W</a:t>
              </a:r>
              <a:endParaRPr lang="en-US" baseline="-25000" dirty="0"/>
            </a:p>
          </p:txBody>
        </p:sp>
        <p:sp>
          <p:nvSpPr>
            <p:cNvPr id="396" name="Oval 395"/>
            <p:cNvSpPr/>
            <p:nvPr/>
          </p:nvSpPr>
          <p:spPr>
            <a:xfrm>
              <a:off x="7237450" y="5729318"/>
              <a:ext cx="584208" cy="32861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H</a:t>
              </a:r>
              <a:endParaRPr lang="en-US" baseline="-25000" dirty="0"/>
            </a:p>
          </p:txBody>
        </p:sp>
        <p:cxnSp>
          <p:nvCxnSpPr>
            <p:cNvPr id="397" name="Straight Arrow Connector 396"/>
            <p:cNvCxnSpPr>
              <a:stCxn id="395" idx="0"/>
              <a:endCxn id="389" idx="2"/>
            </p:cNvCxnSpPr>
            <p:nvPr/>
          </p:nvCxnSpPr>
          <p:spPr>
            <a:xfrm rot="5400000" flipH="1" flipV="1">
              <a:off x="5018888" y="5226867"/>
              <a:ext cx="457206" cy="547695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58" name="TextBox 397"/>
            <p:cNvSpPr txBox="1">
              <a:spLocks noChangeArrowheads="1"/>
            </p:cNvSpPr>
            <p:nvPr/>
          </p:nvSpPr>
          <p:spPr bwMode="auto">
            <a:xfrm>
              <a:off x="5046669" y="5291162"/>
              <a:ext cx="2760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7</a:t>
              </a:r>
            </a:p>
          </p:txBody>
        </p:sp>
        <p:cxnSp>
          <p:nvCxnSpPr>
            <p:cNvPr id="399" name="Straight Arrow Connector 398"/>
            <p:cNvCxnSpPr>
              <a:stCxn id="395" idx="6"/>
              <a:endCxn id="390" idx="2"/>
            </p:cNvCxnSpPr>
            <p:nvPr/>
          </p:nvCxnSpPr>
          <p:spPr>
            <a:xfrm>
              <a:off x="5265747" y="5892833"/>
              <a:ext cx="255591" cy="1587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Straight Arrow Connector 399"/>
            <p:cNvCxnSpPr>
              <a:stCxn id="395" idx="4"/>
              <a:endCxn id="391" idx="2"/>
            </p:cNvCxnSpPr>
            <p:nvPr/>
          </p:nvCxnSpPr>
          <p:spPr>
            <a:xfrm rot="16200000" flipH="1">
              <a:off x="5018888" y="6012691"/>
              <a:ext cx="457206" cy="547695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Straight Arrow Connector 400"/>
            <p:cNvCxnSpPr>
              <a:stCxn id="396" idx="0"/>
              <a:endCxn id="392" idx="6"/>
            </p:cNvCxnSpPr>
            <p:nvPr/>
          </p:nvCxnSpPr>
          <p:spPr>
            <a:xfrm rot="16200000" flipV="1">
              <a:off x="7008847" y="5208611"/>
              <a:ext cx="457206" cy="58420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Straight Arrow Connector 401"/>
            <p:cNvCxnSpPr>
              <a:stCxn id="396" idx="2"/>
              <a:endCxn id="393" idx="6"/>
            </p:cNvCxnSpPr>
            <p:nvPr/>
          </p:nvCxnSpPr>
          <p:spPr>
            <a:xfrm rot="10800000">
              <a:off x="6908832" y="5892833"/>
              <a:ext cx="328618" cy="1587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Straight Arrow Connector 402"/>
            <p:cNvCxnSpPr>
              <a:stCxn id="396" idx="4"/>
              <a:endCxn id="394" idx="6"/>
            </p:cNvCxnSpPr>
            <p:nvPr/>
          </p:nvCxnSpPr>
          <p:spPr>
            <a:xfrm rot="5400000">
              <a:off x="6990591" y="5976177"/>
              <a:ext cx="457206" cy="62072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64" name="TextBox 403"/>
            <p:cNvSpPr txBox="1">
              <a:spLocks noChangeArrowheads="1"/>
            </p:cNvSpPr>
            <p:nvPr/>
          </p:nvSpPr>
          <p:spPr bwMode="auto">
            <a:xfrm>
              <a:off x="5192721" y="5838857"/>
              <a:ext cx="25559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7</a:t>
              </a:r>
            </a:p>
          </p:txBody>
        </p:sp>
        <p:sp>
          <p:nvSpPr>
            <p:cNvPr id="14365" name="TextBox 404"/>
            <p:cNvSpPr txBox="1">
              <a:spLocks noChangeArrowheads="1"/>
            </p:cNvSpPr>
            <p:nvPr/>
          </p:nvSpPr>
          <p:spPr bwMode="auto">
            <a:xfrm>
              <a:off x="5010156" y="6167474"/>
              <a:ext cx="2760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7</a:t>
              </a:r>
            </a:p>
          </p:txBody>
        </p:sp>
        <p:sp>
          <p:nvSpPr>
            <p:cNvPr id="14366" name="TextBox 405"/>
            <p:cNvSpPr txBox="1">
              <a:spLocks noChangeArrowheads="1"/>
            </p:cNvSpPr>
            <p:nvPr/>
          </p:nvSpPr>
          <p:spPr bwMode="auto">
            <a:xfrm>
              <a:off x="7164423" y="5291162"/>
              <a:ext cx="2760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8</a:t>
              </a:r>
            </a:p>
          </p:txBody>
        </p:sp>
        <p:sp>
          <p:nvSpPr>
            <p:cNvPr id="14367" name="TextBox 406"/>
            <p:cNvSpPr txBox="1">
              <a:spLocks noChangeArrowheads="1"/>
            </p:cNvSpPr>
            <p:nvPr/>
          </p:nvSpPr>
          <p:spPr bwMode="auto">
            <a:xfrm>
              <a:off x="6945345" y="5802344"/>
              <a:ext cx="2760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8</a:t>
              </a:r>
            </a:p>
          </p:txBody>
        </p:sp>
        <p:sp>
          <p:nvSpPr>
            <p:cNvPr id="14368" name="TextBox 407"/>
            <p:cNvSpPr txBox="1">
              <a:spLocks noChangeArrowheads="1"/>
            </p:cNvSpPr>
            <p:nvPr/>
          </p:nvSpPr>
          <p:spPr bwMode="auto">
            <a:xfrm>
              <a:off x="7127910" y="6203987"/>
              <a:ext cx="2760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8</a:t>
              </a:r>
            </a:p>
          </p:txBody>
        </p:sp>
        <p:cxnSp>
          <p:nvCxnSpPr>
            <p:cNvPr id="409" name="Straight Arrow Connector 408"/>
            <p:cNvCxnSpPr>
              <a:stCxn id="391" idx="1"/>
              <a:endCxn id="395" idx="5"/>
            </p:cNvCxnSpPr>
            <p:nvPr/>
          </p:nvCxnSpPr>
          <p:spPr>
            <a:xfrm rot="16200000" flipV="1">
              <a:off x="5197484" y="5992847"/>
              <a:ext cx="387355" cy="422281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0" name="Straight Arrow Connector 409"/>
            <p:cNvCxnSpPr>
              <a:stCxn id="390" idx="1"/>
              <a:endCxn id="395" idx="7"/>
            </p:cNvCxnSpPr>
            <p:nvPr/>
          </p:nvCxnSpPr>
          <p:spPr>
            <a:xfrm rot="16200000" flipV="1">
              <a:off x="5391161" y="5567391"/>
              <a:ext cx="1588" cy="420694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Straight Arrow Connector 410"/>
            <p:cNvCxnSpPr>
              <a:stCxn id="389" idx="3"/>
              <a:endCxn id="395" idx="7"/>
            </p:cNvCxnSpPr>
            <p:nvPr/>
          </p:nvCxnSpPr>
          <p:spPr>
            <a:xfrm rot="5400000">
              <a:off x="5199865" y="5369744"/>
              <a:ext cx="387355" cy="427043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Straight Arrow Connector 411"/>
            <p:cNvCxnSpPr>
              <a:stCxn id="394" idx="7"/>
              <a:endCxn id="396" idx="3"/>
            </p:cNvCxnSpPr>
            <p:nvPr/>
          </p:nvCxnSpPr>
          <p:spPr>
            <a:xfrm rot="5400000" flipH="1" flipV="1">
              <a:off x="6881845" y="5956334"/>
              <a:ext cx="387355" cy="495307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Straight Arrow Connector 412"/>
            <p:cNvCxnSpPr>
              <a:stCxn id="392" idx="5"/>
              <a:endCxn id="396" idx="1"/>
            </p:cNvCxnSpPr>
            <p:nvPr/>
          </p:nvCxnSpPr>
          <p:spPr>
            <a:xfrm rot="16200000" flipH="1">
              <a:off x="6897720" y="5351488"/>
              <a:ext cx="387355" cy="463556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Straight Arrow Connector 413"/>
            <p:cNvCxnSpPr>
              <a:stCxn id="393" idx="7"/>
              <a:endCxn id="396" idx="1"/>
            </p:cNvCxnSpPr>
            <p:nvPr/>
          </p:nvCxnSpPr>
          <p:spPr>
            <a:xfrm rot="5400000" flipH="1" flipV="1">
              <a:off x="7075523" y="5530877"/>
              <a:ext cx="1588" cy="49372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75" name="TextBox 414"/>
            <p:cNvSpPr txBox="1">
              <a:spLocks noChangeArrowheads="1"/>
            </p:cNvSpPr>
            <p:nvPr/>
          </p:nvSpPr>
          <p:spPr bwMode="auto">
            <a:xfrm>
              <a:off x="5448312" y="5364188"/>
              <a:ext cx="32861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-4</a:t>
              </a:r>
            </a:p>
          </p:txBody>
        </p:sp>
        <p:sp>
          <p:nvSpPr>
            <p:cNvPr id="14376" name="TextBox 415"/>
            <p:cNvSpPr txBox="1">
              <a:spLocks noChangeArrowheads="1"/>
            </p:cNvSpPr>
            <p:nvPr/>
          </p:nvSpPr>
          <p:spPr bwMode="auto">
            <a:xfrm>
              <a:off x="5265747" y="5546753"/>
              <a:ext cx="32861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-4</a:t>
              </a:r>
            </a:p>
          </p:txBody>
        </p:sp>
        <p:sp>
          <p:nvSpPr>
            <p:cNvPr id="14377" name="TextBox 416"/>
            <p:cNvSpPr txBox="1">
              <a:spLocks noChangeArrowheads="1"/>
            </p:cNvSpPr>
            <p:nvPr/>
          </p:nvSpPr>
          <p:spPr bwMode="auto">
            <a:xfrm>
              <a:off x="5338773" y="6021422"/>
              <a:ext cx="32861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-3</a:t>
              </a:r>
            </a:p>
          </p:txBody>
        </p:sp>
        <p:sp>
          <p:nvSpPr>
            <p:cNvPr id="14378" name="TextBox 417"/>
            <p:cNvSpPr txBox="1">
              <a:spLocks noChangeArrowheads="1"/>
            </p:cNvSpPr>
            <p:nvPr/>
          </p:nvSpPr>
          <p:spPr bwMode="auto">
            <a:xfrm>
              <a:off x="6726267" y="6057935"/>
              <a:ext cx="32861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-3</a:t>
              </a:r>
            </a:p>
          </p:txBody>
        </p:sp>
        <p:sp>
          <p:nvSpPr>
            <p:cNvPr id="14379" name="TextBox 418"/>
            <p:cNvSpPr txBox="1">
              <a:spLocks noChangeArrowheads="1"/>
            </p:cNvSpPr>
            <p:nvPr/>
          </p:nvSpPr>
          <p:spPr bwMode="auto">
            <a:xfrm>
              <a:off x="6835806" y="5546754"/>
              <a:ext cx="32861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-3</a:t>
              </a:r>
            </a:p>
          </p:txBody>
        </p:sp>
        <p:sp>
          <p:nvSpPr>
            <p:cNvPr id="14380" name="TextBox 419"/>
            <p:cNvSpPr txBox="1">
              <a:spLocks noChangeArrowheads="1"/>
            </p:cNvSpPr>
            <p:nvPr/>
          </p:nvSpPr>
          <p:spPr bwMode="auto">
            <a:xfrm>
              <a:off x="6726267" y="5364188"/>
              <a:ext cx="32861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-4</a:t>
              </a:r>
            </a:p>
          </p:txBody>
        </p:sp>
        <p:cxnSp>
          <p:nvCxnSpPr>
            <p:cNvPr id="421" name="Straight Arrow Connector 420"/>
            <p:cNvCxnSpPr>
              <a:stCxn id="389" idx="4"/>
              <a:endCxn id="390" idx="0"/>
            </p:cNvCxnSpPr>
            <p:nvPr/>
          </p:nvCxnSpPr>
          <p:spPr>
            <a:xfrm rot="5400000">
              <a:off x="5657865" y="5573741"/>
              <a:ext cx="292104" cy="1905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82" name="TextBox 421"/>
            <p:cNvSpPr txBox="1">
              <a:spLocks noChangeArrowheads="1"/>
            </p:cNvSpPr>
            <p:nvPr/>
          </p:nvSpPr>
          <p:spPr bwMode="auto">
            <a:xfrm>
              <a:off x="5740416" y="5437215"/>
              <a:ext cx="32861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-3</a:t>
              </a:r>
            </a:p>
          </p:txBody>
        </p:sp>
      </p:grpSp>
      <p:cxnSp>
        <p:nvCxnSpPr>
          <p:cNvPr id="423" name="Straight Arrow Connector 422"/>
          <p:cNvCxnSpPr>
            <a:stCxn id="392" idx="4"/>
            <a:endCxn id="393" idx="0"/>
          </p:cNvCxnSpPr>
          <p:nvPr/>
        </p:nvCxnSpPr>
        <p:spPr>
          <a:xfrm rot="5400000">
            <a:off x="7739857" y="4953793"/>
            <a:ext cx="292100" cy="1746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7" name="TextBox 429"/>
          <p:cNvSpPr txBox="1">
            <a:spLocks noChangeArrowheads="1"/>
          </p:cNvSpPr>
          <p:nvPr/>
        </p:nvSpPr>
        <p:spPr bwMode="auto">
          <a:xfrm>
            <a:off x="7675563" y="4779963"/>
            <a:ext cx="3286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Calibri" pitchFamily="34" charset="0"/>
              </a:rPr>
              <a:t>-4</a:t>
            </a:r>
          </a:p>
        </p:txBody>
      </p:sp>
      <p:sp>
        <p:nvSpPr>
          <p:cNvPr id="226" name="Slide Number Placeholder 2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Rectangle 157"/>
          <p:cNvSpPr/>
          <p:nvPr/>
        </p:nvSpPr>
        <p:spPr>
          <a:xfrm>
            <a:off x="4937125" y="1384300"/>
            <a:ext cx="1825625" cy="23002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36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Symmetry Breaking</a:t>
            </a:r>
          </a:p>
        </p:txBody>
      </p:sp>
      <p:sp>
        <p:nvSpPr>
          <p:cNvPr id="1536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70388" cy="4567238"/>
          </a:xfrm>
        </p:spPr>
        <p:txBody>
          <a:bodyPr/>
          <a:lstStyle/>
          <a:p>
            <a:pPr eaLnBrk="1" hangingPunct="1"/>
            <a:r>
              <a:rPr lang="en-US" sz="2400" smtClean="0"/>
              <a:t>Every constraint has</a:t>
            </a:r>
          </a:p>
          <a:p>
            <a:pPr lvl="1" eaLnBrk="1" hangingPunct="1"/>
            <a:r>
              <a:rPr lang="en-US" sz="2000" smtClean="0"/>
              <a:t>2 vertical disjuncts &amp; </a:t>
            </a:r>
          </a:p>
          <a:p>
            <a:pPr lvl="1" eaLnBrk="1" hangingPunct="1"/>
            <a:r>
              <a:rPr lang="en-US" sz="2000" smtClean="0"/>
              <a:t>2 horizontal disjuncts </a:t>
            </a:r>
          </a:p>
          <a:p>
            <a:pPr eaLnBrk="1" hangingPunct="1"/>
            <a:r>
              <a:rPr lang="en-US" sz="2400" smtClean="0"/>
              <a:t>Because of symmetry, we only need to consider </a:t>
            </a:r>
          </a:p>
          <a:p>
            <a:pPr lvl="1" eaLnBrk="1" hangingPunct="1"/>
            <a:r>
              <a:rPr lang="en-US" sz="2000" smtClean="0"/>
              <a:t>1 vertical disjunct &amp; </a:t>
            </a:r>
          </a:p>
          <a:p>
            <a:pPr lvl="1" eaLnBrk="1" hangingPunct="1"/>
            <a:r>
              <a:rPr lang="en-US" sz="2000" smtClean="0"/>
              <a:t>1 horizontal disjunct</a:t>
            </a:r>
          </a:p>
          <a:p>
            <a:pPr eaLnBrk="1" hangingPunct="1"/>
            <a:r>
              <a:rPr lang="en-US" sz="2400" smtClean="0"/>
              <a:t>When a given disjunct fails, the other can be safely pruned</a:t>
            </a:r>
          </a:p>
        </p:txBody>
      </p:sp>
      <p:sp>
        <p:nvSpPr>
          <p:cNvPr id="15365" name="Content Placeholder 2"/>
          <p:cNvSpPr txBox="1">
            <a:spLocks/>
          </p:cNvSpPr>
          <p:nvPr/>
        </p:nvSpPr>
        <p:spPr bwMode="auto">
          <a:xfrm>
            <a:off x="4827588" y="4268788"/>
            <a:ext cx="1862137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/>
              <a:t>If C</a:t>
            </a:r>
            <a:r>
              <a:rPr lang="en-US" baseline="-25000"/>
              <a:t>1,2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</a:t>
            </a:r>
            <a:r>
              <a:rPr lang="en-US"/>
              <a:t>L fails…</a:t>
            </a:r>
            <a:endParaRPr lang="en-US" baseline="-25000"/>
          </a:p>
        </p:txBody>
      </p:sp>
      <p:grpSp>
        <p:nvGrpSpPr>
          <p:cNvPr id="15366" name="Group 5"/>
          <p:cNvGrpSpPr>
            <a:grpSpLocks/>
          </p:cNvGrpSpPr>
          <p:nvPr/>
        </p:nvGrpSpPr>
        <p:grpSpPr bwMode="auto">
          <a:xfrm>
            <a:off x="4973638" y="4670425"/>
            <a:ext cx="1387475" cy="1387475"/>
            <a:chOff x="4006779" y="4302391"/>
            <a:chExt cx="1932471" cy="1933324"/>
          </a:xfrm>
        </p:grpSpPr>
        <p:grpSp>
          <p:nvGrpSpPr>
            <p:cNvPr id="15453" name="Group 6"/>
            <p:cNvGrpSpPr>
              <a:grpSpLocks noChangeAspect="1"/>
            </p:cNvGrpSpPr>
            <p:nvPr/>
          </p:nvGrpSpPr>
          <p:grpSpPr bwMode="auto">
            <a:xfrm>
              <a:off x="4006779" y="4302391"/>
              <a:ext cx="1694626" cy="1933324"/>
              <a:chOff x="5703903" y="1749402"/>
              <a:chExt cx="2567613" cy="2929278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5703903" y="1752755"/>
                <a:ext cx="2556122" cy="292592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grpSp>
            <p:nvGrpSpPr>
              <p:cNvPr id="15457" name="Group 27"/>
              <p:cNvGrpSpPr>
                <a:grpSpLocks/>
              </p:cNvGrpSpPr>
              <p:nvPr/>
            </p:nvGrpSpPr>
            <p:grpSpPr bwMode="auto">
              <a:xfrm>
                <a:off x="790575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66" name="Rectangle 4"/>
                <p:cNvSpPr/>
                <p:nvPr/>
              </p:nvSpPr>
              <p:spPr>
                <a:xfrm>
                  <a:off x="1686633" y="1749402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1686633" y="2114725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1686633" y="2480046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1686633" y="2845369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1686633" y="3210690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1" name="Rectangle 70"/>
                <p:cNvSpPr/>
                <p:nvPr/>
              </p:nvSpPr>
              <p:spPr>
                <a:xfrm>
                  <a:off x="1686633" y="3576013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2" name="Rectangle 71"/>
                <p:cNvSpPr/>
                <p:nvPr/>
              </p:nvSpPr>
              <p:spPr>
                <a:xfrm>
                  <a:off x="1686633" y="3941334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3" name="Rectangle 72"/>
                <p:cNvSpPr/>
                <p:nvPr/>
              </p:nvSpPr>
              <p:spPr>
                <a:xfrm>
                  <a:off x="1686633" y="4306657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5458" name="Group 38"/>
              <p:cNvGrpSpPr>
                <a:grpSpLocks/>
              </p:cNvGrpSpPr>
              <p:nvPr/>
            </p:nvGrpSpPr>
            <p:grpSpPr bwMode="auto">
              <a:xfrm>
                <a:off x="754062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58" name="Rectangle 57"/>
                <p:cNvSpPr/>
                <p:nvPr/>
              </p:nvSpPr>
              <p:spPr>
                <a:xfrm>
                  <a:off x="1686604" y="1749402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1686604" y="2114725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1686604" y="2480046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1" name="Rectangle 60"/>
                <p:cNvSpPr/>
                <p:nvPr/>
              </p:nvSpPr>
              <p:spPr>
                <a:xfrm>
                  <a:off x="1686604" y="2845369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1686604" y="3210690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3" name="Rectangle 62"/>
                <p:cNvSpPr/>
                <p:nvPr/>
              </p:nvSpPr>
              <p:spPr>
                <a:xfrm>
                  <a:off x="1686604" y="3576013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4" name="Rectangle 63"/>
                <p:cNvSpPr/>
                <p:nvPr/>
              </p:nvSpPr>
              <p:spPr>
                <a:xfrm>
                  <a:off x="1686604" y="3941334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5" name="Rectangle 64"/>
                <p:cNvSpPr/>
                <p:nvPr/>
              </p:nvSpPr>
              <p:spPr>
                <a:xfrm>
                  <a:off x="1686604" y="4306657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5459" name="Group 56"/>
              <p:cNvGrpSpPr>
                <a:grpSpLocks/>
              </p:cNvGrpSpPr>
              <p:nvPr/>
            </p:nvGrpSpPr>
            <p:grpSpPr bwMode="auto">
              <a:xfrm>
                <a:off x="717549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50" name="Rectangle 49"/>
                <p:cNvSpPr/>
                <p:nvPr/>
              </p:nvSpPr>
              <p:spPr>
                <a:xfrm>
                  <a:off x="1686572" y="1749402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1686572" y="2114725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1686572" y="2480046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>
                  <a:off x="1686572" y="2845369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1686572" y="3210690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1686572" y="3576013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1686572" y="3941334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1686572" y="4306657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5460" name="Group 65"/>
              <p:cNvGrpSpPr>
                <a:grpSpLocks/>
              </p:cNvGrpSpPr>
              <p:nvPr/>
            </p:nvGrpSpPr>
            <p:grpSpPr bwMode="auto">
              <a:xfrm>
                <a:off x="571497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42" name="Rectangle 41"/>
                <p:cNvSpPr/>
                <p:nvPr/>
              </p:nvSpPr>
              <p:spPr>
                <a:xfrm>
                  <a:off x="1686450" y="1749402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1686450" y="2114725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4" name="Rectangle 43"/>
                <p:cNvSpPr/>
                <p:nvPr/>
              </p:nvSpPr>
              <p:spPr>
                <a:xfrm>
                  <a:off x="1686450" y="2480046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1686450" y="2845369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1686450" y="3210690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1686450" y="3576013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8" name="Rectangle 47"/>
                <p:cNvSpPr/>
                <p:nvPr/>
              </p:nvSpPr>
              <p:spPr>
                <a:xfrm>
                  <a:off x="1686450" y="3941334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1686450" y="4306657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5461" name="Group 74"/>
              <p:cNvGrpSpPr>
                <a:grpSpLocks/>
              </p:cNvGrpSpPr>
              <p:nvPr/>
            </p:nvGrpSpPr>
            <p:grpSpPr bwMode="auto">
              <a:xfrm>
                <a:off x="608010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1686481" y="1749402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1686481" y="2114725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1686481" y="2480046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1686481" y="2845369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1686481" y="3210690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1686481" y="3576013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1686481" y="3941334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1686481" y="4306657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5462" name="Group 83"/>
              <p:cNvGrpSpPr>
                <a:grpSpLocks/>
              </p:cNvGrpSpPr>
              <p:nvPr/>
            </p:nvGrpSpPr>
            <p:grpSpPr bwMode="auto">
              <a:xfrm>
                <a:off x="644523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6" name="Rectangle 20"/>
                <p:cNvSpPr/>
                <p:nvPr/>
              </p:nvSpPr>
              <p:spPr>
                <a:xfrm>
                  <a:off x="1686511" y="1749402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" name="Rectangle 21"/>
                <p:cNvSpPr/>
                <p:nvPr/>
              </p:nvSpPr>
              <p:spPr>
                <a:xfrm>
                  <a:off x="1686511" y="2114725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8" name="Rectangle 22"/>
                <p:cNvSpPr/>
                <p:nvPr/>
              </p:nvSpPr>
              <p:spPr>
                <a:xfrm>
                  <a:off x="1686511" y="2480046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" name="Rectangle 23"/>
                <p:cNvSpPr/>
                <p:nvPr/>
              </p:nvSpPr>
              <p:spPr>
                <a:xfrm>
                  <a:off x="1686511" y="2845369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1686511" y="3210690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1686511" y="3576013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2" name="Rectangle 31"/>
                <p:cNvSpPr/>
                <p:nvPr/>
              </p:nvSpPr>
              <p:spPr>
                <a:xfrm>
                  <a:off x="1686511" y="3941334"/>
                  <a:ext cx="36516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1686511" y="4306657"/>
                  <a:ext cx="36516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5463" name="Group 92"/>
              <p:cNvGrpSpPr>
                <a:grpSpLocks/>
              </p:cNvGrpSpPr>
              <p:nvPr/>
            </p:nvGrpSpPr>
            <p:grpSpPr bwMode="auto">
              <a:xfrm>
                <a:off x="681036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8" name="Rectangle 17"/>
                <p:cNvSpPr/>
                <p:nvPr/>
              </p:nvSpPr>
              <p:spPr>
                <a:xfrm>
                  <a:off x="1686542" y="1749402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1686542" y="2114725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1686542" y="2480046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1686542" y="2845369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1686542" y="3210690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3" name="Rectangle 17"/>
                <p:cNvSpPr/>
                <p:nvPr/>
              </p:nvSpPr>
              <p:spPr>
                <a:xfrm>
                  <a:off x="1686542" y="3576013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4" name="Rectangle 18"/>
                <p:cNvSpPr/>
                <p:nvPr/>
              </p:nvSpPr>
              <p:spPr>
                <a:xfrm>
                  <a:off x="1686542" y="3941334"/>
                  <a:ext cx="365159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" name="Rectangle 19"/>
                <p:cNvSpPr/>
                <p:nvPr/>
              </p:nvSpPr>
              <p:spPr>
                <a:xfrm>
                  <a:off x="1686542" y="4306657"/>
                  <a:ext cx="365159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</p:grpSp>
        <p:sp>
          <p:nvSpPr>
            <p:cNvPr id="8" name="Rectangle 7"/>
            <p:cNvSpPr>
              <a:spLocks noChangeAspect="1"/>
            </p:cNvSpPr>
            <p:nvPr/>
          </p:nvSpPr>
          <p:spPr>
            <a:xfrm>
              <a:off x="4024468" y="4304604"/>
              <a:ext cx="966235" cy="966661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4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4973014" y="4304604"/>
              <a:ext cx="966236" cy="72555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</a:rPr>
                <a:t>4x3</a:t>
              </a:r>
              <a:endParaRPr lang="en-US" sz="10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367" name="Group 73"/>
          <p:cNvGrpSpPr>
            <a:grpSpLocks/>
          </p:cNvGrpSpPr>
          <p:nvPr/>
        </p:nvGrpSpPr>
        <p:grpSpPr bwMode="auto">
          <a:xfrm>
            <a:off x="7237413" y="4743450"/>
            <a:ext cx="1387475" cy="1387475"/>
            <a:chOff x="4006776" y="4302391"/>
            <a:chExt cx="1931839" cy="1933324"/>
          </a:xfrm>
        </p:grpSpPr>
        <p:grpSp>
          <p:nvGrpSpPr>
            <p:cNvPr id="15386" name="Group 6"/>
            <p:cNvGrpSpPr>
              <a:grpSpLocks noChangeAspect="1"/>
            </p:cNvGrpSpPr>
            <p:nvPr/>
          </p:nvGrpSpPr>
          <p:grpSpPr bwMode="auto">
            <a:xfrm>
              <a:off x="4006779" y="4302391"/>
              <a:ext cx="1694626" cy="1933324"/>
              <a:chOff x="5703903" y="1749402"/>
              <a:chExt cx="2567613" cy="2929278"/>
            </a:xfrm>
          </p:grpSpPr>
          <p:sp>
            <p:nvSpPr>
              <p:cNvPr id="78" name="Rectangle 77"/>
              <p:cNvSpPr/>
              <p:nvPr/>
            </p:nvSpPr>
            <p:spPr>
              <a:xfrm>
                <a:off x="5703899" y="1752755"/>
                <a:ext cx="2558637" cy="292592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grpSp>
            <p:nvGrpSpPr>
              <p:cNvPr id="15390" name="Group 27"/>
              <p:cNvGrpSpPr>
                <a:grpSpLocks/>
              </p:cNvGrpSpPr>
              <p:nvPr/>
            </p:nvGrpSpPr>
            <p:grpSpPr bwMode="auto">
              <a:xfrm>
                <a:off x="790575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34" name="Rectangle 4"/>
                <p:cNvSpPr/>
                <p:nvPr/>
              </p:nvSpPr>
              <p:spPr>
                <a:xfrm>
                  <a:off x="1699304" y="1749402"/>
                  <a:ext cx="354995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5" name="Rectangle 134"/>
                <p:cNvSpPr/>
                <p:nvPr/>
              </p:nvSpPr>
              <p:spPr>
                <a:xfrm>
                  <a:off x="1699304" y="2114725"/>
                  <a:ext cx="354995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6" name="Rectangle 135"/>
                <p:cNvSpPr/>
                <p:nvPr/>
              </p:nvSpPr>
              <p:spPr>
                <a:xfrm>
                  <a:off x="1699304" y="2480046"/>
                  <a:ext cx="354995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7" name="Rectangle 136"/>
                <p:cNvSpPr/>
                <p:nvPr/>
              </p:nvSpPr>
              <p:spPr>
                <a:xfrm>
                  <a:off x="1699304" y="2845369"/>
                  <a:ext cx="354995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8" name="Rectangle 137"/>
                <p:cNvSpPr/>
                <p:nvPr/>
              </p:nvSpPr>
              <p:spPr>
                <a:xfrm>
                  <a:off x="1699304" y="3210690"/>
                  <a:ext cx="354995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9" name="Rectangle 138"/>
                <p:cNvSpPr/>
                <p:nvPr/>
              </p:nvSpPr>
              <p:spPr>
                <a:xfrm>
                  <a:off x="1699304" y="3576013"/>
                  <a:ext cx="354995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0" name="Rectangle 139"/>
                <p:cNvSpPr/>
                <p:nvPr/>
              </p:nvSpPr>
              <p:spPr>
                <a:xfrm>
                  <a:off x="1699304" y="3941334"/>
                  <a:ext cx="354995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1" name="Rectangle 140"/>
                <p:cNvSpPr/>
                <p:nvPr/>
              </p:nvSpPr>
              <p:spPr>
                <a:xfrm>
                  <a:off x="1699304" y="4306657"/>
                  <a:ext cx="354995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5391" name="Group 38"/>
              <p:cNvGrpSpPr>
                <a:grpSpLocks/>
              </p:cNvGrpSpPr>
              <p:nvPr/>
            </p:nvGrpSpPr>
            <p:grpSpPr bwMode="auto">
              <a:xfrm>
                <a:off x="754062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26" name="Rectangle 125"/>
                <p:cNvSpPr/>
                <p:nvPr/>
              </p:nvSpPr>
              <p:spPr>
                <a:xfrm>
                  <a:off x="1699394" y="1749402"/>
                  <a:ext cx="354995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7" name="Rectangle 126"/>
                <p:cNvSpPr/>
                <p:nvPr/>
              </p:nvSpPr>
              <p:spPr>
                <a:xfrm>
                  <a:off x="1699394" y="2114725"/>
                  <a:ext cx="354995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8" name="Rectangle 127"/>
                <p:cNvSpPr/>
                <p:nvPr/>
              </p:nvSpPr>
              <p:spPr>
                <a:xfrm>
                  <a:off x="1699394" y="2480046"/>
                  <a:ext cx="354995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9" name="Rectangle 128"/>
                <p:cNvSpPr/>
                <p:nvPr/>
              </p:nvSpPr>
              <p:spPr>
                <a:xfrm>
                  <a:off x="1699394" y="2845369"/>
                  <a:ext cx="354995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0" name="Rectangle 129"/>
                <p:cNvSpPr/>
                <p:nvPr/>
              </p:nvSpPr>
              <p:spPr>
                <a:xfrm>
                  <a:off x="1699394" y="3210690"/>
                  <a:ext cx="354995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1" name="Rectangle 130"/>
                <p:cNvSpPr/>
                <p:nvPr/>
              </p:nvSpPr>
              <p:spPr>
                <a:xfrm>
                  <a:off x="1699394" y="3576013"/>
                  <a:ext cx="354995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2" name="Rectangle 131"/>
                <p:cNvSpPr/>
                <p:nvPr/>
              </p:nvSpPr>
              <p:spPr>
                <a:xfrm>
                  <a:off x="1699394" y="3941334"/>
                  <a:ext cx="354995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3" name="Rectangle 132"/>
                <p:cNvSpPr/>
                <p:nvPr/>
              </p:nvSpPr>
              <p:spPr>
                <a:xfrm>
                  <a:off x="1699394" y="4306657"/>
                  <a:ext cx="354995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5392" name="Group 56"/>
              <p:cNvGrpSpPr>
                <a:grpSpLocks/>
              </p:cNvGrpSpPr>
              <p:nvPr/>
            </p:nvGrpSpPr>
            <p:grpSpPr bwMode="auto">
              <a:xfrm>
                <a:off x="717549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18" name="Rectangle 117"/>
                <p:cNvSpPr/>
                <p:nvPr/>
              </p:nvSpPr>
              <p:spPr>
                <a:xfrm>
                  <a:off x="1699483" y="1749402"/>
                  <a:ext cx="354995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9" name="Rectangle 118"/>
                <p:cNvSpPr/>
                <p:nvPr/>
              </p:nvSpPr>
              <p:spPr>
                <a:xfrm>
                  <a:off x="1699483" y="2114725"/>
                  <a:ext cx="354995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0" name="Rectangle 119"/>
                <p:cNvSpPr/>
                <p:nvPr/>
              </p:nvSpPr>
              <p:spPr>
                <a:xfrm>
                  <a:off x="1699483" y="2480046"/>
                  <a:ext cx="354995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1" name="Rectangle 120"/>
                <p:cNvSpPr/>
                <p:nvPr/>
              </p:nvSpPr>
              <p:spPr>
                <a:xfrm>
                  <a:off x="1699483" y="2845369"/>
                  <a:ext cx="354995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2" name="Rectangle 121"/>
                <p:cNvSpPr/>
                <p:nvPr/>
              </p:nvSpPr>
              <p:spPr>
                <a:xfrm>
                  <a:off x="1699483" y="3210690"/>
                  <a:ext cx="354995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3" name="Rectangle 122"/>
                <p:cNvSpPr/>
                <p:nvPr/>
              </p:nvSpPr>
              <p:spPr>
                <a:xfrm>
                  <a:off x="1699483" y="3576013"/>
                  <a:ext cx="354995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4" name="Rectangle 123"/>
                <p:cNvSpPr/>
                <p:nvPr/>
              </p:nvSpPr>
              <p:spPr>
                <a:xfrm>
                  <a:off x="1699483" y="3941334"/>
                  <a:ext cx="354995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5" name="Rectangle 124"/>
                <p:cNvSpPr/>
                <p:nvPr/>
              </p:nvSpPr>
              <p:spPr>
                <a:xfrm>
                  <a:off x="1699483" y="4306657"/>
                  <a:ext cx="354995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5393" name="Group 65"/>
              <p:cNvGrpSpPr>
                <a:grpSpLocks/>
              </p:cNvGrpSpPr>
              <p:nvPr/>
            </p:nvGrpSpPr>
            <p:grpSpPr bwMode="auto">
              <a:xfrm>
                <a:off x="571497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1686441" y="1749402"/>
                  <a:ext cx="36839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1686441" y="2114725"/>
                  <a:ext cx="36839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1686441" y="2480046"/>
                  <a:ext cx="36839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3" name="Rectangle 112"/>
                <p:cNvSpPr/>
                <p:nvPr/>
              </p:nvSpPr>
              <p:spPr>
                <a:xfrm>
                  <a:off x="1686441" y="2845369"/>
                  <a:ext cx="36839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1686441" y="3210690"/>
                  <a:ext cx="36839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5" name="Rectangle 114"/>
                <p:cNvSpPr/>
                <p:nvPr/>
              </p:nvSpPr>
              <p:spPr>
                <a:xfrm>
                  <a:off x="1686441" y="3576013"/>
                  <a:ext cx="36839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1686441" y="3941334"/>
                  <a:ext cx="36839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7" name="Rectangle 116"/>
                <p:cNvSpPr/>
                <p:nvPr/>
              </p:nvSpPr>
              <p:spPr>
                <a:xfrm>
                  <a:off x="1686441" y="4306657"/>
                  <a:ext cx="36839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5394" name="Group 74"/>
              <p:cNvGrpSpPr>
                <a:grpSpLocks/>
              </p:cNvGrpSpPr>
              <p:nvPr/>
            </p:nvGrpSpPr>
            <p:grpSpPr bwMode="auto">
              <a:xfrm>
                <a:off x="608010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02" name="Rectangle 101"/>
                <p:cNvSpPr/>
                <p:nvPr/>
              </p:nvSpPr>
              <p:spPr>
                <a:xfrm>
                  <a:off x="1686355" y="1749402"/>
                  <a:ext cx="36839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3" name="Rectangle 102"/>
                <p:cNvSpPr/>
                <p:nvPr/>
              </p:nvSpPr>
              <p:spPr>
                <a:xfrm>
                  <a:off x="1686355" y="2114725"/>
                  <a:ext cx="36839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4" name="Rectangle 103"/>
                <p:cNvSpPr/>
                <p:nvPr/>
              </p:nvSpPr>
              <p:spPr>
                <a:xfrm>
                  <a:off x="1686355" y="2480046"/>
                  <a:ext cx="36839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5" name="Rectangle 104"/>
                <p:cNvSpPr/>
                <p:nvPr/>
              </p:nvSpPr>
              <p:spPr>
                <a:xfrm>
                  <a:off x="1686355" y="2845369"/>
                  <a:ext cx="36839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6" name="Rectangle 105"/>
                <p:cNvSpPr/>
                <p:nvPr/>
              </p:nvSpPr>
              <p:spPr>
                <a:xfrm>
                  <a:off x="1686355" y="3210690"/>
                  <a:ext cx="36839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7" name="Rectangle 106"/>
                <p:cNvSpPr/>
                <p:nvPr/>
              </p:nvSpPr>
              <p:spPr>
                <a:xfrm>
                  <a:off x="1686355" y="3576013"/>
                  <a:ext cx="36839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1686355" y="3941334"/>
                  <a:ext cx="36839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1686355" y="4306657"/>
                  <a:ext cx="36839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5395" name="Group 83"/>
              <p:cNvGrpSpPr>
                <a:grpSpLocks/>
              </p:cNvGrpSpPr>
              <p:nvPr/>
            </p:nvGrpSpPr>
            <p:grpSpPr bwMode="auto">
              <a:xfrm>
                <a:off x="644523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94" name="Rectangle 20"/>
                <p:cNvSpPr/>
                <p:nvPr/>
              </p:nvSpPr>
              <p:spPr>
                <a:xfrm>
                  <a:off x="1686264" y="1749402"/>
                  <a:ext cx="36839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95" name="Rectangle 21"/>
                <p:cNvSpPr/>
                <p:nvPr/>
              </p:nvSpPr>
              <p:spPr>
                <a:xfrm>
                  <a:off x="1686264" y="2114725"/>
                  <a:ext cx="36839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96" name="Rectangle 22"/>
                <p:cNvSpPr/>
                <p:nvPr/>
              </p:nvSpPr>
              <p:spPr>
                <a:xfrm>
                  <a:off x="1686264" y="2480046"/>
                  <a:ext cx="36839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97" name="Rectangle 23"/>
                <p:cNvSpPr/>
                <p:nvPr/>
              </p:nvSpPr>
              <p:spPr>
                <a:xfrm>
                  <a:off x="1686264" y="2845369"/>
                  <a:ext cx="36839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98" name="Rectangle 97"/>
                <p:cNvSpPr/>
                <p:nvPr/>
              </p:nvSpPr>
              <p:spPr>
                <a:xfrm>
                  <a:off x="1686264" y="3210690"/>
                  <a:ext cx="36839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99" name="Rectangle 98"/>
                <p:cNvSpPr/>
                <p:nvPr/>
              </p:nvSpPr>
              <p:spPr>
                <a:xfrm>
                  <a:off x="1686264" y="3576013"/>
                  <a:ext cx="36839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0" name="Rectangle 99"/>
                <p:cNvSpPr/>
                <p:nvPr/>
              </p:nvSpPr>
              <p:spPr>
                <a:xfrm>
                  <a:off x="1686264" y="3941334"/>
                  <a:ext cx="368391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1686264" y="4306657"/>
                  <a:ext cx="368391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5396" name="Group 92"/>
              <p:cNvGrpSpPr>
                <a:grpSpLocks/>
              </p:cNvGrpSpPr>
              <p:nvPr/>
            </p:nvGrpSpPr>
            <p:grpSpPr bwMode="auto">
              <a:xfrm>
                <a:off x="681036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86" name="Rectangle 85"/>
                <p:cNvSpPr/>
                <p:nvPr/>
              </p:nvSpPr>
              <p:spPr>
                <a:xfrm>
                  <a:off x="1699572" y="1749402"/>
                  <a:ext cx="354995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87" name="Rectangle 86"/>
                <p:cNvSpPr/>
                <p:nvPr/>
              </p:nvSpPr>
              <p:spPr>
                <a:xfrm>
                  <a:off x="1699572" y="2114725"/>
                  <a:ext cx="354995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88" name="Rectangle 87"/>
                <p:cNvSpPr/>
                <p:nvPr/>
              </p:nvSpPr>
              <p:spPr>
                <a:xfrm>
                  <a:off x="1699572" y="2480046"/>
                  <a:ext cx="354995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89" name="Rectangle 88"/>
                <p:cNvSpPr/>
                <p:nvPr/>
              </p:nvSpPr>
              <p:spPr>
                <a:xfrm>
                  <a:off x="1699572" y="2845369"/>
                  <a:ext cx="354995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90" name="Rectangle 89"/>
                <p:cNvSpPr/>
                <p:nvPr/>
              </p:nvSpPr>
              <p:spPr>
                <a:xfrm>
                  <a:off x="1699572" y="3210690"/>
                  <a:ext cx="354995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91" name="Rectangle 17"/>
                <p:cNvSpPr/>
                <p:nvPr/>
              </p:nvSpPr>
              <p:spPr>
                <a:xfrm>
                  <a:off x="1699572" y="3576013"/>
                  <a:ext cx="354995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92" name="Rectangle 18"/>
                <p:cNvSpPr/>
                <p:nvPr/>
              </p:nvSpPr>
              <p:spPr>
                <a:xfrm>
                  <a:off x="1699572" y="3941334"/>
                  <a:ext cx="354995" cy="3653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93" name="Rectangle 19"/>
                <p:cNvSpPr/>
                <p:nvPr/>
              </p:nvSpPr>
              <p:spPr>
                <a:xfrm>
                  <a:off x="1699572" y="4306657"/>
                  <a:ext cx="354995" cy="365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</p:grp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4972695" y="4302391"/>
              <a:ext cx="965920" cy="966663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4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>
              <a:spLocks/>
            </p:cNvSpPr>
            <p:nvPr/>
          </p:nvSpPr>
          <p:spPr>
            <a:xfrm>
              <a:off x="4006776" y="4302391"/>
              <a:ext cx="965919" cy="723338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</a:rPr>
                <a:t>4x3</a:t>
              </a:r>
              <a:endParaRPr lang="en-US" sz="10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5368" name="Content Placeholder 2"/>
          <p:cNvSpPr txBox="1">
            <a:spLocks/>
          </p:cNvSpPr>
          <p:nvPr/>
        </p:nvSpPr>
        <p:spPr bwMode="auto">
          <a:xfrm>
            <a:off x="6835775" y="4268788"/>
            <a:ext cx="23368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/>
              <a:t>C</a:t>
            </a:r>
            <a:r>
              <a:rPr lang="en-US" baseline="-25000"/>
              <a:t>1,2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 R</a:t>
            </a:r>
            <a:r>
              <a:rPr lang="en-US"/>
              <a:t> will also fail</a:t>
            </a:r>
            <a:endParaRPr lang="en-US" baseline="-25000"/>
          </a:p>
        </p:txBody>
      </p:sp>
      <p:sp>
        <p:nvSpPr>
          <p:cNvPr id="145" name="Rectangle 144"/>
          <p:cNvSpPr>
            <a:spLocks noChangeAspect="1"/>
          </p:cNvSpPr>
          <p:nvPr/>
        </p:nvSpPr>
        <p:spPr bwMode="auto">
          <a:xfrm>
            <a:off x="5849938" y="1477963"/>
            <a:ext cx="746125" cy="7461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46" name="Rectangle 145"/>
          <p:cNvSpPr>
            <a:spLocks noChangeAspect="1"/>
          </p:cNvSpPr>
          <p:nvPr/>
        </p:nvSpPr>
        <p:spPr bwMode="auto">
          <a:xfrm>
            <a:off x="5922963" y="2408238"/>
            <a:ext cx="600075" cy="6000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47" name="Rectangle 146"/>
          <p:cNvSpPr>
            <a:spLocks noChangeAspect="1"/>
          </p:cNvSpPr>
          <p:nvPr/>
        </p:nvSpPr>
        <p:spPr bwMode="auto">
          <a:xfrm>
            <a:off x="6015038" y="3194050"/>
            <a:ext cx="417512" cy="41751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48" name="Rectangle 147"/>
          <p:cNvSpPr>
            <a:spLocks noChangeAspect="1"/>
          </p:cNvSpPr>
          <p:nvPr/>
        </p:nvSpPr>
        <p:spPr bwMode="auto">
          <a:xfrm>
            <a:off x="5046663" y="1641475"/>
            <a:ext cx="636587" cy="41751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D</a:t>
            </a:r>
          </a:p>
        </p:txBody>
      </p:sp>
      <p:cxnSp>
        <p:nvCxnSpPr>
          <p:cNvPr id="150" name="Straight Connector 149"/>
          <p:cNvCxnSpPr>
            <a:stCxn id="148" idx="3"/>
            <a:endCxn id="145" idx="1"/>
          </p:cNvCxnSpPr>
          <p:nvPr/>
        </p:nvCxnSpPr>
        <p:spPr>
          <a:xfrm flipV="1">
            <a:off x="5683250" y="1851025"/>
            <a:ext cx="166688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46" idx="0"/>
            <a:endCxn id="145" idx="2"/>
          </p:cNvCxnSpPr>
          <p:nvPr/>
        </p:nvCxnSpPr>
        <p:spPr>
          <a:xfrm rot="5400000" flipH="1" flipV="1">
            <a:off x="6130925" y="2316163"/>
            <a:ext cx="1841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>
            <a:stCxn id="147" idx="0"/>
            <a:endCxn id="146" idx="2"/>
          </p:cNvCxnSpPr>
          <p:nvPr/>
        </p:nvCxnSpPr>
        <p:spPr>
          <a:xfrm rot="5400000" flipH="1" flipV="1">
            <a:off x="6130131" y="3101182"/>
            <a:ext cx="18573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377" name="Group 166"/>
          <p:cNvGrpSpPr>
            <a:grpSpLocks/>
          </p:cNvGrpSpPr>
          <p:nvPr/>
        </p:nvGrpSpPr>
        <p:grpSpPr bwMode="auto">
          <a:xfrm flipH="1">
            <a:off x="6981825" y="1384300"/>
            <a:ext cx="1825625" cy="2300288"/>
            <a:chOff x="6981858" y="1384272"/>
            <a:chExt cx="1825650" cy="2300319"/>
          </a:xfrm>
        </p:grpSpPr>
        <p:sp>
          <p:nvSpPr>
            <p:cNvPr id="159" name="Rectangle 158"/>
            <p:cNvSpPr/>
            <p:nvPr/>
          </p:nvSpPr>
          <p:spPr>
            <a:xfrm>
              <a:off x="6981858" y="1384272"/>
              <a:ext cx="1825650" cy="230031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0" name="Rectangle 159"/>
            <p:cNvSpPr>
              <a:spLocks noChangeAspect="1"/>
            </p:cNvSpPr>
            <p:nvPr/>
          </p:nvSpPr>
          <p:spPr bwMode="auto">
            <a:xfrm>
              <a:off x="7894682" y="1477936"/>
              <a:ext cx="746135" cy="74613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61" name="Rectangle 160"/>
            <p:cNvSpPr>
              <a:spLocks noChangeAspect="1"/>
            </p:cNvSpPr>
            <p:nvPr/>
          </p:nvSpPr>
          <p:spPr bwMode="auto">
            <a:xfrm>
              <a:off x="7967708" y="2409811"/>
              <a:ext cx="600083" cy="600083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62" name="Rectangle 161"/>
            <p:cNvSpPr>
              <a:spLocks noChangeAspect="1"/>
            </p:cNvSpPr>
            <p:nvPr/>
          </p:nvSpPr>
          <p:spPr bwMode="auto">
            <a:xfrm>
              <a:off x="8058198" y="3194046"/>
              <a:ext cx="417518" cy="417519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163" name="Rectangle 162"/>
            <p:cNvSpPr>
              <a:spLocks noChangeAspect="1"/>
            </p:cNvSpPr>
            <p:nvPr/>
          </p:nvSpPr>
          <p:spPr bwMode="auto">
            <a:xfrm>
              <a:off x="7091396" y="1643038"/>
              <a:ext cx="636597" cy="417518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D</a:t>
              </a:r>
            </a:p>
          </p:txBody>
        </p:sp>
        <p:cxnSp>
          <p:nvCxnSpPr>
            <p:cNvPr id="164" name="Straight Connector 163"/>
            <p:cNvCxnSpPr>
              <a:stCxn id="163" idx="3"/>
              <a:endCxn id="160" idx="1"/>
            </p:cNvCxnSpPr>
            <p:nvPr/>
          </p:nvCxnSpPr>
          <p:spPr>
            <a:xfrm flipV="1">
              <a:off x="7727993" y="1851003"/>
              <a:ext cx="166689" cy="0"/>
            </a:xfrm>
            <a:prstGeom prst="line">
              <a:avLst/>
            </a:prstGeom>
            <a:ln w="762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>
              <a:stCxn id="161" idx="0"/>
              <a:endCxn id="160" idx="2"/>
            </p:cNvCxnSpPr>
            <p:nvPr/>
          </p:nvCxnSpPr>
          <p:spPr>
            <a:xfrm rot="5400000" flipH="1" flipV="1">
              <a:off x="8174881" y="2316942"/>
              <a:ext cx="18574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>
              <a:stCxn id="162" idx="0"/>
              <a:endCxn id="161" idx="2"/>
            </p:cNvCxnSpPr>
            <p:nvPr/>
          </p:nvCxnSpPr>
          <p:spPr>
            <a:xfrm rot="5400000" flipH="1" flipV="1">
              <a:off x="8175674" y="3101970"/>
              <a:ext cx="18415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9" name="Slide Number Placeholder 16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Tracking Cliques of Displacement (1)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903913" cy="4859338"/>
          </a:xfrm>
        </p:spPr>
        <p:txBody>
          <a:bodyPr/>
          <a:lstStyle/>
          <a:p>
            <a:pPr eaLnBrk="1" hangingPunct="1"/>
            <a:r>
              <a:rPr lang="en-US" sz="2800" smtClean="0"/>
              <a:t>Scenario</a:t>
            </a:r>
          </a:p>
          <a:p>
            <a:pPr lvl="1" eaLnBrk="1" hangingPunct="1"/>
            <a:r>
              <a:rPr lang="en-US" sz="2400" smtClean="0"/>
              <a:t>A set of rectangles is such that the sum of their widths/heights exceeds the width/height of enclosing space</a:t>
            </a:r>
          </a:p>
          <a:p>
            <a:pPr lvl="1" eaLnBrk="1" hangingPunct="1"/>
            <a:r>
              <a:rPr lang="en-US" sz="2400" smtClean="0"/>
              <a:t>Every horizontal/vertical arrangement of those rectangles will fail</a:t>
            </a:r>
          </a:p>
          <a:p>
            <a:pPr eaLnBrk="1" hangingPunct="1"/>
            <a:r>
              <a:rPr lang="en-US" sz="2800" smtClean="0"/>
              <a:t>Situation detected with Displacement Graph</a:t>
            </a:r>
          </a:p>
          <a:p>
            <a:pPr lvl="1" eaLnBrk="1" hangingPunct="1"/>
            <a:r>
              <a:rPr lang="en-US" sz="2400" smtClean="0"/>
              <a:t>One graph for vertical displacement</a:t>
            </a:r>
          </a:p>
          <a:p>
            <a:pPr lvl="1" eaLnBrk="1" hangingPunct="1"/>
            <a:r>
              <a:rPr lang="en-US" sz="2400" smtClean="0"/>
              <a:t>One graph for horizontal displacement</a:t>
            </a:r>
          </a:p>
          <a:p>
            <a:pPr lvl="1" eaLnBrk="1" hangingPunct="1"/>
            <a:endParaRPr lang="en-US" sz="2000" smtClean="0"/>
          </a:p>
        </p:txBody>
      </p:sp>
      <p:grpSp>
        <p:nvGrpSpPr>
          <p:cNvPr id="16389" name="Group 4"/>
          <p:cNvGrpSpPr>
            <a:grpSpLocks/>
          </p:cNvGrpSpPr>
          <p:nvPr/>
        </p:nvGrpSpPr>
        <p:grpSpPr bwMode="auto">
          <a:xfrm>
            <a:off x="5586413" y="2151063"/>
            <a:ext cx="3440112" cy="3463925"/>
            <a:chOff x="307965" y="2917818"/>
            <a:chExt cx="3440097" cy="3463931"/>
          </a:xfrm>
        </p:grpSpPr>
        <p:grpSp>
          <p:nvGrpSpPr>
            <p:cNvPr id="16390" name="Group 3"/>
            <p:cNvGrpSpPr>
              <a:grpSpLocks noChangeAspect="1"/>
            </p:cNvGrpSpPr>
            <p:nvPr/>
          </p:nvGrpSpPr>
          <p:grpSpPr bwMode="auto">
            <a:xfrm>
              <a:off x="939802" y="4448174"/>
              <a:ext cx="1693863" cy="1933575"/>
              <a:chOff x="5703955" y="1749000"/>
              <a:chExt cx="2566350" cy="292968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5703932" y="1751400"/>
                <a:ext cx="2554313" cy="292728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grpSp>
            <p:nvGrpSpPr>
              <p:cNvPr id="16400" name="Group 27"/>
              <p:cNvGrpSpPr>
                <a:grpSpLocks/>
              </p:cNvGrpSpPr>
              <p:nvPr/>
            </p:nvGrpSpPr>
            <p:grpSpPr bwMode="auto">
              <a:xfrm>
                <a:off x="7904715" y="1749000"/>
                <a:ext cx="365590" cy="2922465"/>
                <a:chOff x="1686432" y="1749000"/>
                <a:chExt cx="365590" cy="2922465"/>
              </a:xfrm>
            </p:grpSpPr>
            <p:sp>
              <p:nvSpPr>
                <p:cNvPr id="71" name="Rectangle 4"/>
                <p:cNvSpPr/>
                <p:nvPr/>
              </p:nvSpPr>
              <p:spPr>
                <a:xfrm>
                  <a:off x="1686399" y="174899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2" name="Rectangle 71"/>
                <p:cNvSpPr/>
                <p:nvPr/>
              </p:nvSpPr>
              <p:spPr>
                <a:xfrm>
                  <a:off x="1686399" y="211460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3" name="Rectangle 72"/>
                <p:cNvSpPr/>
                <p:nvPr/>
              </p:nvSpPr>
              <p:spPr>
                <a:xfrm>
                  <a:off x="1686399" y="2480214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1686399" y="2845823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5" name="Rectangle 74"/>
                <p:cNvSpPr/>
                <p:nvPr/>
              </p:nvSpPr>
              <p:spPr>
                <a:xfrm>
                  <a:off x="1686399" y="3209026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6" name="Rectangle 75"/>
                <p:cNvSpPr/>
                <p:nvPr/>
              </p:nvSpPr>
              <p:spPr>
                <a:xfrm>
                  <a:off x="1686399" y="3574636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1686399" y="394024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1686399" y="4305854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6401" name="Group 38"/>
              <p:cNvGrpSpPr>
                <a:grpSpLocks/>
              </p:cNvGrpSpPr>
              <p:nvPr/>
            </p:nvGrpSpPr>
            <p:grpSpPr bwMode="auto">
              <a:xfrm>
                <a:off x="7539125" y="1749000"/>
                <a:ext cx="365590" cy="2922465"/>
                <a:chOff x="1685972" y="1749000"/>
                <a:chExt cx="365590" cy="2922465"/>
              </a:xfrm>
            </p:grpSpPr>
            <p:sp>
              <p:nvSpPr>
                <p:cNvPr id="63" name="Rectangle 62"/>
                <p:cNvSpPr/>
                <p:nvPr/>
              </p:nvSpPr>
              <p:spPr>
                <a:xfrm>
                  <a:off x="1685939" y="174899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4" name="Rectangle 63"/>
                <p:cNvSpPr/>
                <p:nvPr/>
              </p:nvSpPr>
              <p:spPr>
                <a:xfrm>
                  <a:off x="1685939" y="211460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5" name="Rectangle 64"/>
                <p:cNvSpPr/>
                <p:nvPr/>
              </p:nvSpPr>
              <p:spPr>
                <a:xfrm>
                  <a:off x="1685939" y="2480214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1685939" y="2845823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1685939" y="3209026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1685939" y="3574636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1685939" y="394024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1685939" y="4305854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6402" name="Group 56"/>
              <p:cNvGrpSpPr>
                <a:grpSpLocks/>
              </p:cNvGrpSpPr>
              <p:nvPr/>
            </p:nvGrpSpPr>
            <p:grpSpPr bwMode="auto">
              <a:xfrm>
                <a:off x="7175938" y="1749000"/>
                <a:ext cx="365590" cy="2922465"/>
                <a:chOff x="1687915" y="1749000"/>
                <a:chExt cx="365590" cy="2922465"/>
              </a:xfrm>
            </p:grpSpPr>
            <p:sp>
              <p:nvSpPr>
                <p:cNvPr id="55" name="Rectangle 54"/>
                <p:cNvSpPr/>
                <p:nvPr/>
              </p:nvSpPr>
              <p:spPr>
                <a:xfrm>
                  <a:off x="1687886" y="174899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1687886" y="211460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1687886" y="2480214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>
                  <a:off x="1687886" y="2845823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1687886" y="3209026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1687886" y="3574636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1" name="Rectangle 60"/>
                <p:cNvSpPr/>
                <p:nvPr/>
              </p:nvSpPr>
              <p:spPr>
                <a:xfrm>
                  <a:off x="1687886" y="394024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1687886" y="4305854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6403" name="Group 65"/>
              <p:cNvGrpSpPr>
                <a:grpSpLocks/>
              </p:cNvGrpSpPr>
              <p:nvPr/>
            </p:nvGrpSpPr>
            <p:grpSpPr bwMode="auto">
              <a:xfrm>
                <a:off x="5715982" y="1749000"/>
                <a:ext cx="365590" cy="2922465"/>
                <a:chOff x="1688479" y="1749000"/>
                <a:chExt cx="365590" cy="2922465"/>
              </a:xfrm>
            </p:grpSpPr>
            <p:sp>
              <p:nvSpPr>
                <p:cNvPr id="47" name="Rectangle 46"/>
                <p:cNvSpPr/>
                <p:nvPr/>
              </p:nvSpPr>
              <p:spPr>
                <a:xfrm>
                  <a:off x="1688455" y="174899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8" name="Rectangle 47"/>
                <p:cNvSpPr/>
                <p:nvPr/>
              </p:nvSpPr>
              <p:spPr>
                <a:xfrm>
                  <a:off x="1688455" y="211460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1688455" y="2480214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1688455" y="2845823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1688455" y="3209026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1688455" y="3574636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>
                  <a:off x="1688455" y="394024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1688455" y="4305854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6404" name="Group 74"/>
              <p:cNvGrpSpPr>
                <a:grpSpLocks/>
              </p:cNvGrpSpPr>
              <p:nvPr/>
            </p:nvGrpSpPr>
            <p:grpSpPr bwMode="auto">
              <a:xfrm>
                <a:off x="6079167" y="1749000"/>
                <a:ext cx="365590" cy="2922465"/>
                <a:chOff x="1686534" y="1749000"/>
                <a:chExt cx="365590" cy="2922465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1686510" y="174899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1686510" y="211460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1686510" y="2480214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1686510" y="2845823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1686510" y="3209026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4" name="Rectangle 43"/>
                <p:cNvSpPr/>
                <p:nvPr/>
              </p:nvSpPr>
              <p:spPr>
                <a:xfrm>
                  <a:off x="1686510" y="3574636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1686510" y="394024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1686510" y="4305854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6405" name="Group 83"/>
              <p:cNvGrpSpPr>
                <a:grpSpLocks/>
              </p:cNvGrpSpPr>
              <p:nvPr/>
            </p:nvGrpSpPr>
            <p:grpSpPr bwMode="auto">
              <a:xfrm>
                <a:off x="6444757" y="1749000"/>
                <a:ext cx="365590" cy="2922465"/>
                <a:chOff x="1686994" y="1749000"/>
                <a:chExt cx="365590" cy="2922465"/>
              </a:xfrm>
            </p:grpSpPr>
            <p:sp>
              <p:nvSpPr>
                <p:cNvPr id="31" name="Rectangle 20"/>
                <p:cNvSpPr/>
                <p:nvPr/>
              </p:nvSpPr>
              <p:spPr>
                <a:xfrm>
                  <a:off x="1686968" y="174899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2" name="Rectangle 21"/>
                <p:cNvSpPr/>
                <p:nvPr/>
              </p:nvSpPr>
              <p:spPr>
                <a:xfrm>
                  <a:off x="1686968" y="211460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3" name="Rectangle 22"/>
                <p:cNvSpPr/>
                <p:nvPr/>
              </p:nvSpPr>
              <p:spPr>
                <a:xfrm>
                  <a:off x="1686968" y="2480214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4" name="Rectangle 23"/>
                <p:cNvSpPr/>
                <p:nvPr/>
              </p:nvSpPr>
              <p:spPr>
                <a:xfrm>
                  <a:off x="1686968" y="2845823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1686968" y="3209026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1686968" y="3574636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1686968" y="394024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1686968" y="4305854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6406" name="Group 92"/>
              <p:cNvGrpSpPr>
                <a:grpSpLocks/>
              </p:cNvGrpSpPr>
              <p:nvPr/>
            </p:nvGrpSpPr>
            <p:grpSpPr bwMode="auto">
              <a:xfrm>
                <a:off x="6810348" y="1749000"/>
                <a:ext cx="365590" cy="2922465"/>
                <a:chOff x="1687455" y="1749000"/>
                <a:chExt cx="365590" cy="2922465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1687428" y="174899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1687428" y="211460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1687428" y="2480214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1687428" y="2845823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1687428" y="3209026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8" name="Rectangle 17"/>
                <p:cNvSpPr/>
                <p:nvPr/>
              </p:nvSpPr>
              <p:spPr>
                <a:xfrm>
                  <a:off x="1687428" y="3574636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" name="Rectangle 18"/>
                <p:cNvSpPr/>
                <p:nvPr/>
              </p:nvSpPr>
              <p:spPr>
                <a:xfrm>
                  <a:off x="1687428" y="3940245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" name="Rectangle 19"/>
                <p:cNvSpPr/>
                <p:nvPr/>
              </p:nvSpPr>
              <p:spPr>
                <a:xfrm>
                  <a:off x="1687428" y="4305854"/>
                  <a:ext cx="365588" cy="36560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</p:grpSp>
        <p:sp>
          <p:nvSpPr>
            <p:cNvPr id="7" name="Rectangle 6"/>
            <p:cNvSpPr>
              <a:spLocks noChangeAspect="1"/>
            </p:cNvSpPr>
            <p:nvPr/>
          </p:nvSpPr>
          <p:spPr bwMode="auto">
            <a:xfrm>
              <a:off x="2782866" y="3355969"/>
              <a:ext cx="965196" cy="965202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4x4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>
              <a:spLocks/>
            </p:cNvSpPr>
            <p:nvPr/>
          </p:nvSpPr>
          <p:spPr bwMode="auto">
            <a:xfrm>
              <a:off x="717538" y="3611556"/>
              <a:ext cx="965196" cy="723901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4x3</a:t>
              </a:r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 bwMode="auto">
            <a:xfrm>
              <a:off x="1731946" y="3611556"/>
              <a:ext cx="995359" cy="723901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4x3</a:t>
              </a:r>
            </a:p>
          </p:txBody>
        </p:sp>
        <p:sp>
          <p:nvSpPr>
            <p:cNvPr id="10" name="Content Placeholder 2"/>
            <p:cNvSpPr txBox="1">
              <a:spLocks/>
            </p:cNvSpPr>
            <p:nvPr/>
          </p:nvSpPr>
          <p:spPr bwMode="auto">
            <a:xfrm>
              <a:off x="307965" y="3428994"/>
              <a:ext cx="385760" cy="482601"/>
            </a:xfrm>
            <a:prstGeom prst="rect">
              <a:avLst/>
            </a:prstGeom>
          </p:spPr>
          <p:txBody>
            <a:bodyPr/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3000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1</a:t>
              </a:r>
            </a:p>
          </p:txBody>
        </p:sp>
        <p:sp>
          <p:nvSpPr>
            <p:cNvPr id="11" name="Content Placeholder 2"/>
            <p:cNvSpPr txBox="1">
              <a:spLocks/>
            </p:cNvSpPr>
            <p:nvPr/>
          </p:nvSpPr>
          <p:spPr bwMode="auto">
            <a:xfrm>
              <a:off x="1001699" y="3136893"/>
              <a:ext cx="385761" cy="519113"/>
            </a:xfrm>
            <a:prstGeom prst="rect">
              <a:avLst/>
            </a:prstGeom>
          </p:spPr>
          <p:txBody>
            <a:bodyPr/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3000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2</a:t>
              </a:r>
            </a:p>
          </p:txBody>
        </p:sp>
        <p:sp>
          <p:nvSpPr>
            <p:cNvPr id="12" name="Content Placeholder 2"/>
            <p:cNvSpPr txBox="1">
              <a:spLocks/>
            </p:cNvSpPr>
            <p:nvPr/>
          </p:nvSpPr>
          <p:spPr bwMode="auto">
            <a:xfrm>
              <a:off x="1987533" y="3246431"/>
              <a:ext cx="385760" cy="482601"/>
            </a:xfrm>
            <a:prstGeom prst="rect">
              <a:avLst/>
            </a:prstGeom>
          </p:spPr>
          <p:txBody>
            <a:bodyPr>
              <a:normAutofit fontScale="62500" lnSpcReduction="20000"/>
            </a:bodyPr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4800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3</a:t>
              </a:r>
              <a:endParaRPr lang="en-US" sz="32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endParaRPr>
            </a:p>
          </p:txBody>
        </p:sp>
        <p:sp>
          <p:nvSpPr>
            <p:cNvPr id="13" name="Rectangle 12"/>
            <p:cNvSpPr>
              <a:spLocks/>
            </p:cNvSpPr>
            <p:nvPr/>
          </p:nvSpPr>
          <p:spPr bwMode="auto">
            <a:xfrm>
              <a:off x="425439" y="3867145"/>
              <a:ext cx="255586" cy="21907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4" name="Content Placeholder 2"/>
            <p:cNvSpPr txBox="1">
              <a:spLocks/>
            </p:cNvSpPr>
            <p:nvPr/>
          </p:nvSpPr>
          <p:spPr bwMode="auto">
            <a:xfrm>
              <a:off x="3038453" y="2917818"/>
              <a:ext cx="385760" cy="482601"/>
            </a:xfrm>
            <a:prstGeom prst="rect">
              <a:avLst/>
            </a:prstGeom>
          </p:spPr>
          <p:txBody>
            <a:bodyPr>
              <a:normAutofit fontScale="62500" lnSpcReduction="20000"/>
            </a:bodyPr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4800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4</a:t>
              </a:r>
              <a:endParaRPr lang="en-US" sz="32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endParaRPr>
            </a:p>
          </p:txBody>
        </p:sp>
      </p:grpSp>
      <p:sp>
        <p:nvSpPr>
          <p:cNvPr id="81" name="Slide Number Placeholder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Tracking Cliques of Displacement (2)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56225" cy="4859338"/>
          </a:xfrm>
        </p:spPr>
        <p:txBody>
          <a:bodyPr/>
          <a:lstStyle/>
          <a:p>
            <a:pPr eaLnBrk="1" hangingPunct="1"/>
            <a:r>
              <a:rPr lang="en-US" sz="2000" smtClean="0"/>
              <a:t>Displacement graph</a:t>
            </a:r>
          </a:p>
          <a:p>
            <a:pPr lvl="1" eaLnBrk="1" hangingPunct="1"/>
            <a:r>
              <a:rPr lang="en-US" sz="1800" smtClean="0"/>
              <a:t>One vertex for each rectangle</a:t>
            </a:r>
          </a:p>
          <a:p>
            <a:pPr lvl="1" eaLnBrk="1" hangingPunct="1"/>
            <a:r>
              <a:rPr lang="en-US" sz="1800" smtClean="0"/>
              <a:t>Edges are added when</a:t>
            </a:r>
          </a:p>
          <a:p>
            <a:pPr lvl="2" eaLnBrk="1" hangingPunct="1"/>
            <a:r>
              <a:rPr lang="en-US" sz="1600" smtClean="0"/>
              <a:t>An assignment is done</a:t>
            </a:r>
          </a:p>
          <a:p>
            <a:pPr lvl="2" eaLnBrk="1" hangingPunct="1"/>
            <a:r>
              <a:rPr lang="en-US" sz="1600" smtClean="0"/>
              <a:t>Only horizontal/vertical disjuncts remain</a:t>
            </a:r>
          </a:p>
          <a:p>
            <a:pPr eaLnBrk="1" hangingPunct="1"/>
            <a:r>
              <a:rPr lang="en-US" sz="2000" smtClean="0"/>
              <a:t>If the maximum weighted clique exceeds W/H, no solution exists</a:t>
            </a:r>
          </a:p>
          <a:p>
            <a:pPr eaLnBrk="1" hangingPunct="1"/>
            <a:r>
              <a:rPr lang="en-US" sz="2000" smtClean="0"/>
              <a:t>Operation</a:t>
            </a:r>
          </a:p>
          <a:p>
            <a:pPr lvl="1" eaLnBrk="1" hangingPunct="1"/>
            <a:r>
              <a:rPr lang="en-US" sz="1800" smtClean="0"/>
              <a:t>Build graph </a:t>
            </a:r>
          </a:p>
          <a:p>
            <a:pPr lvl="1" eaLnBrk="1" hangingPunct="1"/>
            <a:r>
              <a:rPr lang="en-US" sz="1800" smtClean="0"/>
              <a:t>Add edges before each assignment is made</a:t>
            </a:r>
          </a:p>
          <a:p>
            <a:pPr lvl="1" eaLnBrk="1" hangingPunct="1"/>
            <a:r>
              <a:rPr lang="en-US" sz="1800" smtClean="0"/>
              <a:t>Checks graph for max weighted clique (</a:t>
            </a:r>
            <a:r>
              <a:rPr lang="en-US" sz="1800" smtClean="0">
                <a:solidFill>
                  <a:srgbClr val="C00000"/>
                </a:solidFill>
              </a:rPr>
              <a:t>NP-Hard!!</a:t>
            </a:r>
            <a:r>
              <a:rPr lang="en-US" sz="1800" smtClean="0"/>
              <a:t>)</a:t>
            </a:r>
          </a:p>
          <a:p>
            <a:pPr lvl="1" eaLnBrk="1" hangingPunct="1"/>
            <a:r>
              <a:rPr lang="en-US" sz="1800" smtClean="0"/>
              <a:t>Backracks if weight exceeds W/H…</a:t>
            </a:r>
          </a:p>
        </p:txBody>
      </p:sp>
      <p:sp>
        <p:nvSpPr>
          <p:cNvPr id="7" name="Rectangle 6"/>
          <p:cNvSpPr>
            <a:spLocks noChangeAspect="1"/>
          </p:cNvSpPr>
          <p:nvPr/>
        </p:nvSpPr>
        <p:spPr bwMode="auto">
          <a:xfrm>
            <a:off x="8032750" y="1498600"/>
            <a:ext cx="965200" cy="965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4x4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5959475" y="1754188"/>
            <a:ext cx="965200" cy="7239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4x3</a:t>
            </a: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>
            <a:off x="6981825" y="1754188"/>
            <a:ext cx="995363" cy="7239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4x3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5557838" y="1571625"/>
            <a:ext cx="385762" cy="48260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1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6251575" y="1279525"/>
            <a:ext cx="385763" cy="519113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2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7237413" y="1389063"/>
            <a:ext cx="385762" cy="4826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8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3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3" name="Rectangle 12"/>
          <p:cNvSpPr>
            <a:spLocks/>
          </p:cNvSpPr>
          <p:nvPr/>
        </p:nvSpPr>
        <p:spPr bwMode="auto">
          <a:xfrm>
            <a:off x="5630863" y="2009775"/>
            <a:ext cx="255587" cy="2190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8288338" y="1060450"/>
            <a:ext cx="385762" cy="4826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8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4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+mn-lt"/>
              <a:cs typeface="+mn-cs"/>
            </a:endParaRPr>
          </a:p>
        </p:txBody>
      </p:sp>
      <p:grpSp>
        <p:nvGrpSpPr>
          <p:cNvPr id="17421" name="Group 95"/>
          <p:cNvGrpSpPr>
            <a:grpSpLocks/>
          </p:cNvGrpSpPr>
          <p:nvPr/>
        </p:nvGrpSpPr>
        <p:grpSpPr bwMode="auto">
          <a:xfrm>
            <a:off x="6981825" y="2662238"/>
            <a:ext cx="1789113" cy="1935162"/>
            <a:chOff x="6142059" y="2589202"/>
            <a:chExt cx="1789137" cy="1935188"/>
          </a:xfrm>
        </p:grpSpPr>
        <p:grpSp>
          <p:nvGrpSpPr>
            <p:cNvPr id="17456" name="Group 3"/>
            <p:cNvGrpSpPr>
              <a:grpSpLocks noChangeAspect="1"/>
            </p:cNvGrpSpPr>
            <p:nvPr/>
          </p:nvGrpSpPr>
          <p:grpSpPr bwMode="auto">
            <a:xfrm>
              <a:off x="6189688" y="2590815"/>
              <a:ext cx="1693863" cy="1933575"/>
              <a:chOff x="5703955" y="1749000"/>
              <a:chExt cx="2566350" cy="292968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5703950" y="1751367"/>
                <a:ext cx="2554358" cy="292731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grpSp>
            <p:nvGrpSpPr>
              <p:cNvPr id="17462" name="Group 27"/>
              <p:cNvGrpSpPr>
                <a:grpSpLocks/>
              </p:cNvGrpSpPr>
              <p:nvPr/>
            </p:nvGrpSpPr>
            <p:grpSpPr bwMode="auto">
              <a:xfrm>
                <a:off x="7904715" y="1749000"/>
                <a:ext cx="365590" cy="2922465"/>
                <a:chOff x="1686432" y="1749000"/>
                <a:chExt cx="365590" cy="2922465"/>
              </a:xfrm>
            </p:grpSpPr>
            <p:sp>
              <p:nvSpPr>
                <p:cNvPr id="71" name="Rectangle 4"/>
                <p:cNvSpPr/>
                <p:nvPr/>
              </p:nvSpPr>
              <p:spPr>
                <a:xfrm>
                  <a:off x="1686456" y="174896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2" name="Rectangle 71"/>
                <p:cNvSpPr/>
                <p:nvPr/>
              </p:nvSpPr>
              <p:spPr>
                <a:xfrm>
                  <a:off x="1686456" y="211457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3" name="Rectangle 72"/>
                <p:cNvSpPr/>
                <p:nvPr/>
              </p:nvSpPr>
              <p:spPr>
                <a:xfrm>
                  <a:off x="1686456" y="248018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1686456" y="284580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5" name="Rectangle 74"/>
                <p:cNvSpPr/>
                <p:nvPr/>
              </p:nvSpPr>
              <p:spPr>
                <a:xfrm>
                  <a:off x="1686456" y="320901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6" name="Rectangle 75"/>
                <p:cNvSpPr/>
                <p:nvPr/>
              </p:nvSpPr>
              <p:spPr>
                <a:xfrm>
                  <a:off x="1686456" y="357462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1686456" y="394023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1686456" y="430585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7463" name="Group 38"/>
              <p:cNvGrpSpPr>
                <a:grpSpLocks/>
              </p:cNvGrpSpPr>
              <p:nvPr/>
            </p:nvGrpSpPr>
            <p:grpSpPr bwMode="auto">
              <a:xfrm>
                <a:off x="7539125" y="1749000"/>
                <a:ext cx="365590" cy="2922465"/>
                <a:chOff x="1685972" y="1749000"/>
                <a:chExt cx="365590" cy="2922465"/>
              </a:xfrm>
            </p:grpSpPr>
            <p:sp>
              <p:nvSpPr>
                <p:cNvPr id="63" name="Rectangle 62"/>
                <p:cNvSpPr/>
                <p:nvPr/>
              </p:nvSpPr>
              <p:spPr>
                <a:xfrm>
                  <a:off x="1685992" y="174896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4" name="Rectangle 63"/>
                <p:cNvSpPr/>
                <p:nvPr/>
              </p:nvSpPr>
              <p:spPr>
                <a:xfrm>
                  <a:off x="1685992" y="211457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5" name="Rectangle 64"/>
                <p:cNvSpPr/>
                <p:nvPr/>
              </p:nvSpPr>
              <p:spPr>
                <a:xfrm>
                  <a:off x="1685992" y="248018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1685992" y="284580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1685992" y="320901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1685992" y="357462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1685992" y="394023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1685992" y="430585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7464" name="Group 56"/>
              <p:cNvGrpSpPr>
                <a:grpSpLocks/>
              </p:cNvGrpSpPr>
              <p:nvPr/>
            </p:nvGrpSpPr>
            <p:grpSpPr bwMode="auto">
              <a:xfrm>
                <a:off x="7175938" y="1749000"/>
                <a:ext cx="365590" cy="2922465"/>
                <a:chOff x="1687915" y="1749000"/>
                <a:chExt cx="365590" cy="2922465"/>
              </a:xfrm>
            </p:grpSpPr>
            <p:sp>
              <p:nvSpPr>
                <p:cNvPr id="55" name="Rectangle 54"/>
                <p:cNvSpPr/>
                <p:nvPr/>
              </p:nvSpPr>
              <p:spPr>
                <a:xfrm>
                  <a:off x="1687930" y="174896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1687930" y="211457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1687930" y="248018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>
                  <a:off x="1687930" y="284580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1687930" y="320901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1687930" y="357462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1" name="Rectangle 60"/>
                <p:cNvSpPr/>
                <p:nvPr/>
              </p:nvSpPr>
              <p:spPr>
                <a:xfrm>
                  <a:off x="1687930" y="394023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1687930" y="430585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7465" name="Group 65"/>
              <p:cNvGrpSpPr>
                <a:grpSpLocks/>
              </p:cNvGrpSpPr>
              <p:nvPr/>
            </p:nvGrpSpPr>
            <p:grpSpPr bwMode="auto">
              <a:xfrm>
                <a:off x="5715982" y="1749000"/>
                <a:ext cx="365590" cy="2922465"/>
                <a:chOff x="1688479" y="1749000"/>
                <a:chExt cx="365590" cy="2922465"/>
              </a:xfrm>
            </p:grpSpPr>
            <p:sp>
              <p:nvSpPr>
                <p:cNvPr id="47" name="Rectangle 46"/>
                <p:cNvSpPr/>
                <p:nvPr/>
              </p:nvSpPr>
              <p:spPr>
                <a:xfrm>
                  <a:off x="1688474" y="174896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8" name="Rectangle 47"/>
                <p:cNvSpPr/>
                <p:nvPr/>
              </p:nvSpPr>
              <p:spPr>
                <a:xfrm>
                  <a:off x="1688474" y="211457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1688474" y="248018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1688474" y="284580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1688474" y="320901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1688474" y="357462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>
                  <a:off x="1688474" y="394023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1688474" y="430585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7466" name="Group 74"/>
              <p:cNvGrpSpPr>
                <a:grpSpLocks/>
              </p:cNvGrpSpPr>
              <p:nvPr/>
            </p:nvGrpSpPr>
            <p:grpSpPr bwMode="auto">
              <a:xfrm>
                <a:off x="6079167" y="1749000"/>
                <a:ext cx="365590" cy="2922465"/>
                <a:chOff x="1686534" y="1749000"/>
                <a:chExt cx="365590" cy="2922465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1686534" y="174896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1686534" y="211457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1686534" y="248018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1686534" y="284580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1686534" y="320901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4" name="Rectangle 43"/>
                <p:cNvSpPr/>
                <p:nvPr/>
              </p:nvSpPr>
              <p:spPr>
                <a:xfrm>
                  <a:off x="1686534" y="357462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1686534" y="394023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1686534" y="430585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7467" name="Group 83"/>
              <p:cNvGrpSpPr>
                <a:grpSpLocks/>
              </p:cNvGrpSpPr>
              <p:nvPr/>
            </p:nvGrpSpPr>
            <p:grpSpPr bwMode="auto">
              <a:xfrm>
                <a:off x="6444757" y="1749000"/>
                <a:ext cx="365590" cy="2922465"/>
                <a:chOff x="1686994" y="1749000"/>
                <a:chExt cx="365590" cy="2922465"/>
              </a:xfrm>
            </p:grpSpPr>
            <p:sp>
              <p:nvSpPr>
                <p:cNvPr id="31" name="Rectangle 20"/>
                <p:cNvSpPr/>
                <p:nvPr/>
              </p:nvSpPr>
              <p:spPr>
                <a:xfrm>
                  <a:off x="1687000" y="174896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2" name="Rectangle 21"/>
                <p:cNvSpPr/>
                <p:nvPr/>
              </p:nvSpPr>
              <p:spPr>
                <a:xfrm>
                  <a:off x="1687000" y="211457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3" name="Rectangle 22"/>
                <p:cNvSpPr/>
                <p:nvPr/>
              </p:nvSpPr>
              <p:spPr>
                <a:xfrm>
                  <a:off x="1687000" y="248018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4" name="Rectangle 23"/>
                <p:cNvSpPr/>
                <p:nvPr/>
              </p:nvSpPr>
              <p:spPr>
                <a:xfrm>
                  <a:off x="1687000" y="284580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1687000" y="320901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1687000" y="357462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1687000" y="394023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1687000" y="430585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7468" name="Group 92"/>
              <p:cNvGrpSpPr>
                <a:grpSpLocks/>
              </p:cNvGrpSpPr>
              <p:nvPr/>
            </p:nvGrpSpPr>
            <p:grpSpPr bwMode="auto">
              <a:xfrm>
                <a:off x="6810348" y="1749000"/>
                <a:ext cx="365590" cy="2922465"/>
                <a:chOff x="1687455" y="1749000"/>
                <a:chExt cx="365590" cy="2922465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1687464" y="174896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1687464" y="211457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1687464" y="248018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1687464" y="284580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1687464" y="320901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8" name="Rectangle 17"/>
                <p:cNvSpPr/>
                <p:nvPr/>
              </p:nvSpPr>
              <p:spPr>
                <a:xfrm>
                  <a:off x="1687464" y="357462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" name="Rectangle 18"/>
                <p:cNvSpPr/>
                <p:nvPr/>
              </p:nvSpPr>
              <p:spPr>
                <a:xfrm>
                  <a:off x="1687464" y="394023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" name="Rectangle 19"/>
                <p:cNvSpPr/>
                <p:nvPr/>
              </p:nvSpPr>
              <p:spPr>
                <a:xfrm>
                  <a:off x="1687464" y="430585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</p:grpSp>
        <p:cxnSp>
          <p:nvCxnSpPr>
            <p:cNvPr id="80" name="Straight Arrow Connector 79"/>
            <p:cNvCxnSpPr/>
            <p:nvPr/>
          </p:nvCxnSpPr>
          <p:spPr>
            <a:xfrm>
              <a:off x="6142059" y="2808280"/>
              <a:ext cx="1789137" cy="158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58" name="TextBox 81"/>
            <p:cNvSpPr txBox="1">
              <a:spLocks noChangeArrowheads="1"/>
            </p:cNvSpPr>
            <p:nvPr/>
          </p:nvSpPr>
          <p:spPr bwMode="auto">
            <a:xfrm>
              <a:off x="6908833" y="2844792"/>
              <a:ext cx="365130" cy="46166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/>
                <a:t>7</a:t>
              </a:r>
              <a:endParaRPr lang="en-US" b="1"/>
            </a:p>
          </p:txBody>
        </p:sp>
        <p:cxnSp>
          <p:nvCxnSpPr>
            <p:cNvPr id="88" name="Straight Arrow Connector 87"/>
            <p:cNvCxnSpPr/>
            <p:nvPr/>
          </p:nvCxnSpPr>
          <p:spPr>
            <a:xfrm rot="16200000" flipH="1">
              <a:off x="5539595" y="3556796"/>
              <a:ext cx="1935188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60" name="TextBox 92"/>
            <p:cNvSpPr txBox="1">
              <a:spLocks noChangeArrowheads="1"/>
            </p:cNvSpPr>
            <p:nvPr/>
          </p:nvSpPr>
          <p:spPr bwMode="auto">
            <a:xfrm>
              <a:off x="6580215" y="3661082"/>
              <a:ext cx="365130" cy="46166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/>
                <a:t>8</a:t>
              </a:r>
              <a:endParaRPr lang="en-US" b="1"/>
            </a:p>
          </p:txBody>
        </p:sp>
      </p:grpSp>
      <p:grpSp>
        <p:nvGrpSpPr>
          <p:cNvPr id="17422" name="Group 90"/>
          <p:cNvGrpSpPr>
            <a:grpSpLocks/>
          </p:cNvGrpSpPr>
          <p:nvPr/>
        </p:nvGrpSpPr>
        <p:grpSpPr bwMode="auto">
          <a:xfrm>
            <a:off x="6105525" y="2698750"/>
            <a:ext cx="638175" cy="2782888"/>
            <a:chOff x="3640919" y="2917818"/>
            <a:chExt cx="638175" cy="2782898"/>
          </a:xfrm>
        </p:grpSpPr>
        <p:grpSp>
          <p:nvGrpSpPr>
            <p:cNvPr id="17440" name="Group 152"/>
            <p:cNvGrpSpPr>
              <a:grpSpLocks/>
            </p:cNvGrpSpPr>
            <p:nvPr/>
          </p:nvGrpSpPr>
          <p:grpSpPr bwMode="auto">
            <a:xfrm>
              <a:off x="3640919" y="4378338"/>
              <a:ext cx="638175" cy="592118"/>
              <a:chOff x="3622662" y="4232286"/>
              <a:chExt cx="638175" cy="592118"/>
            </a:xfrm>
          </p:grpSpPr>
          <p:sp>
            <p:nvSpPr>
              <p:cNvPr id="109" name="Oval 108"/>
              <p:cNvSpPr/>
              <p:nvPr/>
            </p:nvSpPr>
            <p:spPr>
              <a:xfrm rot="10800000">
                <a:off x="4078275" y="4524372"/>
                <a:ext cx="182562" cy="18256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0" name="Content Placeholder 2"/>
              <p:cNvSpPr txBox="1">
                <a:spLocks/>
              </p:cNvSpPr>
              <p:nvPr/>
            </p:nvSpPr>
            <p:spPr bwMode="auto">
              <a:xfrm>
                <a:off x="3622662" y="4341809"/>
                <a:ext cx="385763" cy="482602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3000" dirty="0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+mn-cs"/>
                  </a:rPr>
                  <a:t>3</a:t>
                </a:r>
              </a:p>
            </p:txBody>
          </p:sp>
          <p:sp>
            <p:nvSpPr>
              <p:cNvPr id="111" name="Content Placeholder 2"/>
              <p:cNvSpPr txBox="1">
                <a:spLocks/>
              </p:cNvSpPr>
              <p:nvPr/>
            </p:nvSpPr>
            <p:spPr bwMode="auto">
              <a:xfrm>
                <a:off x="3841737" y="4232271"/>
                <a:ext cx="292100" cy="365126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2000" dirty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cs typeface="+mn-cs"/>
                  </a:rPr>
                  <a:t>3</a:t>
                </a:r>
              </a:p>
            </p:txBody>
          </p:sp>
        </p:grpSp>
        <p:grpSp>
          <p:nvGrpSpPr>
            <p:cNvPr id="17441" name="Group 157"/>
            <p:cNvGrpSpPr>
              <a:grpSpLocks/>
            </p:cNvGrpSpPr>
            <p:nvPr/>
          </p:nvGrpSpPr>
          <p:grpSpPr bwMode="auto">
            <a:xfrm>
              <a:off x="3640919" y="3648078"/>
              <a:ext cx="638175" cy="592118"/>
              <a:chOff x="3622662" y="4232286"/>
              <a:chExt cx="638175" cy="592118"/>
            </a:xfrm>
          </p:grpSpPr>
          <p:sp>
            <p:nvSpPr>
              <p:cNvPr id="106" name="Oval 105"/>
              <p:cNvSpPr/>
              <p:nvPr/>
            </p:nvSpPr>
            <p:spPr>
              <a:xfrm rot="10800000">
                <a:off x="4078275" y="4524380"/>
                <a:ext cx="182562" cy="18256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7" name="Content Placeholder 2"/>
              <p:cNvSpPr txBox="1">
                <a:spLocks/>
              </p:cNvSpPr>
              <p:nvPr/>
            </p:nvSpPr>
            <p:spPr bwMode="auto">
              <a:xfrm>
                <a:off x="3622662" y="4341817"/>
                <a:ext cx="385763" cy="482602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3000" dirty="0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+mn-cs"/>
                  </a:rPr>
                  <a:t>2</a:t>
                </a:r>
              </a:p>
            </p:txBody>
          </p:sp>
          <p:sp>
            <p:nvSpPr>
              <p:cNvPr id="108" name="Content Placeholder 2"/>
              <p:cNvSpPr txBox="1">
                <a:spLocks/>
              </p:cNvSpPr>
              <p:nvPr/>
            </p:nvSpPr>
            <p:spPr bwMode="auto">
              <a:xfrm>
                <a:off x="3841737" y="4232279"/>
                <a:ext cx="292100" cy="365126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2000" dirty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cs typeface="+mn-cs"/>
                  </a:rPr>
                  <a:t>3</a:t>
                </a:r>
              </a:p>
            </p:txBody>
          </p:sp>
        </p:grpSp>
        <p:grpSp>
          <p:nvGrpSpPr>
            <p:cNvPr id="17442" name="Group 161"/>
            <p:cNvGrpSpPr>
              <a:grpSpLocks/>
            </p:cNvGrpSpPr>
            <p:nvPr/>
          </p:nvGrpSpPr>
          <p:grpSpPr bwMode="auto">
            <a:xfrm>
              <a:off x="3640919" y="2917818"/>
              <a:ext cx="638175" cy="592118"/>
              <a:chOff x="3622662" y="4232286"/>
              <a:chExt cx="638175" cy="592118"/>
            </a:xfrm>
          </p:grpSpPr>
          <p:sp>
            <p:nvSpPr>
              <p:cNvPr id="103" name="Oval 102"/>
              <p:cNvSpPr/>
              <p:nvPr/>
            </p:nvSpPr>
            <p:spPr>
              <a:xfrm rot="10800000">
                <a:off x="4078275" y="4524387"/>
                <a:ext cx="182562" cy="18256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4" name="Content Placeholder 2"/>
              <p:cNvSpPr txBox="1">
                <a:spLocks/>
              </p:cNvSpPr>
              <p:nvPr/>
            </p:nvSpPr>
            <p:spPr bwMode="auto">
              <a:xfrm>
                <a:off x="3622662" y="4341824"/>
                <a:ext cx="385763" cy="482602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3000" dirty="0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+mn-cs"/>
                  </a:rPr>
                  <a:t>1</a:t>
                </a:r>
              </a:p>
            </p:txBody>
          </p:sp>
          <p:sp>
            <p:nvSpPr>
              <p:cNvPr id="105" name="Content Placeholder 2"/>
              <p:cNvSpPr txBox="1">
                <a:spLocks/>
              </p:cNvSpPr>
              <p:nvPr/>
            </p:nvSpPr>
            <p:spPr bwMode="auto">
              <a:xfrm>
                <a:off x="3841737" y="4232286"/>
                <a:ext cx="292100" cy="365126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2000" dirty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cs typeface="+mn-cs"/>
                  </a:rPr>
                  <a:t>1</a:t>
                </a:r>
              </a:p>
            </p:txBody>
          </p:sp>
        </p:grpSp>
        <p:grpSp>
          <p:nvGrpSpPr>
            <p:cNvPr id="17443" name="Group 165"/>
            <p:cNvGrpSpPr>
              <a:grpSpLocks/>
            </p:cNvGrpSpPr>
            <p:nvPr/>
          </p:nvGrpSpPr>
          <p:grpSpPr bwMode="auto">
            <a:xfrm>
              <a:off x="3640919" y="5108598"/>
              <a:ext cx="638175" cy="592118"/>
              <a:chOff x="3622662" y="4232286"/>
              <a:chExt cx="638175" cy="592118"/>
            </a:xfrm>
          </p:grpSpPr>
          <p:sp>
            <p:nvSpPr>
              <p:cNvPr id="96" name="Oval 95"/>
              <p:cNvSpPr/>
              <p:nvPr/>
            </p:nvSpPr>
            <p:spPr>
              <a:xfrm rot="10800000">
                <a:off x="4078275" y="4524365"/>
                <a:ext cx="182562" cy="18256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1" name="Content Placeholder 2"/>
              <p:cNvSpPr txBox="1">
                <a:spLocks/>
              </p:cNvSpPr>
              <p:nvPr/>
            </p:nvSpPr>
            <p:spPr bwMode="auto">
              <a:xfrm>
                <a:off x="3622662" y="4341802"/>
                <a:ext cx="385763" cy="482602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3000" dirty="0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+mn-cs"/>
                  </a:rPr>
                  <a:t>4</a:t>
                </a:r>
              </a:p>
            </p:txBody>
          </p:sp>
          <p:sp>
            <p:nvSpPr>
              <p:cNvPr id="102" name="Content Placeholder 2"/>
              <p:cNvSpPr txBox="1">
                <a:spLocks/>
              </p:cNvSpPr>
              <p:nvPr/>
            </p:nvSpPr>
            <p:spPr bwMode="auto">
              <a:xfrm>
                <a:off x="3841737" y="4232264"/>
                <a:ext cx="292100" cy="365126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2000" dirty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cs typeface="+mn-cs"/>
                  </a:rPr>
                  <a:t>4</a:t>
                </a:r>
              </a:p>
            </p:txBody>
          </p:sp>
        </p:grpSp>
      </p:grpSp>
      <p:grpSp>
        <p:nvGrpSpPr>
          <p:cNvPr id="17423" name="Group 111"/>
          <p:cNvGrpSpPr>
            <a:grpSpLocks/>
          </p:cNvGrpSpPr>
          <p:nvPr/>
        </p:nvGrpSpPr>
        <p:grpSpPr bwMode="auto">
          <a:xfrm>
            <a:off x="6105525" y="5692775"/>
            <a:ext cx="2828925" cy="592138"/>
            <a:chOff x="3586149" y="4122747"/>
            <a:chExt cx="2828955" cy="592118"/>
          </a:xfrm>
        </p:grpSpPr>
        <p:grpSp>
          <p:nvGrpSpPr>
            <p:cNvPr id="17424" name="Group 169"/>
            <p:cNvGrpSpPr>
              <a:grpSpLocks/>
            </p:cNvGrpSpPr>
            <p:nvPr/>
          </p:nvGrpSpPr>
          <p:grpSpPr bwMode="auto">
            <a:xfrm>
              <a:off x="5046669" y="4122747"/>
              <a:ext cx="638175" cy="592118"/>
              <a:chOff x="3622662" y="4232286"/>
              <a:chExt cx="638175" cy="592118"/>
            </a:xfrm>
          </p:grpSpPr>
          <p:sp>
            <p:nvSpPr>
              <p:cNvPr id="126" name="Oval 125"/>
              <p:cNvSpPr/>
              <p:nvPr/>
            </p:nvSpPr>
            <p:spPr>
              <a:xfrm rot="10800000">
                <a:off x="4078275" y="4524376"/>
                <a:ext cx="182564" cy="18255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7" name="Content Placeholder 2"/>
              <p:cNvSpPr txBox="1">
                <a:spLocks/>
              </p:cNvSpPr>
              <p:nvPr/>
            </p:nvSpPr>
            <p:spPr bwMode="auto">
              <a:xfrm>
                <a:off x="3622657" y="4341820"/>
                <a:ext cx="385767" cy="482584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3000" dirty="0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+mn-cs"/>
                  </a:rPr>
                  <a:t>3</a:t>
                </a:r>
              </a:p>
            </p:txBody>
          </p:sp>
          <p:sp>
            <p:nvSpPr>
              <p:cNvPr id="128" name="Content Placeholder 2"/>
              <p:cNvSpPr txBox="1">
                <a:spLocks/>
              </p:cNvSpPr>
              <p:nvPr/>
            </p:nvSpPr>
            <p:spPr bwMode="auto">
              <a:xfrm>
                <a:off x="3841734" y="4232286"/>
                <a:ext cx="292103" cy="365113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2000" dirty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cs typeface="+mn-cs"/>
                  </a:rPr>
                  <a:t>4</a:t>
                </a:r>
              </a:p>
            </p:txBody>
          </p:sp>
        </p:grpSp>
        <p:grpSp>
          <p:nvGrpSpPr>
            <p:cNvPr id="17425" name="Group 173"/>
            <p:cNvGrpSpPr>
              <a:grpSpLocks/>
            </p:cNvGrpSpPr>
            <p:nvPr/>
          </p:nvGrpSpPr>
          <p:grpSpPr bwMode="auto">
            <a:xfrm>
              <a:off x="4316409" y="4122747"/>
              <a:ext cx="638175" cy="592118"/>
              <a:chOff x="3622662" y="4232286"/>
              <a:chExt cx="638175" cy="592118"/>
            </a:xfrm>
          </p:grpSpPr>
          <p:sp>
            <p:nvSpPr>
              <p:cNvPr id="123" name="Oval 122"/>
              <p:cNvSpPr/>
              <p:nvPr/>
            </p:nvSpPr>
            <p:spPr>
              <a:xfrm rot="10800000">
                <a:off x="4078278" y="4524376"/>
                <a:ext cx="182564" cy="18255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4" name="Content Placeholder 2"/>
              <p:cNvSpPr txBox="1">
                <a:spLocks/>
              </p:cNvSpPr>
              <p:nvPr/>
            </p:nvSpPr>
            <p:spPr bwMode="auto">
              <a:xfrm>
                <a:off x="3622660" y="4341820"/>
                <a:ext cx="385767" cy="482584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3000" dirty="0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+mn-cs"/>
                  </a:rPr>
                  <a:t>2</a:t>
                </a:r>
              </a:p>
            </p:txBody>
          </p:sp>
          <p:sp>
            <p:nvSpPr>
              <p:cNvPr id="125" name="Content Placeholder 2"/>
              <p:cNvSpPr txBox="1">
                <a:spLocks/>
              </p:cNvSpPr>
              <p:nvPr/>
            </p:nvSpPr>
            <p:spPr bwMode="auto">
              <a:xfrm>
                <a:off x="3841737" y="4232286"/>
                <a:ext cx="292103" cy="365113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2000" dirty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cs typeface="+mn-cs"/>
                  </a:rPr>
                  <a:t>4</a:t>
                </a:r>
              </a:p>
            </p:txBody>
          </p:sp>
        </p:grpSp>
        <p:grpSp>
          <p:nvGrpSpPr>
            <p:cNvPr id="17426" name="Group 177"/>
            <p:cNvGrpSpPr>
              <a:grpSpLocks/>
            </p:cNvGrpSpPr>
            <p:nvPr/>
          </p:nvGrpSpPr>
          <p:grpSpPr bwMode="auto">
            <a:xfrm>
              <a:off x="3586149" y="4122747"/>
              <a:ext cx="638175" cy="592118"/>
              <a:chOff x="3622662" y="4232286"/>
              <a:chExt cx="638175" cy="592118"/>
            </a:xfrm>
          </p:grpSpPr>
          <p:sp>
            <p:nvSpPr>
              <p:cNvPr id="120" name="Oval 119"/>
              <p:cNvSpPr/>
              <p:nvPr/>
            </p:nvSpPr>
            <p:spPr>
              <a:xfrm rot="10800000">
                <a:off x="4078280" y="4524376"/>
                <a:ext cx="182564" cy="18255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1" name="Content Placeholder 2"/>
              <p:cNvSpPr txBox="1">
                <a:spLocks/>
              </p:cNvSpPr>
              <p:nvPr/>
            </p:nvSpPr>
            <p:spPr bwMode="auto">
              <a:xfrm>
                <a:off x="3622662" y="4341820"/>
                <a:ext cx="385767" cy="482584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3000" dirty="0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+mn-cs"/>
                  </a:rPr>
                  <a:t>1</a:t>
                </a:r>
              </a:p>
            </p:txBody>
          </p:sp>
          <p:sp>
            <p:nvSpPr>
              <p:cNvPr id="122" name="Content Placeholder 2"/>
              <p:cNvSpPr txBox="1">
                <a:spLocks/>
              </p:cNvSpPr>
              <p:nvPr/>
            </p:nvSpPr>
            <p:spPr bwMode="auto">
              <a:xfrm>
                <a:off x="3841739" y="4232286"/>
                <a:ext cx="292103" cy="365113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2000" dirty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cs typeface="+mn-cs"/>
                  </a:rPr>
                  <a:t>1</a:t>
                </a:r>
              </a:p>
            </p:txBody>
          </p:sp>
        </p:grpSp>
        <p:grpSp>
          <p:nvGrpSpPr>
            <p:cNvPr id="17427" name="Group 181"/>
            <p:cNvGrpSpPr>
              <a:grpSpLocks/>
            </p:cNvGrpSpPr>
            <p:nvPr/>
          </p:nvGrpSpPr>
          <p:grpSpPr bwMode="auto">
            <a:xfrm>
              <a:off x="5776929" y="4122747"/>
              <a:ext cx="638175" cy="592118"/>
              <a:chOff x="3622662" y="4232286"/>
              <a:chExt cx="638175" cy="592118"/>
            </a:xfrm>
          </p:grpSpPr>
          <p:sp>
            <p:nvSpPr>
              <p:cNvPr id="117" name="Oval 116"/>
              <p:cNvSpPr/>
              <p:nvPr/>
            </p:nvSpPr>
            <p:spPr>
              <a:xfrm rot="10800000">
                <a:off x="4078273" y="4524376"/>
                <a:ext cx="182564" cy="18255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8" name="Content Placeholder 2"/>
              <p:cNvSpPr txBox="1">
                <a:spLocks/>
              </p:cNvSpPr>
              <p:nvPr/>
            </p:nvSpPr>
            <p:spPr bwMode="auto">
              <a:xfrm>
                <a:off x="3622655" y="4341820"/>
                <a:ext cx="385767" cy="482584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3000" dirty="0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+mn-cs"/>
                  </a:rPr>
                  <a:t>4</a:t>
                </a:r>
              </a:p>
            </p:txBody>
          </p:sp>
          <p:sp>
            <p:nvSpPr>
              <p:cNvPr id="119" name="Content Placeholder 2"/>
              <p:cNvSpPr txBox="1">
                <a:spLocks/>
              </p:cNvSpPr>
              <p:nvPr/>
            </p:nvSpPr>
            <p:spPr bwMode="auto">
              <a:xfrm>
                <a:off x="3841732" y="4232286"/>
                <a:ext cx="292103" cy="365113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2000" dirty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cs typeface="+mn-cs"/>
                  </a:rPr>
                  <a:t>4</a:t>
                </a:r>
              </a:p>
            </p:txBody>
          </p:sp>
        </p:grpSp>
      </p:grpSp>
      <p:sp>
        <p:nvSpPr>
          <p:cNvPr id="131" name="Slide Number Placeholder 1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Tracking Cliques of Displacement (3)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1631950" cy="441325"/>
          </a:xfrm>
        </p:spPr>
        <p:txBody>
          <a:bodyPr/>
          <a:lstStyle/>
          <a:p>
            <a:pPr eaLnBrk="1" hangingPunct="1"/>
            <a:r>
              <a:rPr lang="en-US" sz="2000" smtClean="0"/>
              <a:t>Example</a:t>
            </a:r>
            <a:endParaRPr lang="en-US" sz="1800" smtClean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 bwMode="auto">
          <a:xfrm>
            <a:off x="8032750" y="1498600"/>
            <a:ext cx="965200" cy="965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4x4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5959475" y="1754188"/>
            <a:ext cx="965200" cy="7239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4x3</a:t>
            </a: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>
            <a:off x="6981825" y="1754188"/>
            <a:ext cx="995363" cy="7239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4x3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5557838" y="1571625"/>
            <a:ext cx="385762" cy="48260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1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6251575" y="1279525"/>
            <a:ext cx="385763" cy="519113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2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7237413" y="1389063"/>
            <a:ext cx="385762" cy="4826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8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3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3" name="Rectangle 12"/>
          <p:cNvSpPr>
            <a:spLocks/>
          </p:cNvSpPr>
          <p:nvPr/>
        </p:nvSpPr>
        <p:spPr bwMode="auto">
          <a:xfrm>
            <a:off x="5630863" y="2009775"/>
            <a:ext cx="255587" cy="2190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8288338" y="1060450"/>
            <a:ext cx="385762" cy="4826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8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4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+mn-lt"/>
              <a:cs typeface="+mn-cs"/>
            </a:endParaRPr>
          </a:p>
        </p:txBody>
      </p:sp>
      <p:grpSp>
        <p:nvGrpSpPr>
          <p:cNvPr id="18445" name="Group 95"/>
          <p:cNvGrpSpPr>
            <a:grpSpLocks/>
          </p:cNvGrpSpPr>
          <p:nvPr/>
        </p:nvGrpSpPr>
        <p:grpSpPr bwMode="auto">
          <a:xfrm>
            <a:off x="6981825" y="2662238"/>
            <a:ext cx="1789113" cy="1935162"/>
            <a:chOff x="6142059" y="2589202"/>
            <a:chExt cx="1789137" cy="1935188"/>
          </a:xfrm>
        </p:grpSpPr>
        <p:grpSp>
          <p:nvGrpSpPr>
            <p:cNvPr id="18509" name="Group 3"/>
            <p:cNvGrpSpPr>
              <a:grpSpLocks noChangeAspect="1"/>
            </p:cNvGrpSpPr>
            <p:nvPr/>
          </p:nvGrpSpPr>
          <p:grpSpPr bwMode="auto">
            <a:xfrm>
              <a:off x="6189688" y="2590815"/>
              <a:ext cx="1693863" cy="1933575"/>
              <a:chOff x="5703955" y="1749000"/>
              <a:chExt cx="2566350" cy="292968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5703950" y="1751367"/>
                <a:ext cx="2554358" cy="292731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grpSp>
            <p:nvGrpSpPr>
              <p:cNvPr id="18515" name="Group 27"/>
              <p:cNvGrpSpPr>
                <a:grpSpLocks/>
              </p:cNvGrpSpPr>
              <p:nvPr/>
            </p:nvGrpSpPr>
            <p:grpSpPr bwMode="auto">
              <a:xfrm>
                <a:off x="7904715" y="1749000"/>
                <a:ext cx="365590" cy="2922465"/>
                <a:chOff x="1686432" y="1749000"/>
                <a:chExt cx="365590" cy="2922465"/>
              </a:xfrm>
            </p:grpSpPr>
            <p:sp>
              <p:nvSpPr>
                <p:cNvPr id="71" name="Rectangle 4"/>
                <p:cNvSpPr/>
                <p:nvPr/>
              </p:nvSpPr>
              <p:spPr>
                <a:xfrm>
                  <a:off x="1686456" y="174896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2" name="Rectangle 71"/>
                <p:cNvSpPr/>
                <p:nvPr/>
              </p:nvSpPr>
              <p:spPr>
                <a:xfrm>
                  <a:off x="1686456" y="211457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3" name="Rectangle 72"/>
                <p:cNvSpPr/>
                <p:nvPr/>
              </p:nvSpPr>
              <p:spPr>
                <a:xfrm>
                  <a:off x="1686456" y="248018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1686456" y="284580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5" name="Rectangle 74"/>
                <p:cNvSpPr/>
                <p:nvPr/>
              </p:nvSpPr>
              <p:spPr>
                <a:xfrm>
                  <a:off x="1686456" y="320901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6" name="Rectangle 75"/>
                <p:cNvSpPr/>
                <p:nvPr/>
              </p:nvSpPr>
              <p:spPr>
                <a:xfrm>
                  <a:off x="1686456" y="357462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1686456" y="394023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1686456" y="430585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8516" name="Group 38"/>
              <p:cNvGrpSpPr>
                <a:grpSpLocks/>
              </p:cNvGrpSpPr>
              <p:nvPr/>
            </p:nvGrpSpPr>
            <p:grpSpPr bwMode="auto">
              <a:xfrm>
                <a:off x="7539125" y="1749000"/>
                <a:ext cx="365590" cy="2922465"/>
                <a:chOff x="1685972" y="1749000"/>
                <a:chExt cx="365590" cy="2922465"/>
              </a:xfrm>
            </p:grpSpPr>
            <p:sp>
              <p:nvSpPr>
                <p:cNvPr id="63" name="Rectangle 62"/>
                <p:cNvSpPr/>
                <p:nvPr/>
              </p:nvSpPr>
              <p:spPr>
                <a:xfrm>
                  <a:off x="1685992" y="174896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4" name="Rectangle 63"/>
                <p:cNvSpPr/>
                <p:nvPr/>
              </p:nvSpPr>
              <p:spPr>
                <a:xfrm>
                  <a:off x="1685992" y="211457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5" name="Rectangle 64"/>
                <p:cNvSpPr/>
                <p:nvPr/>
              </p:nvSpPr>
              <p:spPr>
                <a:xfrm>
                  <a:off x="1685992" y="248018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1685992" y="284580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1685992" y="320901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1685992" y="357462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1685992" y="394023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1685992" y="430585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8517" name="Group 56"/>
              <p:cNvGrpSpPr>
                <a:grpSpLocks/>
              </p:cNvGrpSpPr>
              <p:nvPr/>
            </p:nvGrpSpPr>
            <p:grpSpPr bwMode="auto">
              <a:xfrm>
                <a:off x="7175938" y="1749000"/>
                <a:ext cx="365590" cy="2922465"/>
                <a:chOff x="1687915" y="1749000"/>
                <a:chExt cx="365590" cy="2922465"/>
              </a:xfrm>
            </p:grpSpPr>
            <p:sp>
              <p:nvSpPr>
                <p:cNvPr id="55" name="Rectangle 54"/>
                <p:cNvSpPr/>
                <p:nvPr/>
              </p:nvSpPr>
              <p:spPr>
                <a:xfrm>
                  <a:off x="1687930" y="174896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1687930" y="211457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1687930" y="248018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>
                  <a:off x="1687930" y="284580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1687930" y="320901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1687930" y="357462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1" name="Rectangle 60"/>
                <p:cNvSpPr/>
                <p:nvPr/>
              </p:nvSpPr>
              <p:spPr>
                <a:xfrm>
                  <a:off x="1687930" y="394023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1687930" y="430585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8518" name="Group 65"/>
              <p:cNvGrpSpPr>
                <a:grpSpLocks/>
              </p:cNvGrpSpPr>
              <p:nvPr/>
            </p:nvGrpSpPr>
            <p:grpSpPr bwMode="auto">
              <a:xfrm>
                <a:off x="5715982" y="1749000"/>
                <a:ext cx="365590" cy="2922465"/>
                <a:chOff x="1688479" y="1749000"/>
                <a:chExt cx="365590" cy="2922465"/>
              </a:xfrm>
            </p:grpSpPr>
            <p:sp>
              <p:nvSpPr>
                <p:cNvPr id="47" name="Rectangle 46"/>
                <p:cNvSpPr/>
                <p:nvPr/>
              </p:nvSpPr>
              <p:spPr>
                <a:xfrm>
                  <a:off x="1688474" y="174896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8" name="Rectangle 47"/>
                <p:cNvSpPr/>
                <p:nvPr/>
              </p:nvSpPr>
              <p:spPr>
                <a:xfrm>
                  <a:off x="1688474" y="211457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1688474" y="248018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1688474" y="284580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1688474" y="320901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1688474" y="357462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>
                  <a:off x="1688474" y="394023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1688474" y="430585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8519" name="Group 74"/>
              <p:cNvGrpSpPr>
                <a:grpSpLocks/>
              </p:cNvGrpSpPr>
              <p:nvPr/>
            </p:nvGrpSpPr>
            <p:grpSpPr bwMode="auto">
              <a:xfrm>
                <a:off x="6079167" y="1749000"/>
                <a:ext cx="365590" cy="2922465"/>
                <a:chOff x="1686534" y="1749000"/>
                <a:chExt cx="365590" cy="2922465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1686534" y="174896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1686534" y="211457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1686534" y="248018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1686534" y="284580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1686534" y="320901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4" name="Rectangle 43"/>
                <p:cNvSpPr/>
                <p:nvPr/>
              </p:nvSpPr>
              <p:spPr>
                <a:xfrm>
                  <a:off x="1686534" y="357462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1686534" y="394023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1686534" y="430585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8520" name="Group 83"/>
              <p:cNvGrpSpPr>
                <a:grpSpLocks/>
              </p:cNvGrpSpPr>
              <p:nvPr/>
            </p:nvGrpSpPr>
            <p:grpSpPr bwMode="auto">
              <a:xfrm>
                <a:off x="6444757" y="1749000"/>
                <a:ext cx="365590" cy="2922465"/>
                <a:chOff x="1686994" y="1749000"/>
                <a:chExt cx="365590" cy="2922465"/>
              </a:xfrm>
            </p:grpSpPr>
            <p:sp>
              <p:nvSpPr>
                <p:cNvPr id="31" name="Rectangle 20"/>
                <p:cNvSpPr/>
                <p:nvPr/>
              </p:nvSpPr>
              <p:spPr>
                <a:xfrm>
                  <a:off x="1687000" y="174896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2" name="Rectangle 21"/>
                <p:cNvSpPr/>
                <p:nvPr/>
              </p:nvSpPr>
              <p:spPr>
                <a:xfrm>
                  <a:off x="1687000" y="211457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3" name="Rectangle 22"/>
                <p:cNvSpPr/>
                <p:nvPr/>
              </p:nvSpPr>
              <p:spPr>
                <a:xfrm>
                  <a:off x="1687000" y="248018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4" name="Rectangle 23"/>
                <p:cNvSpPr/>
                <p:nvPr/>
              </p:nvSpPr>
              <p:spPr>
                <a:xfrm>
                  <a:off x="1687000" y="284580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1687000" y="320901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1687000" y="357462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1687000" y="394023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1687000" y="430585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8521" name="Group 92"/>
              <p:cNvGrpSpPr>
                <a:grpSpLocks/>
              </p:cNvGrpSpPr>
              <p:nvPr/>
            </p:nvGrpSpPr>
            <p:grpSpPr bwMode="auto">
              <a:xfrm>
                <a:off x="6810348" y="1749000"/>
                <a:ext cx="365590" cy="2922465"/>
                <a:chOff x="1687455" y="1749000"/>
                <a:chExt cx="365590" cy="2922465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1687464" y="174896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1687464" y="211457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1687464" y="248018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1687464" y="284580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1687464" y="320901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8" name="Rectangle 17"/>
                <p:cNvSpPr/>
                <p:nvPr/>
              </p:nvSpPr>
              <p:spPr>
                <a:xfrm>
                  <a:off x="1687464" y="3574624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" name="Rectangle 18"/>
                <p:cNvSpPr/>
                <p:nvPr/>
              </p:nvSpPr>
              <p:spPr>
                <a:xfrm>
                  <a:off x="1687464" y="3940238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" name="Rectangle 19"/>
                <p:cNvSpPr/>
                <p:nvPr/>
              </p:nvSpPr>
              <p:spPr>
                <a:xfrm>
                  <a:off x="1687464" y="4305851"/>
                  <a:ext cx="365596" cy="3656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</p:grpSp>
        <p:cxnSp>
          <p:nvCxnSpPr>
            <p:cNvPr id="80" name="Straight Arrow Connector 79"/>
            <p:cNvCxnSpPr/>
            <p:nvPr/>
          </p:nvCxnSpPr>
          <p:spPr>
            <a:xfrm>
              <a:off x="6142059" y="2808280"/>
              <a:ext cx="1789137" cy="158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511" name="TextBox 81"/>
            <p:cNvSpPr txBox="1">
              <a:spLocks noChangeArrowheads="1"/>
            </p:cNvSpPr>
            <p:nvPr/>
          </p:nvSpPr>
          <p:spPr bwMode="auto">
            <a:xfrm>
              <a:off x="6908833" y="2844792"/>
              <a:ext cx="365130" cy="46166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/>
                <a:t>7</a:t>
              </a:r>
              <a:endParaRPr lang="en-US" b="1"/>
            </a:p>
          </p:txBody>
        </p:sp>
        <p:cxnSp>
          <p:nvCxnSpPr>
            <p:cNvPr id="88" name="Straight Arrow Connector 87"/>
            <p:cNvCxnSpPr/>
            <p:nvPr/>
          </p:nvCxnSpPr>
          <p:spPr>
            <a:xfrm rot="16200000" flipH="1">
              <a:off x="5539595" y="3556796"/>
              <a:ext cx="1935188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513" name="TextBox 92"/>
            <p:cNvSpPr txBox="1">
              <a:spLocks noChangeArrowheads="1"/>
            </p:cNvSpPr>
            <p:nvPr/>
          </p:nvSpPr>
          <p:spPr bwMode="auto">
            <a:xfrm>
              <a:off x="6580215" y="3661082"/>
              <a:ext cx="365130" cy="46166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/>
                <a:t>8</a:t>
              </a:r>
              <a:endParaRPr lang="en-US" b="1"/>
            </a:p>
          </p:txBody>
        </p:sp>
      </p:grpSp>
      <p:grpSp>
        <p:nvGrpSpPr>
          <p:cNvPr id="18446" name="Group 134"/>
          <p:cNvGrpSpPr>
            <a:grpSpLocks/>
          </p:cNvGrpSpPr>
          <p:nvPr/>
        </p:nvGrpSpPr>
        <p:grpSpPr bwMode="auto">
          <a:xfrm>
            <a:off x="482600" y="2224088"/>
            <a:ext cx="2463800" cy="3455987"/>
            <a:chOff x="1340599" y="2589201"/>
            <a:chExt cx="2464625" cy="3455731"/>
          </a:xfrm>
        </p:grpSpPr>
        <p:cxnSp>
          <p:nvCxnSpPr>
            <p:cNvPr id="93" name="Straight Connector 92"/>
            <p:cNvCxnSpPr>
              <a:stCxn id="103" idx="1"/>
              <a:endCxn id="114" idx="3"/>
            </p:cNvCxnSpPr>
            <p:nvPr/>
          </p:nvCxnSpPr>
          <p:spPr bwMode="auto">
            <a:xfrm rot="10800000">
              <a:off x="3239885" y="3471786"/>
              <a:ext cx="309667" cy="81591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>
              <a:stCxn id="103" idx="1"/>
              <a:endCxn id="96" idx="3"/>
            </p:cNvCxnSpPr>
            <p:nvPr/>
          </p:nvCxnSpPr>
          <p:spPr bwMode="auto">
            <a:xfrm rot="10800000" flipV="1">
              <a:off x="3239885" y="4287700"/>
              <a:ext cx="309667" cy="35239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103" idx="1"/>
              <a:endCxn id="104" idx="3"/>
            </p:cNvCxnSpPr>
            <p:nvPr/>
          </p:nvCxnSpPr>
          <p:spPr bwMode="auto">
            <a:xfrm rot="10800000" flipV="1">
              <a:off x="3239885" y="4287700"/>
              <a:ext cx="309667" cy="91750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3" name="Rectangle 102"/>
            <p:cNvSpPr/>
            <p:nvPr/>
          </p:nvSpPr>
          <p:spPr>
            <a:xfrm>
              <a:off x="3549551" y="4159122"/>
              <a:ext cx="255673" cy="255569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18488" name="Group 118"/>
            <p:cNvGrpSpPr>
              <a:grpSpLocks/>
            </p:cNvGrpSpPr>
            <p:nvPr/>
          </p:nvGrpSpPr>
          <p:grpSpPr bwMode="auto">
            <a:xfrm>
              <a:off x="1340599" y="4949817"/>
              <a:ext cx="1898650" cy="474663"/>
              <a:chOff x="1395358" y="4949817"/>
              <a:chExt cx="1898650" cy="474663"/>
            </a:xfrm>
          </p:grpSpPr>
          <p:sp>
            <p:nvSpPr>
              <p:cNvPr id="18507" name="TextBox 86"/>
              <p:cNvSpPr txBox="1">
                <a:spLocks noChangeArrowheads="1"/>
              </p:cNvSpPr>
              <p:nvPr/>
            </p:nvSpPr>
            <p:spPr bwMode="auto">
              <a:xfrm>
                <a:off x="1395358" y="4949817"/>
                <a:ext cx="83978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>
                    <a:latin typeface="Consolas" pitchFamily="49" charset="0"/>
                  </a:rPr>
                  <a:t>C</a:t>
                </a:r>
                <a:r>
                  <a:rPr lang="en-US" sz="2400" i="1" baseline="-25000">
                    <a:latin typeface="Consolas" pitchFamily="49" charset="0"/>
                  </a:rPr>
                  <a:t>2,4</a:t>
                </a:r>
              </a:p>
            </p:txBody>
          </p:sp>
          <p:sp>
            <p:nvSpPr>
              <p:cNvPr id="104" name="Rounded Rectangle 103"/>
              <p:cNvSpPr/>
              <p:nvPr/>
            </p:nvSpPr>
            <p:spPr bwMode="auto">
              <a:xfrm>
                <a:off x="2052583" y="4986330"/>
                <a:ext cx="1241425" cy="43815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trike="sngStrike" dirty="0"/>
                  <a:t>{L, R</a:t>
                </a:r>
                <a:r>
                  <a:rPr lang="en-US" dirty="0"/>
                  <a:t>, A, B}</a:t>
                </a:r>
              </a:p>
            </p:txBody>
          </p:sp>
        </p:grpSp>
        <p:grpSp>
          <p:nvGrpSpPr>
            <p:cNvPr id="18489" name="Group 105"/>
            <p:cNvGrpSpPr>
              <a:grpSpLocks/>
            </p:cNvGrpSpPr>
            <p:nvPr/>
          </p:nvGrpSpPr>
          <p:grpSpPr bwMode="auto">
            <a:xfrm>
              <a:off x="1340599" y="4414830"/>
              <a:ext cx="1898650" cy="461962"/>
              <a:chOff x="1358846" y="4414830"/>
              <a:chExt cx="1898650" cy="461962"/>
            </a:xfrm>
          </p:grpSpPr>
          <p:sp>
            <p:nvSpPr>
              <p:cNvPr id="96" name="Rounded Rectangle 95"/>
              <p:cNvSpPr/>
              <p:nvPr/>
            </p:nvSpPr>
            <p:spPr bwMode="auto">
              <a:xfrm>
                <a:off x="2016071" y="4421180"/>
                <a:ext cx="1241425" cy="43815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/>
                  <a:t>{</a:t>
                </a:r>
                <a:r>
                  <a:rPr lang="en-US" strike="sngStrike" dirty="0"/>
                  <a:t>L, R</a:t>
                </a:r>
                <a:r>
                  <a:rPr lang="en-US" dirty="0"/>
                  <a:t>, A, B}</a:t>
                </a:r>
              </a:p>
            </p:txBody>
          </p:sp>
          <p:sp>
            <p:nvSpPr>
              <p:cNvPr id="18506" name="TextBox 86"/>
              <p:cNvSpPr txBox="1">
                <a:spLocks noChangeArrowheads="1"/>
              </p:cNvSpPr>
              <p:nvPr/>
            </p:nvSpPr>
            <p:spPr bwMode="auto">
              <a:xfrm>
                <a:off x="1358846" y="4414830"/>
                <a:ext cx="693737" cy="4619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>
                    <a:latin typeface="Consolas" pitchFamily="49" charset="0"/>
                  </a:rPr>
                  <a:t>C</a:t>
                </a:r>
                <a:r>
                  <a:rPr lang="en-US" sz="2400" i="1" baseline="-25000">
                    <a:latin typeface="Consolas" pitchFamily="49" charset="0"/>
                  </a:rPr>
                  <a:t>2,3</a:t>
                </a:r>
              </a:p>
            </p:txBody>
          </p:sp>
        </p:grpSp>
        <p:grpSp>
          <p:nvGrpSpPr>
            <p:cNvPr id="18490" name="Group 106"/>
            <p:cNvGrpSpPr>
              <a:grpSpLocks/>
            </p:cNvGrpSpPr>
            <p:nvPr/>
          </p:nvGrpSpPr>
          <p:grpSpPr bwMode="auto">
            <a:xfrm>
              <a:off x="1340599" y="3830643"/>
              <a:ext cx="1898650" cy="461962"/>
              <a:chOff x="1358846" y="4414830"/>
              <a:chExt cx="1898650" cy="461962"/>
            </a:xfrm>
          </p:grpSpPr>
          <p:sp>
            <p:nvSpPr>
              <p:cNvPr id="108" name="Rounded Rectangle 107"/>
              <p:cNvSpPr/>
              <p:nvPr/>
            </p:nvSpPr>
            <p:spPr bwMode="auto">
              <a:xfrm>
                <a:off x="2016291" y="4421071"/>
                <a:ext cx="1241841" cy="43811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/>
                  <a:t>{L, R, A, B}</a:t>
                </a:r>
              </a:p>
            </p:txBody>
          </p:sp>
          <p:sp>
            <p:nvSpPr>
              <p:cNvPr id="18504" name="TextBox 86"/>
              <p:cNvSpPr txBox="1">
                <a:spLocks noChangeArrowheads="1"/>
              </p:cNvSpPr>
              <p:nvPr/>
            </p:nvSpPr>
            <p:spPr bwMode="auto">
              <a:xfrm>
                <a:off x="1358846" y="4414830"/>
                <a:ext cx="693737" cy="4619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>
                    <a:latin typeface="Consolas" pitchFamily="49" charset="0"/>
                  </a:rPr>
                  <a:t>C</a:t>
                </a:r>
                <a:r>
                  <a:rPr lang="en-US" sz="2400" i="1" baseline="-25000">
                    <a:latin typeface="Consolas" pitchFamily="49" charset="0"/>
                  </a:rPr>
                  <a:t>1,4</a:t>
                </a:r>
              </a:p>
            </p:txBody>
          </p:sp>
        </p:grpSp>
        <p:grpSp>
          <p:nvGrpSpPr>
            <p:cNvPr id="18491" name="Group 109"/>
            <p:cNvGrpSpPr>
              <a:grpSpLocks/>
            </p:cNvGrpSpPr>
            <p:nvPr/>
          </p:nvGrpSpPr>
          <p:grpSpPr bwMode="auto">
            <a:xfrm>
              <a:off x="1340599" y="5583267"/>
              <a:ext cx="1898650" cy="461665"/>
              <a:chOff x="1358846" y="4414830"/>
              <a:chExt cx="1898650" cy="461665"/>
            </a:xfrm>
          </p:grpSpPr>
          <p:sp>
            <p:nvSpPr>
              <p:cNvPr id="111" name="Rounded Rectangle 110"/>
              <p:cNvSpPr/>
              <p:nvPr/>
            </p:nvSpPr>
            <p:spPr bwMode="auto">
              <a:xfrm>
                <a:off x="2016071" y="4421180"/>
                <a:ext cx="1241425" cy="43815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/>
                  <a:t>{</a:t>
                </a:r>
                <a:r>
                  <a:rPr lang="en-US" strike="sngStrike" dirty="0"/>
                  <a:t>L, R</a:t>
                </a:r>
                <a:r>
                  <a:rPr lang="en-US" dirty="0"/>
                  <a:t>, A, B}</a:t>
                </a:r>
              </a:p>
            </p:txBody>
          </p:sp>
          <p:sp>
            <p:nvSpPr>
              <p:cNvPr id="18502" name="TextBox 86"/>
              <p:cNvSpPr txBox="1">
                <a:spLocks noChangeArrowheads="1"/>
              </p:cNvSpPr>
              <p:nvPr/>
            </p:nvSpPr>
            <p:spPr bwMode="auto">
              <a:xfrm>
                <a:off x="1358846" y="4414830"/>
                <a:ext cx="693737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>
                    <a:latin typeface="Consolas" pitchFamily="49" charset="0"/>
                  </a:rPr>
                  <a:t>C</a:t>
                </a:r>
                <a:r>
                  <a:rPr lang="en-US" sz="2400" i="1" baseline="-25000">
                    <a:latin typeface="Consolas" pitchFamily="49" charset="0"/>
                  </a:rPr>
                  <a:t>3,4</a:t>
                </a:r>
              </a:p>
            </p:txBody>
          </p:sp>
        </p:grpSp>
        <p:grpSp>
          <p:nvGrpSpPr>
            <p:cNvPr id="18492" name="Group 112"/>
            <p:cNvGrpSpPr>
              <a:grpSpLocks/>
            </p:cNvGrpSpPr>
            <p:nvPr/>
          </p:nvGrpSpPr>
          <p:grpSpPr bwMode="auto">
            <a:xfrm>
              <a:off x="1340599" y="3246435"/>
              <a:ext cx="1898650" cy="461665"/>
              <a:chOff x="1358846" y="4414830"/>
              <a:chExt cx="1898650" cy="461665"/>
            </a:xfrm>
          </p:grpSpPr>
          <p:sp>
            <p:nvSpPr>
              <p:cNvPr id="114" name="Rounded Rectangle 113"/>
              <p:cNvSpPr/>
              <p:nvPr/>
            </p:nvSpPr>
            <p:spPr bwMode="auto">
              <a:xfrm>
                <a:off x="2016291" y="4421122"/>
                <a:ext cx="1241841" cy="43811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/>
                  <a:t>{L, R, A, B}</a:t>
                </a:r>
              </a:p>
            </p:txBody>
          </p:sp>
          <p:sp>
            <p:nvSpPr>
              <p:cNvPr id="18500" name="TextBox 86"/>
              <p:cNvSpPr txBox="1">
                <a:spLocks noChangeArrowheads="1"/>
              </p:cNvSpPr>
              <p:nvPr/>
            </p:nvSpPr>
            <p:spPr bwMode="auto">
              <a:xfrm>
                <a:off x="1358846" y="4414830"/>
                <a:ext cx="693737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>
                    <a:latin typeface="Consolas" pitchFamily="49" charset="0"/>
                  </a:rPr>
                  <a:t>C</a:t>
                </a:r>
                <a:r>
                  <a:rPr lang="en-US" sz="2400" i="1" baseline="-25000">
                    <a:latin typeface="Consolas" pitchFamily="49" charset="0"/>
                  </a:rPr>
                  <a:t>1,3</a:t>
                </a:r>
              </a:p>
            </p:txBody>
          </p:sp>
        </p:grpSp>
        <p:grpSp>
          <p:nvGrpSpPr>
            <p:cNvPr id="18493" name="Group 115"/>
            <p:cNvGrpSpPr>
              <a:grpSpLocks/>
            </p:cNvGrpSpPr>
            <p:nvPr/>
          </p:nvGrpSpPr>
          <p:grpSpPr bwMode="auto">
            <a:xfrm>
              <a:off x="1340599" y="2589201"/>
              <a:ext cx="1898650" cy="461962"/>
              <a:chOff x="1358846" y="4414830"/>
              <a:chExt cx="1898650" cy="461962"/>
            </a:xfrm>
          </p:grpSpPr>
          <p:sp>
            <p:nvSpPr>
              <p:cNvPr id="117" name="Rounded Rectangle 116"/>
              <p:cNvSpPr/>
              <p:nvPr/>
            </p:nvSpPr>
            <p:spPr bwMode="auto">
              <a:xfrm>
                <a:off x="2016291" y="4421180"/>
                <a:ext cx="1241841" cy="43811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/>
                  <a:t>{L, R, A, B}</a:t>
                </a:r>
              </a:p>
            </p:txBody>
          </p:sp>
          <p:sp>
            <p:nvSpPr>
              <p:cNvPr id="18498" name="TextBox 86"/>
              <p:cNvSpPr txBox="1">
                <a:spLocks noChangeArrowheads="1"/>
              </p:cNvSpPr>
              <p:nvPr/>
            </p:nvSpPr>
            <p:spPr bwMode="auto">
              <a:xfrm>
                <a:off x="1358846" y="4414830"/>
                <a:ext cx="693737" cy="4619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>
                    <a:latin typeface="Consolas" pitchFamily="49" charset="0"/>
                  </a:rPr>
                  <a:t>C</a:t>
                </a:r>
                <a:r>
                  <a:rPr lang="en-US" sz="2400" i="1" baseline="-25000">
                    <a:latin typeface="Consolas" pitchFamily="49" charset="0"/>
                  </a:rPr>
                  <a:t>1,2</a:t>
                </a:r>
              </a:p>
            </p:txBody>
          </p:sp>
        </p:grpSp>
        <p:cxnSp>
          <p:nvCxnSpPr>
            <p:cNvPr id="121" name="Straight Connector 120"/>
            <p:cNvCxnSpPr>
              <a:stCxn id="103" idx="0"/>
              <a:endCxn id="117" idx="3"/>
            </p:cNvCxnSpPr>
            <p:nvPr/>
          </p:nvCxnSpPr>
          <p:spPr bwMode="auto">
            <a:xfrm rot="16200000" flipV="1">
              <a:off x="2786777" y="3267717"/>
              <a:ext cx="1344512" cy="43829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stCxn id="108" idx="3"/>
              <a:endCxn id="103" idx="1"/>
            </p:cNvCxnSpPr>
            <p:nvPr/>
          </p:nvCxnSpPr>
          <p:spPr bwMode="auto">
            <a:xfrm>
              <a:off x="3239885" y="4055942"/>
              <a:ext cx="309667" cy="23175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>
              <a:stCxn id="103" idx="2"/>
              <a:endCxn id="111" idx="3"/>
            </p:cNvCxnSpPr>
            <p:nvPr/>
          </p:nvCxnSpPr>
          <p:spPr bwMode="auto">
            <a:xfrm rot="5400000">
              <a:off x="2762172" y="4892404"/>
              <a:ext cx="1393722" cy="43829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47" name="Straight Connector 146"/>
          <p:cNvCxnSpPr>
            <a:stCxn id="159" idx="0"/>
            <a:endCxn id="85" idx="4"/>
          </p:cNvCxnSpPr>
          <p:nvPr/>
        </p:nvCxnSpPr>
        <p:spPr>
          <a:xfrm rot="5400000">
            <a:off x="3913188" y="4395788"/>
            <a:ext cx="547687" cy="1587"/>
          </a:xfrm>
          <a:prstGeom prst="curved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48" name="Group 187"/>
          <p:cNvGrpSpPr>
            <a:grpSpLocks/>
          </p:cNvGrpSpPr>
          <p:nvPr/>
        </p:nvGrpSpPr>
        <p:grpSpPr bwMode="auto">
          <a:xfrm>
            <a:off x="3640138" y="2917825"/>
            <a:ext cx="638175" cy="2782888"/>
            <a:chOff x="3640919" y="2917818"/>
            <a:chExt cx="638175" cy="2782898"/>
          </a:xfrm>
        </p:grpSpPr>
        <p:grpSp>
          <p:nvGrpSpPr>
            <p:cNvPr id="18468" name="Group 152"/>
            <p:cNvGrpSpPr>
              <a:grpSpLocks/>
            </p:cNvGrpSpPr>
            <p:nvPr/>
          </p:nvGrpSpPr>
          <p:grpSpPr bwMode="auto">
            <a:xfrm>
              <a:off x="3640919" y="4378338"/>
              <a:ext cx="638175" cy="592118"/>
              <a:chOff x="3622662" y="4232286"/>
              <a:chExt cx="638175" cy="592118"/>
            </a:xfrm>
          </p:grpSpPr>
          <p:sp>
            <p:nvSpPr>
              <p:cNvPr id="85" name="Oval 84"/>
              <p:cNvSpPr/>
              <p:nvPr/>
            </p:nvSpPr>
            <p:spPr>
              <a:xfrm rot="10800000">
                <a:off x="4078274" y="4524372"/>
                <a:ext cx="182563" cy="18256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9" name="Content Placeholder 2"/>
              <p:cNvSpPr txBox="1">
                <a:spLocks/>
              </p:cNvSpPr>
              <p:nvPr/>
            </p:nvSpPr>
            <p:spPr bwMode="auto">
              <a:xfrm>
                <a:off x="3622662" y="4341809"/>
                <a:ext cx="385762" cy="482602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3000" dirty="0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+mn-cs"/>
                  </a:rPr>
                  <a:t>3</a:t>
                </a:r>
              </a:p>
            </p:txBody>
          </p:sp>
          <p:sp>
            <p:nvSpPr>
              <p:cNvPr id="152" name="Content Placeholder 2"/>
              <p:cNvSpPr txBox="1">
                <a:spLocks/>
              </p:cNvSpPr>
              <p:nvPr/>
            </p:nvSpPr>
            <p:spPr bwMode="auto">
              <a:xfrm>
                <a:off x="3841737" y="4232271"/>
                <a:ext cx="292100" cy="365126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2000" dirty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cs typeface="+mn-cs"/>
                  </a:rPr>
                  <a:t>3</a:t>
                </a:r>
              </a:p>
            </p:txBody>
          </p:sp>
        </p:grpSp>
        <p:grpSp>
          <p:nvGrpSpPr>
            <p:cNvPr id="18469" name="Group 157"/>
            <p:cNvGrpSpPr>
              <a:grpSpLocks/>
            </p:cNvGrpSpPr>
            <p:nvPr/>
          </p:nvGrpSpPr>
          <p:grpSpPr bwMode="auto">
            <a:xfrm>
              <a:off x="3640919" y="3648078"/>
              <a:ext cx="638175" cy="592118"/>
              <a:chOff x="3622662" y="4232286"/>
              <a:chExt cx="638175" cy="592118"/>
            </a:xfrm>
          </p:grpSpPr>
          <p:sp>
            <p:nvSpPr>
              <p:cNvPr id="159" name="Oval 158"/>
              <p:cNvSpPr/>
              <p:nvPr/>
            </p:nvSpPr>
            <p:spPr>
              <a:xfrm rot="10800000">
                <a:off x="4078274" y="4524380"/>
                <a:ext cx="182563" cy="18256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0" name="Content Placeholder 2"/>
              <p:cNvSpPr txBox="1">
                <a:spLocks/>
              </p:cNvSpPr>
              <p:nvPr/>
            </p:nvSpPr>
            <p:spPr bwMode="auto">
              <a:xfrm>
                <a:off x="3622662" y="4341817"/>
                <a:ext cx="385762" cy="482602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3000" dirty="0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+mn-cs"/>
                  </a:rPr>
                  <a:t>2</a:t>
                </a:r>
              </a:p>
            </p:txBody>
          </p:sp>
          <p:sp>
            <p:nvSpPr>
              <p:cNvPr id="161" name="Content Placeholder 2"/>
              <p:cNvSpPr txBox="1">
                <a:spLocks/>
              </p:cNvSpPr>
              <p:nvPr/>
            </p:nvSpPr>
            <p:spPr bwMode="auto">
              <a:xfrm>
                <a:off x="3841737" y="4232279"/>
                <a:ext cx="292100" cy="365126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2000" dirty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cs typeface="+mn-cs"/>
                  </a:rPr>
                  <a:t>3</a:t>
                </a:r>
              </a:p>
            </p:txBody>
          </p:sp>
        </p:grpSp>
        <p:grpSp>
          <p:nvGrpSpPr>
            <p:cNvPr id="18470" name="Group 161"/>
            <p:cNvGrpSpPr>
              <a:grpSpLocks/>
            </p:cNvGrpSpPr>
            <p:nvPr/>
          </p:nvGrpSpPr>
          <p:grpSpPr bwMode="auto">
            <a:xfrm>
              <a:off x="3640919" y="2917818"/>
              <a:ext cx="638175" cy="592118"/>
              <a:chOff x="3622662" y="4232286"/>
              <a:chExt cx="638175" cy="592118"/>
            </a:xfrm>
          </p:grpSpPr>
          <p:sp>
            <p:nvSpPr>
              <p:cNvPr id="163" name="Oval 162"/>
              <p:cNvSpPr/>
              <p:nvPr/>
            </p:nvSpPr>
            <p:spPr>
              <a:xfrm rot="10800000">
                <a:off x="4078274" y="4524387"/>
                <a:ext cx="182563" cy="18256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4" name="Content Placeholder 2"/>
              <p:cNvSpPr txBox="1">
                <a:spLocks/>
              </p:cNvSpPr>
              <p:nvPr/>
            </p:nvSpPr>
            <p:spPr bwMode="auto">
              <a:xfrm>
                <a:off x="3622662" y="4341824"/>
                <a:ext cx="385762" cy="482602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3000" dirty="0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+mn-cs"/>
                  </a:rPr>
                  <a:t>1</a:t>
                </a:r>
              </a:p>
            </p:txBody>
          </p:sp>
          <p:sp>
            <p:nvSpPr>
              <p:cNvPr id="165" name="Content Placeholder 2"/>
              <p:cNvSpPr txBox="1">
                <a:spLocks/>
              </p:cNvSpPr>
              <p:nvPr/>
            </p:nvSpPr>
            <p:spPr bwMode="auto">
              <a:xfrm>
                <a:off x="3841737" y="4232286"/>
                <a:ext cx="292100" cy="365126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2000" dirty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cs typeface="+mn-cs"/>
                  </a:rPr>
                  <a:t>1</a:t>
                </a:r>
              </a:p>
            </p:txBody>
          </p:sp>
        </p:grpSp>
        <p:grpSp>
          <p:nvGrpSpPr>
            <p:cNvPr id="18471" name="Group 165"/>
            <p:cNvGrpSpPr>
              <a:grpSpLocks/>
            </p:cNvGrpSpPr>
            <p:nvPr/>
          </p:nvGrpSpPr>
          <p:grpSpPr bwMode="auto">
            <a:xfrm>
              <a:off x="3640919" y="5108598"/>
              <a:ext cx="638175" cy="592118"/>
              <a:chOff x="3622662" y="4232286"/>
              <a:chExt cx="638175" cy="592118"/>
            </a:xfrm>
          </p:grpSpPr>
          <p:sp>
            <p:nvSpPr>
              <p:cNvPr id="167" name="Oval 166"/>
              <p:cNvSpPr/>
              <p:nvPr/>
            </p:nvSpPr>
            <p:spPr>
              <a:xfrm rot="10800000">
                <a:off x="4078274" y="4524365"/>
                <a:ext cx="182563" cy="18256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8" name="Content Placeholder 2"/>
              <p:cNvSpPr txBox="1">
                <a:spLocks/>
              </p:cNvSpPr>
              <p:nvPr/>
            </p:nvSpPr>
            <p:spPr bwMode="auto">
              <a:xfrm>
                <a:off x="3622662" y="4341802"/>
                <a:ext cx="385762" cy="482602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3000" dirty="0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+mn-cs"/>
                  </a:rPr>
                  <a:t>4</a:t>
                </a:r>
              </a:p>
            </p:txBody>
          </p:sp>
          <p:sp>
            <p:nvSpPr>
              <p:cNvPr id="169" name="Content Placeholder 2"/>
              <p:cNvSpPr txBox="1">
                <a:spLocks/>
              </p:cNvSpPr>
              <p:nvPr/>
            </p:nvSpPr>
            <p:spPr bwMode="auto">
              <a:xfrm>
                <a:off x="3841737" y="4232264"/>
                <a:ext cx="292100" cy="365126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2000" dirty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cs typeface="+mn-cs"/>
                  </a:rPr>
                  <a:t>4</a:t>
                </a:r>
              </a:p>
            </p:txBody>
          </p:sp>
        </p:grpSp>
      </p:grpSp>
      <p:grpSp>
        <p:nvGrpSpPr>
          <p:cNvPr id="18449" name="Group 186"/>
          <p:cNvGrpSpPr>
            <a:grpSpLocks/>
          </p:cNvGrpSpPr>
          <p:nvPr/>
        </p:nvGrpSpPr>
        <p:grpSpPr bwMode="auto">
          <a:xfrm>
            <a:off x="5010150" y="5510213"/>
            <a:ext cx="2828925" cy="592137"/>
            <a:chOff x="3586149" y="4122747"/>
            <a:chExt cx="2828955" cy="592118"/>
          </a:xfrm>
        </p:grpSpPr>
        <p:grpSp>
          <p:nvGrpSpPr>
            <p:cNvPr id="18452" name="Group 169"/>
            <p:cNvGrpSpPr>
              <a:grpSpLocks/>
            </p:cNvGrpSpPr>
            <p:nvPr/>
          </p:nvGrpSpPr>
          <p:grpSpPr bwMode="auto">
            <a:xfrm>
              <a:off x="5046669" y="4122747"/>
              <a:ext cx="638175" cy="592118"/>
              <a:chOff x="3622662" y="4232286"/>
              <a:chExt cx="638175" cy="592118"/>
            </a:xfrm>
          </p:grpSpPr>
          <p:sp>
            <p:nvSpPr>
              <p:cNvPr id="171" name="Oval 170"/>
              <p:cNvSpPr/>
              <p:nvPr/>
            </p:nvSpPr>
            <p:spPr>
              <a:xfrm rot="10800000">
                <a:off x="4078275" y="4524377"/>
                <a:ext cx="182564" cy="18255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72" name="Content Placeholder 2"/>
              <p:cNvSpPr txBox="1">
                <a:spLocks/>
              </p:cNvSpPr>
              <p:nvPr/>
            </p:nvSpPr>
            <p:spPr bwMode="auto">
              <a:xfrm>
                <a:off x="3622657" y="4341819"/>
                <a:ext cx="385767" cy="482585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3000" dirty="0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+mn-cs"/>
                  </a:rPr>
                  <a:t>3</a:t>
                </a:r>
              </a:p>
            </p:txBody>
          </p:sp>
          <p:sp>
            <p:nvSpPr>
              <p:cNvPr id="173" name="Content Placeholder 2"/>
              <p:cNvSpPr txBox="1">
                <a:spLocks/>
              </p:cNvSpPr>
              <p:nvPr/>
            </p:nvSpPr>
            <p:spPr bwMode="auto">
              <a:xfrm>
                <a:off x="3841734" y="4232286"/>
                <a:ext cx="292103" cy="365113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2000" dirty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cs typeface="+mn-cs"/>
                  </a:rPr>
                  <a:t>4</a:t>
                </a:r>
              </a:p>
            </p:txBody>
          </p:sp>
        </p:grpSp>
        <p:grpSp>
          <p:nvGrpSpPr>
            <p:cNvPr id="18453" name="Group 173"/>
            <p:cNvGrpSpPr>
              <a:grpSpLocks/>
            </p:cNvGrpSpPr>
            <p:nvPr/>
          </p:nvGrpSpPr>
          <p:grpSpPr bwMode="auto">
            <a:xfrm>
              <a:off x="4316409" y="4122747"/>
              <a:ext cx="638175" cy="592118"/>
              <a:chOff x="3622662" y="4232286"/>
              <a:chExt cx="638175" cy="592118"/>
            </a:xfrm>
          </p:grpSpPr>
          <p:sp>
            <p:nvSpPr>
              <p:cNvPr id="175" name="Oval 174"/>
              <p:cNvSpPr/>
              <p:nvPr/>
            </p:nvSpPr>
            <p:spPr>
              <a:xfrm rot="10800000">
                <a:off x="4078278" y="4524377"/>
                <a:ext cx="182564" cy="18255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76" name="Content Placeholder 2"/>
              <p:cNvSpPr txBox="1">
                <a:spLocks/>
              </p:cNvSpPr>
              <p:nvPr/>
            </p:nvSpPr>
            <p:spPr bwMode="auto">
              <a:xfrm>
                <a:off x="3622660" y="4341819"/>
                <a:ext cx="385767" cy="482585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3000" dirty="0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+mn-cs"/>
                  </a:rPr>
                  <a:t>2</a:t>
                </a:r>
              </a:p>
            </p:txBody>
          </p:sp>
          <p:sp>
            <p:nvSpPr>
              <p:cNvPr id="177" name="Content Placeholder 2"/>
              <p:cNvSpPr txBox="1">
                <a:spLocks/>
              </p:cNvSpPr>
              <p:nvPr/>
            </p:nvSpPr>
            <p:spPr bwMode="auto">
              <a:xfrm>
                <a:off x="3841737" y="4232286"/>
                <a:ext cx="292103" cy="365113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2000" dirty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cs typeface="+mn-cs"/>
                  </a:rPr>
                  <a:t>4</a:t>
                </a:r>
              </a:p>
            </p:txBody>
          </p:sp>
        </p:grpSp>
        <p:grpSp>
          <p:nvGrpSpPr>
            <p:cNvPr id="18454" name="Group 177"/>
            <p:cNvGrpSpPr>
              <a:grpSpLocks/>
            </p:cNvGrpSpPr>
            <p:nvPr/>
          </p:nvGrpSpPr>
          <p:grpSpPr bwMode="auto">
            <a:xfrm>
              <a:off x="3586149" y="4122747"/>
              <a:ext cx="638175" cy="592118"/>
              <a:chOff x="3622662" y="4232286"/>
              <a:chExt cx="638175" cy="592118"/>
            </a:xfrm>
          </p:grpSpPr>
          <p:sp>
            <p:nvSpPr>
              <p:cNvPr id="179" name="Oval 178"/>
              <p:cNvSpPr/>
              <p:nvPr/>
            </p:nvSpPr>
            <p:spPr>
              <a:xfrm rot="10800000">
                <a:off x="4078280" y="4524377"/>
                <a:ext cx="182564" cy="18255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80" name="Content Placeholder 2"/>
              <p:cNvSpPr txBox="1">
                <a:spLocks/>
              </p:cNvSpPr>
              <p:nvPr/>
            </p:nvSpPr>
            <p:spPr bwMode="auto">
              <a:xfrm>
                <a:off x="3622662" y="4341819"/>
                <a:ext cx="385767" cy="482585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3000" dirty="0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+mn-cs"/>
                  </a:rPr>
                  <a:t>1</a:t>
                </a:r>
              </a:p>
            </p:txBody>
          </p:sp>
          <p:sp>
            <p:nvSpPr>
              <p:cNvPr id="181" name="Content Placeholder 2"/>
              <p:cNvSpPr txBox="1">
                <a:spLocks/>
              </p:cNvSpPr>
              <p:nvPr/>
            </p:nvSpPr>
            <p:spPr bwMode="auto">
              <a:xfrm>
                <a:off x="3841739" y="4232286"/>
                <a:ext cx="292103" cy="365113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2000" dirty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cs typeface="+mn-cs"/>
                  </a:rPr>
                  <a:t>1</a:t>
                </a:r>
              </a:p>
            </p:txBody>
          </p:sp>
        </p:grpSp>
        <p:grpSp>
          <p:nvGrpSpPr>
            <p:cNvPr id="18455" name="Group 181"/>
            <p:cNvGrpSpPr>
              <a:grpSpLocks/>
            </p:cNvGrpSpPr>
            <p:nvPr/>
          </p:nvGrpSpPr>
          <p:grpSpPr bwMode="auto">
            <a:xfrm>
              <a:off x="5776929" y="4122747"/>
              <a:ext cx="638175" cy="592118"/>
              <a:chOff x="3622662" y="4232286"/>
              <a:chExt cx="638175" cy="592118"/>
            </a:xfrm>
          </p:grpSpPr>
          <p:sp>
            <p:nvSpPr>
              <p:cNvPr id="183" name="Oval 182"/>
              <p:cNvSpPr/>
              <p:nvPr/>
            </p:nvSpPr>
            <p:spPr>
              <a:xfrm rot="10800000">
                <a:off x="4078273" y="4524377"/>
                <a:ext cx="182564" cy="18255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84" name="Content Placeholder 2"/>
              <p:cNvSpPr txBox="1">
                <a:spLocks/>
              </p:cNvSpPr>
              <p:nvPr/>
            </p:nvSpPr>
            <p:spPr bwMode="auto">
              <a:xfrm>
                <a:off x="3622655" y="4341819"/>
                <a:ext cx="385767" cy="482585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3000" dirty="0">
                    <a:solidFill>
                      <a:schemeClr val="tx2">
                        <a:lumMod val="75000"/>
                      </a:schemeClr>
                    </a:solidFill>
                    <a:latin typeface="+mn-lt"/>
                    <a:cs typeface="+mn-cs"/>
                  </a:rPr>
                  <a:t>4</a:t>
                </a:r>
              </a:p>
            </p:txBody>
          </p:sp>
          <p:sp>
            <p:nvSpPr>
              <p:cNvPr id="185" name="Content Placeholder 2"/>
              <p:cNvSpPr txBox="1">
                <a:spLocks/>
              </p:cNvSpPr>
              <p:nvPr/>
            </p:nvSpPr>
            <p:spPr bwMode="auto">
              <a:xfrm>
                <a:off x="3841732" y="4232286"/>
                <a:ext cx="292103" cy="365113"/>
              </a:xfrm>
              <a:prstGeom prst="rect">
                <a:avLst/>
              </a:prstGeom>
            </p:spPr>
            <p:txBody>
              <a:bodyPr/>
              <a:lstStyle/>
              <a:p>
                <a:pPr marL="342900" indent="-342900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US" sz="2000" dirty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cs typeface="+mn-cs"/>
                  </a:rPr>
                  <a:t>4</a:t>
                </a:r>
              </a:p>
            </p:txBody>
          </p:sp>
        </p:grpSp>
      </p:grpSp>
      <p:cxnSp>
        <p:nvCxnSpPr>
          <p:cNvPr id="193" name="Straight Connector 146"/>
          <p:cNvCxnSpPr>
            <a:stCxn id="167" idx="4"/>
            <a:endCxn id="85" idx="0"/>
          </p:cNvCxnSpPr>
          <p:nvPr/>
        </p:nvCxnSpPr>
        <p:spPr>
          <a:xfrm rot="5400000" flipH="1" flipV="1">
            <a:off x="3912394" y="5126832"/>
            <a:ext cx="549275" cy="1587"/>
          </a:xfrm>
          <a:prstGeom prst="curved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46"/>
          <p:cNvCxnSpPr>
            <a:stCxn id="159" idx="2"/>
            <a:endCxn id="167" idx="2"/>
          </p:cNvCxnSpPr>
          <p:nvPr/>
        </p:nvCxnSpPr>
        <p:spPr>
          <a:xfrm>
            <a:off x="4278313" y="4030663"/>
            <a:ext cx="1587" cy="1462087"/>
          </a:xfrm>
          <a:prstGeom prst="curvedConnector3">
            <a:avLst>
              <a:gd name="adj1" fmla="val 14395466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Slide Number Placeholder 14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Variable &amp; Value Orderings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Variable ordering</a:t>
            </a:r>
          </a:p>
          <a:p>
            <a:pPr lvl="1" eaLnBrk="1" hangingPunct="1"/>
            <a:r>
              <a:rPr lang="en-US" smtClean="0"/>
              <a:t>Select the largest rectangles first</a:t>
            </a:r>
          </a:p>
          <a:p>
            <a:pPr lvl="1" eaLnBrk="1" hangingPunct="1"/>
            <a:r>
              <a:rPr lang="en-US" smtClean="0"/>
              <a:t>Dynamic variable ordering because of singleton assignment (domino effect)</a:t>
            </a:r>
          </a:p>
          <a:p>
            <a:pPr eaLnBrk="1" hangingPunct="1"/>
            <a:r>
              <a:rPr lang="en-US" smtClean="0"/>
              <a:t>Value ordering</a:t>
            </a:r>
          </a:p>
          <a:p>
            <a:pPr lvl="1" eaLnBrk="1" hangingPunct="1"/>
            <a:r>
              <a:rPr lang="en-US" smtClean="0"/>
              <a:t>Choose the disjunction with the minimal increase in area</a:t>
            </a:r>
          </a:p>
          <a:p>
            <a:pPr lvl="1" eaLnBrk="1" hangingPunct="1"/>
            <a:r>
              <a:rPr lang="en-US" smtClean="0"/>
              <a:t>Break ties by choosing the disjunction with the least amount of slack</a:t>
            </a:r>
          </a:p>
          <a:p>
            <a:pPr lvl="1"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63612"/>
          </a:xfrm>
        </p:spPr>
        <p:txBody>
          <a:bodyPr/>
          <a:lstStyle/>
          <a:p>
            <a:pPr eaLnBrk="1" hangingPunct="1"/>
            <a:r>
              <a:rPr lang="en-US" smtClean="0"/>
              <a:t>Solving the Optimization Problem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336492" y="1600200"/>
            <a:ext cx="4991100" cy="4525963"/>
          </a:xfrm>
        </p:spPr>
        <p:txBody>
          <a:bodyPr/>
          <a:lstStyle/>
          <a:p>
            <a:pPr eaLnBrk="1" hangingPunct="1"/>
            <a:r>
              <a:rPr lang="en-US" sz="2400" dirty="0" smtClean="0"/>
              <a:t>Rejected idea: decrease W/H iteratively &amp; look for ‘smaller’ arrangements</a:t>
            </a:r>
          </a:p>
          <a:p>
            <a:pPr eaLnBrk="1" hangingPunct="1"/>
            <a:r>
              <a:rPr lang="en-US" sz="2400" dirty="0" smtClean="0"/>
              <a:t>Mechanism uses Branch &amp; Bound</a:t>
            </a:r>
          </a:p>
          <a:p>
            <a:pPr lvl="1" eaLnBrk="1" hangingPunct="1"/>
            <a:r>
              <a:rPr lang="en-US" sz="2000" dirty="0" smtClean="0"/>
              <a:t>Assume </a:t>
            </a:r>
          </a:p>
          <a:p>
            <a:pPr lvl="2" eaLnBrk="1" hangingPunct="1"/>
            <a:r>
              <a:rPr lang="en-US" sz="1800" i="1" dirty="0" err="1" smtClean="0">
                <a:latin typeface="Consolas" pitchFamily="49" charset="0"/>
              </a:rPr>
              <a:t>w</a:t>
            </a:r>
            <a:r>
              <a:rPr lang="en-US" sz="1800" i="1" baseline="-25000" dirty="0" err="1" smtClean="0">
                <a:latin typeface="Consolas" pitchFamily="49" charset="0"/>
              </a:rPr>
              <a:t>l</a:t>
            </a:r>
            <a:r>
              <a:rPr lang="en-US" sz="1800" dirty="0" smtClean="0"/>
              <a:t>/</a:t>
            </a:r>
            <a:r>
              <a:rPr lang="en-US" sz="1800" i="1" dirty="0" smtClean="0">
                <a:latin typeface="Consolas" pitchFamily="49" charset="0"/>
              </a:rPr>
              <a:t>h</a:t>
            </a:r>
            <a:r>
              <a:rPr lang="en-US" sz="1800" i="1" baseline="-25000" dirty="0" smtClean="0">
                <a:latin typeface="Consolas" pitchFamily="49" charset="0"/>
              </a:rPr>
              <a:t>l</a:t>
            </a:r>
            <a:r>
              <a:rPr lang="en-US" sz="1800" dirty="0" smtClean="0"/>
              <a:t> are lower current bound on W/H (obtained from the displacement graph)</a:t>
            </a:r>
          </a:p>
          <a:p>
            <a:pPr lvl="2" eaLnBrk="1" hangingPunct="1"/>
            <a:r>
              <a:rPr lang="en-US" sz="1800" dirty="0" smtClean="0"/>
              <a:t>Area of bounding box of current (best) solution is </a:t>
            </a:r>
            <a:r>
              <a:rPr lang="en-US" sz="1800" i="1" dirty="0" smtClean="0"/>
              <a:t>A</a:t>
            </a:r>
          </a:p>
          <a:p>
            <a:pPr lvl="1" eaLnBrk="1" hangingPunct="1"/>
            <a:r>
              <a:rPr lang="en-US" sz="2000" dirty="0" smtClean="0"/>
              <a:t>Update </a:t>
            </a:r>
          </a:p>
          <a:p>
            <a:pPr lvl="2" eaLnBrk="1" hangingPunct="1"/>
            <a:r>
              <a:rPr lang="en-US" sz="1800" dirty="0" smtClean="0">
                <a:latin typeface="Arial" charset="0"/>
                <a:cs typeface="Arial" charset="0"/>
              </a:rPr>
              <a:t>W</a:t>
            </a:r>
            <a:r>
              <a:rPr lang="en-US" sz="1800" dirty="0" smtClean="0"/>
              <a:t> </a:t>
            </a:r>
            <a:r>
              <a:rPr lang="en-US" sz="1800" dirty="0" smtClean="0">
                <a:sym typeface="Symbol" pitchFamily="18" charset="2"/>
              </a:rPr>
              <a:t> A/</a:t>
            </a:r>
            <a:r>
              <a:rPr lang="en-US" sz="1800" i="1" dirty="0" smtClean="0">
                <a:latin typeface="Consolas" pitchFamily="49" charset="0"/>
              </a:rPr>
              <a:t>h</a:t>
            </a:r>
            <a:r>
              <a:rPr lang="en-US" sz="1800" i="1" baseline="-25000" dirty="0" smtClean="0">
                <a:latin typeface="Consolas" pitchFamily="49" charset="0"/>
              </a:rPr>
              <a:t>l</a:t>
            </a:r>
            <a:r>
              <a:rPr lang="en-US" sz="1800" dirty="0" smtClean="0">
                <a:sym typeface="Symbol" pitchFamily="18" charset="2"/>
              </a:rPr>
              <a:t></a:t>
            </a:r>
          </a:p>
          <a:p>
            <a:pPr lvl="2" eaLnBrk="1" hangingPunct="1"/>
            <a:r>
              <a:rPr lang="en-US" sz="1800" dirty="0" smtClean="0">
                <a:latin typeface="Arial" charset="0"/>
                <a:cs typeface="Arial" charset="0"/>
              </a:rPr>
              <a:t>H</a:t>
            </a:r>
            <a:r>
              <a:rPr lang="en-US" sz="1800" dirty="0" smtClean="0"/>
              <a:t> </a:t>
            </a:r>
            <a:r>
              <a:rPr lang="en-US" sz="1800" dirty="0" smtClean="0">
                <a:sym typeface="Symbol" pitchFamily="18" charset="2"/>
              </a:rPr>
              <a:t> A/</a:t>
            </a:r>
            <a:r>
              <a:rPr lang="en-US" sz="1800" i="1" dirty="0" err="1" smtClean="0">
                <a:latin typeface="Consolas" pitchFamily="49" charset="0"/>
                <a:sym typeface="Symbol" pitchFamily="18" charset="2"/>
              </a:rPr>
              <a:t>w</a:t>
            </a:r>
            <a:r>
              <a:rPr lang="en-US" sz="1800" i="1" baseline="-25000" dirty="0" err="1" smtClean="0">
                <a:latin typeface="Consolas" pitchFamily="49" charset="0"/>
              </a:rPr>
              <a:t>l</a:t>
            </a:r>
            <a:r>
              <a:rPr lang="en-US" sz="1800" dirty="0" smtClean="0">
                <a:sym typeface="Symbol" pitchFamily="18" charset="2"/>
              </a:rPr>
              <a:t></a:t>
            </a:r>
            <a:endParaRPr lang="en-US" sz="1800" dirty="0" smtClean="0"/>
          </a:p>
        </p:txBody>
      </p:sp>
      <p:grpSp>
        <p:nvGrpSpPr>
          <p:cNvPr id="20484" name="Group 24"/>
          <p:cNvGrpSpPr>
            <a:grpSpLocks/>
          </p:cNvGrpSpPr>
          <p:nvPr/>
        </p:nvGrpSpPr>
        <p:grpSpPr bwMode="auto">
          <a:xfrm flipH="1">
            <a:off x="5257862" y="1003323"/>
            <a:ext cx="3330575" cy="981075"/>
            <a:chOff x="5667376" y="1498600"/>
            <a:chExt cx="3330574" cy="981059"/>
          </a:xfrm>
        </p:grpSpPr>
        <p:sp>
          <p:nvSpPr>
            <p:cNvPr id="4" name="Rectangle 3"/>
            <p:cNvSpPr>
              <a:spLocks noChangeAspect="1"/>
            </p:cNvSpPr>
            <p:nvPr/>
          </p:nvSpPr>
          <p:spPr bwMode="auto">
            <a:xfrm>
              <a:off x="8032750" y="1498600"/>
              <a:ext cx="965200" cy="965184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4x4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Rectangle 4"/>
            <p:cNvSpPr>
              <a:spLocks/>
            </p:cNvSpPr>
            <p:nvPr/>
          </p:nvSpPr>
          <p:spPr bwMode="auto">
            <a:xfrm>
              <a:off x="6981826" y="1754183"/>
              <a:ext cx="995363" cy="723888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4x3</a:t>
              </a:r>
            </a:p>
          </p:txBody>
        </p:sp>
        <p:sp>
          <p:nvSpPr>
            <p:cNvPr id="6" name="Rectangle 5"/>
            <p:cNvSpPr>
              <a:spLocks/>
            </p:cNvSpPr>
            <p:nvPr/>
          </p:nvSpPr>
          <p:spPr bwMode="auto">
            <a:xfrm>
              <a:off x="5667376" y="2260588"/>
              <a:ext cx="255588" cy="219071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2" name="Rectangle 21"/>
            <p:cNvSpPr>
              <a:spLocks/>
            </p:cNvSpPr>
            <p:nvPr/>
          </p:nvSpPr>
          <p:spPr bwMode="auto">
            <a:xfrm>
              <a:off x="5995989" y="2260588"/>
              <a:ext cx="255587" cy="219071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3" name="Rectangle 22"/>
            <p:cNvSpPr>
              <a:spLocks/>
            </p:cNvSpPr>
            <p:nvPr/>
          </p:nvSpPr>
          <p:spPr bwMode="auto">
            <a:xfrm>
              <a:off x="6324601" y="2260588"/>
              <a:ext cx="255588" cy="219071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4" name="Rectangle 23"/>
            <p:cNvSpPr>
              <a:spLocks/>
            </p:cNvSpPr>
            <p:nvPr/>
          </p:nvSpPr>
          <p:spPr bwMode="auto">
            <a:xfrm>
              <a:off x="6653214" y="2260588"/>
              <a:ext cx="255587" cy="219071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sp>
        <p:nvSpPr>
          <p:cNvPr id="27" name="Rectangle 26"/>
          <p:cNvSpPr>
            <a:spLocks noChangeAspect="1"/>
          </p:cNvSpPr>
          <p:nvPr/>
        </p:nvSpPr>
        <p:spPr bwMode="auto">
          <a:xfrm>
            <a:off x="5294374" y="2390798"/>
            <a:ext cx="985838" cy="965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4x4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>
            <a:spLocks/>
          </p:cNvSpPr>
          <p:nvPr/>
        </p:nvSpPr>
        <p:spPr bwMode="auto">
          <a:xfrm>
            <a:off x="5294374" y="3376635"/>
            <a:ext cx="985838" cy="7239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4x3</a:t>
            </a:r>
          </a:p>
        </p:txBody>
      </p:sp>
      <p:sp>
        <p:nvSpPr>
          <p:cNvPr id="29" name="Rectangle 28"/>
          <p:cNvSpPr>
            <a:spLocks/>
          </p:cNvSpPr>
          <p:nvPr/>
        </p:nvSpPr>
        <p:spPr bwMode="auto">
          <a:xfrm>
            <a:off x="5294374" y="4800623"/>
            <a:ext cx="255588" cy="2190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0" name="Rectangle 29"/>
          <p:cNvSpPr>
            <a:spLocks/>
          </p:cNvSpPr>
          <p:nvPr/>
        </p:nvSpPr>
        <p:spPr bwMode="auto">
          <a:xfrm>
            <a:off x="5294374" y="4581548"/>
            <a:ext cx="255588" cy="2190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1" name="Rectangle 30"/>
          <p:cNvSpPr>
            <a:spLocks/>
          </p:cNvSpPr>
          <p:nvPr/>
        </p:nvSpPr>
        <p:spPr bwMode="auto">
          <a:xfrm>
            <a:off x="5294374" y="4325960"/>
            <a:ext cx="255588" cy="2190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2" name="Rectangle 31"/>
          <p:cNvSpPr>
            <a:spLocks/>
          </p:cNvSpPr>
          <p:nvPr/>
        </p:nvSpPr>
        <p:spPr bwMode="auto">
          <a:xfrm>
            <a:off x="5294374" y="4106885"/>
            <a:ext cx="255588" cy="2190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1</a:t>
            </a:r>
          </a:p>
        </p:txBody>
      </p:sp>
      <p:grpSp>
        <p:nvGrpSpPr>
          <p:cNvPr id="20491" name="Group 101"/>
          <p:cNvGrpSpPr>
            <a:grpSpLocks/>
          </p:cNvGrpSpPr>
          <p:nvPr/>
        </p:nvGrpSpPr>
        <p:grpSpPr bwMode="auto">
          <a:xfrm>
            <a:off x="6973949" y="2208235"/>
            <a:ext cx="2125663" cy="2195513"/>
            <a:chOff x="7018371" y="2516175"/>
            <a:chExt cx="2125629" cy="2194982"/>
          </a:xfrm>
        </p:grpSpPr>
        <p:grpSp>
          <p:nvGrpSpPr>
            <p:cNvPr id="20511" name="Group 32"/>
            <p:cNvGrpSpPr>
              <a:grpSpLocks/>
            </p:cNvGrpSpPr>
            <p:nvPr/>
          </p:nvGrpSpPr>
          <p:grpSpPr bwMode="auto">
            <a:xfrm>
              <a:off x="7099301" y="2516175"/>
              <a:ext cx="2044699" cy="2194982"/>
              <a:chOff x="6835776" y="3713163"/>
              <a:chExt cx="2044699" cy="2194982"/>
            </a:xfrm>
          </p:grpSpPr>
          <p:sp>
            <p:nvSpPr>
              <p:cNvPr id="34" name="Oval 33"/>
              <p:cNvSpPr/>
              <p:nvPr/>
            </p:nvSpPr>
            <p:spPr>
              <a:xfrm>
                <a:off x="8077213" y="4008367"/>
                <a:ext cx="146048" cy="146015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7164415" y="4920959"/>
                <a:ext cx="146048" cy="146015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8077213" y="4920959"/>
                <a:ext cx="146048" cy="14601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8624891" y="4920959"/>
                <a:ext cx="146048" cy="14601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7785118" y="4446411"/>
                <a:ext cx="146048" cy="146015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20518" name="Group 123"/>
              <p:cNvGrpSpPr>
                <a:grpSpLocks/>
              </p:cNvGrpSpPr>
              <p:nvPr/>
            </p:nvGrpSpPr>
            <p:grpSpPr bwMode="auto">
              <a:xfrm>
                <a:off x="6835776" y="5432436"/>
                <a:ext cx="803275" cy="146050"/>
                <a:chOff x="6762779" y="5108598"/>
                <a:chExt cx="803286" cy="145881"/>
              </a:xfrm>
            </p:grpSpPr>
            <p:sp>
              <p:nvSpPr>
                <p:cNvPr id="72" name="Oval 71"/>
                <p:cNvSpPr/>
                <p:nvPr/>
              </p:nvSpPr>
              <p:spPr>
                <a:xfrm>
                  <a:off x="6762811" y="5108173"/>
                  <a:ext cx="146050" cy="145846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73" name="Oval 72"/>
                <p:cNvSpPr/>
                <p:nvPr/>
              </p:nvSpPr>
              <p:spPr>
                <a:xfrm>
                  <a:off x="6981885" y="5108173"/>
                  <a:ext cx="146050" cy="14584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74" name="Oval 73"/>
                <p:cNvSpPr/>
                <p:nvPr/>
              </p:nvSpPr>
              <p:spPr>
                <a:xfrm>
                  <a:off x="7200960" y="5108173"/>
                  <a:ext cx="146050" cy="14584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75" name="Oval 74"/>
                <p:cNvSpPr/>
                <p:nvPr/>
              </p:nvSpPr>
              <p:spPr>
                <a:xfrm>
                  <a:off x="7420034" y="5108173"/>
                  <a:ext cx="146050" cy="14584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40" name="Oval 39"/>
              <p:cNvSpPr/>
              <p:nvPr/>
            </p:nvSpPr>
            <p:spPr>
              <a:xfrm>
                <a:off x="7748605" y="5432010"/>
                <a:ext cx="146048" cy="14601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7967677" y="5432010"/>
                <a:ext cx="146048" cy="14601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8186748" y="5432010"/>
                <a:ext cx="146048" cy="14601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8405820" y="5432010"/>
                <a:ext cx="146048" cy="14601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523" name="TextBox 126"/>
              <p:cNvSpPr txBox="1">
                <a:spLocks noChangeArrowheads="1"/>
              </p:cNvSpPr>
              <p:nvPr/>
            </p:nvSpPr>
            <p:spPr bwMode="auto">
              <a:xfrm>
                <a:off x="7667671" y="5538813"/>
                <a:ext cx="101447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A B L R</a:t>
                </a:r>
              </a:p>
            </p:txBody>
          </p:sp>
          <p:cxnSp>
            <p:nvCxnSpPr>
              <p:cNvPr id="45" name="Straight Connector 44"/>
              <p:cNvCxnSpPr>
                <a:stCxn id="35" idx="4"/>
              </p:cNvCxnSpPr>
              <p:nvPr/>
            </p:nvCxnSpPr>
            <p:spPr>
              <a:xfrm rot="5400000">
                <a:off x="6890616" y="5085189"/>
                <a:ext cx="365037" cy="328607"/>
              </a:xfrm>
              <a:prstGeom prst="line">
                <a:avLst/>
              </a:prstGeom>
              <a:ln w="1905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35" idx="4"/>
              </p:cNvCxnSpPr>
              <p:nvPr/>
            </p:nvCxnSpPr>
            <p:spPr>
              <a:xfrm rot="5400000">
                <a:off x="7000153" y="5194724"/>
                <a:ext cx="365037" cy="10953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35" idx="4"/>
              </p:cNvCxnSpPr>
              <p:nvPr/>
            </p:nvCxnSpPr>
            <p:spPr>
              <a:xfrm rot="16200000" flipH="1">
                <a:off x="7112862" y="5191550"/>
                <a:ext cx="358688" cy="10953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35" idx="4"/>
              </p:cNvCxnSpPr>
              <p:nvPr/>
            </p:nvCxnSpPr>
            <p:spPr>
              <a:xfrm rot="16200000" flipH="1">
                <a:off x="7219224" y="5085188"/>
                <a:ext cx="365037" cy="3286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36" idx="4"/>
              </p:cNvCxnSpPr>
              <p:nvPr/>
            </p:nvCxnSpPr>
            <p:spPr>
              <a:xfrm rot="5400000">
                <a:off x="7803415" y="5085188"/>
                <a:ext cx="365037" cy="32860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36" idx="4"/>
              </p:cNvCxnSpPr>
              <p:nvPr/>
            </p:nvCxnSpPr>
            <p:spPr>
              <a:xfrm rot="5400000">
                <a:off x="7912950" y="5194724"/>
                <a:ext cx="365037" cy="10953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36" idx="4"/>
              </p:cNvCxnSpPr>
              <p:nvPr/>
            </p:nvCxnSpPr>
            <p:spPr>
              <a:xfrm rot="16200000" flipH="1">
                <a:off x="8022486" y="5194724"/>
                <a:ext cx="365037" cy="10953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36" idx="4"/>
              </p:cNvCxnSpPr>
              <p:nvPr/>
            </p:nvCxnSpPr>
            <p:spPr>
              <a:xfrm rot="16200000" flipH="1">
                <a:off x="8132021" y="5085189"/>
                <a:ext cx="365037" cy="32860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38" idx="4"/>
                <a:endCxn id="35" idx="0"/>
              </p:cNvCxnSpPr>
              <p:nvPr/>
            </p:nvCxnSpPr>
            <p:spPr>
              <a:xfrm rot="5400000">
                <a:off x="7383523" y="4446341"/>
                <a:ext cx="328534" cy="620703"/>
              </a:xfrm>
              <a:prstGeom prst="line">
                <a:avLst/>
              </a:prstGeom>
              <a:ln w="1905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38" idx="4"/>
                <a:endCxn id="36" idx="0"/>
              </p:cNvCxnSpPr>
              <p:nvPr/>
            </p:nvCxnSpPr>
            <p:spPr>
              <a:xfrm rot="16200000" flipH="1">
                <a:off x="7839922" y="4610645"/>
                <a:ext cx="328534" cy="29209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38" idx="4"/>
                <a:endCxn id="37" idx="0"/>
              </p:cNvCxnSpPr>
              <p:nvPr/>
            </p:nvCxnSpPr>
            <p:spPr>
              <a:xfrm rot="16200000" flipH="1">
                <a:off x="8113761" y="4336805"/>
                <a:ext cx="328534" cy="83977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endCxn id="37" idx="4"/>
              </p:cNvCxnSpPr>
              <p:nvPr/>
            </p:nvCxnSpPr>
            <p:spPr>
              <a:xfrm rot="5400000" flipH="1" flipV="1">
                <a:off x="8551884" y="5066957"/>
                <a:ext cx="146015" cy="14604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endCxn id="37" idx="4"/>
              </p:cNvCxnSpPr>
              <p:nvPr/>
            </p:nvCxnSpPr>
            <p:spPr>
              <a:xfrm rot="5400000" flipH="1" flipV="1">
                <a:off x="8570145" y="5121720"/>
                <a:ext cx="182518" cy="7302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endCxn id="37" idx="4"/>
              </p:cNvCxnSpPr>
              <p:nvPr/>
            </p:nvCxnSpPr>
            <p:spPr>
              <a:xfrm rot="16200000" flipV="1">
                <a:off x="8643168" y="5121720"/>
                <a:ext cx="182518" cy="7302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endCxn id="37" idx="4"/>
              </p:cNvCxnSpPr>
              <p:nvPr/>
            </p:nvCxnSpPr>
            <p:spPr>
              <a:xfrm rot="10800000">
                <a:off x="8697915" y="5066973"/>
                <a:ext cx="182560" cy="14601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34" idx="4"/>
                <a:endCxn id="38" idx="0"/>
              </p:cNvCxnSpPr>
              <p:nvPr/>
            </p:nvCxnSpPr>
            <p:spPr>
              <a:xfrm rot="5400000">
                <a:off x="7858174" y="4154348"/>
                <a:ext cx="292029" cy="292095"/>
              </a:xfrm>
              <a:prstGeom prst="line">
                <a:avLst/>
              </a:prstGeom>
              <a:ln w="1905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38" idx="4"/>
              </p:cNvCxnSpPr>
              <p:nvPr/>
            </p:nvCxnSpPr>
            <p:spPr>
              <a:xfrm rot="16200000" flipH="1">
                <a:off x="8095477" y="4355090"/>
                <a:ext cx="73007" cy="54767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rot="5400000" flipH="1" flipV="1">
                <a:off x="8022465" y="4209129"/>
                <a:ext cx="182519" cy="7302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rot="16200000" flipV="1">
                <a:off x="8095489" y="4209129"/>
                <a:ext cx="182519" cy="7302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10800000">
                <a:off x="8150237" y="4154381"/>
                <a:ext cx="182559" cy="14601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544" name="TextBox 189"/>
              <p:cNvSpPr txBox="1">
                <a:spLocks noChangeArrowheads="1"/>
              </p:cNvSpPr>
              <p:nvPr/>
            </p:nvSpPr>
            <p:spPr bwMode="auto">
              <a:xfrm>
                <a:off x="7529513" y="4337050"/>
                <a:ext cx="328612" cy="3698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A</a:t>
                </a:r>
              </a:p>
            </p:txBody>
          </p:sp>
          <p:sp>
            <p:nvSpPr>
              <p:cNvPr id="20545" name="TextBox 190"/>
              <p:cNvSpPr txBox="1">
                <a:spLocks noChangeArrowheads="1"/>
              </p:cNvSpPr>
              <p:nvPr/>
            </p:nvSpPr>
            <p:spPr bwMode="auto">
              <a:xfrm>
                <a:off x="6872288" y="4811713"/>
                <a:ext cx="328612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A</a:t>
                </a:r>
              </a:p>
            </p:txBody>
          </p:sp>
          <p:sp>
            <p:nvSpPr>
              <p:cNvPr id="20546" name="TextBox 191"/>
              <p:cNvSpPr txBox="1">
                <a:spLocks noChangeArrowheads="1"/>
              </p:cNvSpPr>
              <p:nvPr/>
            </p:nvSpPr>
            <p:spPr bwMode="auto">
              <a:xfrm>
                <a:off x="7821613" y="4811713"/>
                <a:ext cx="328612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B</a:t>
                </a:r>
              </a:p>
            </p:txBody>
          </p:sp>
          <p:sp>
            <p:nvSpPr>
              <p:cNvPr id="20547" name="TextBox 192"/>
              <p:cNvSpPr txBox="1">
                <a:spLocks noChangeArrowheads="1"/>
              </p:cNvSpPr>
              <p:nvPr/>
            </p:nvSpPr>
            <p:spPr bwMode="auto">
              <a:xfrm>
                <a:off x="8332788" y="4811713"/>
                <a:ext cx="328612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L</a:t>
                </a:r>
              </a:p>
            </p:txBody>
          </p:sp>
          <p:sp>
            <p:nvSpPr>
              <p:cNvPr id="20548" name="TextBox 193"/>
              <p:cNvSpPr txBox="1">
                <a:spLocks noChangeArrowheads="1"/>
              </p:cNvSpPr>
              <p:nvPr/>
            </p:nvSpPr>
            <p:spPr bwMode="auto">
              <a:xfrm>
                <a:off x="7785100" y="3713163"/>
                <a:ext cx="876300" cy="368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i="1"/>
                  <a:t>Root</a:t>
                </a:r>
              </a:p>
            </p:txBody>
          </p:sp>
        </p:grpSp>
        <p:sp>
          <p:nvSpPr>
            <p:cNvPr id="20512" name="TextBox 126"/>
            <p:cNvSpPr txBox="1">
              <a:spLocks noChangeArrowheads="1"/>
            </p:cNvSpPr>
            <p:nvPr/>
          </p:nvSpPr>
          <p:spPr bwMode="auto">
            <a:xfrm>
              <a:off x="7018371" y="4341825"/>
              <a:ext cx="101447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A B L R</a:t>
              </a:r>
            </a:p>
          </p:txBody>
        </p:sp>
      </p:grpSp>
      <p:grpSp>
        <p:nvGrpSpPr>
          <p:cNvPr id="20492" name="Group 78"/>
          <p:cNvGrpSpPr>
            <a:grpSpLocks/>
          </p:cNvGrpSpPr>
          <p:nvPr/>
        </p:nvGrpSpPr>
        <p:grpSpPr bwMode="auto">
          <a:xfrm>
            <a:off x="6316724" y="2390798"/>
            <a:ext cx="839788" cy="2665412"/>
            <a:chOff x="6689754" y="2370122"/>
            <a:chExt cx="839799" cy="2665449"/>
          </a:xfrm>
        </p:grpSpPr>
        <p:sp>
          <p:nvSpPr>
            <p:cNvPr id="77" name="Right Brace 76"/>
            <p:cNvSpPr/>
            <p:nvPr/>
          </p:nvSpPr>
          <p:spPr>
            <a:xfrm>
              <a:off x="6689754" y="2370122"/>
              <a:ext cx="182565" cy="2665449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0510" name="TextBox 77"/>
            <p:cNvSpPr txBox="1">
              <a:spLocks noChangeArrowheads="1"/>
            </p:cNvSpPr>
            <p:nvPr/>
          </p:nvSpPr>
          <p:spPr bwMode="auto">
            <a:xfrm>
              <a:off x="6799292" y="3575052"/>
              <a:ext cx="73026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i="1">
                  <a:latin typeface="Consolas" pitchFamily="49" charset="0"/>
                </a:rPr>
                <a:t>h</a:t>
              </a:r>
              <a:r>
                <a:rPr lang="en-US" sz="1400" i="1" baseline="-25000">
                  <a:latin typeface="Consolas" pitchFamily="49" charset="0"/>
                </a:rPr>
                <a:t>l =</a:t>
              </a:r>
              <a:r>
                <a:rPr lang="en-US" sz="1400" i="1"/>
                <a:t>11</a:t>
              </a:r>
            </a:p>
          </p:txBody>
        </p:sp>
      </p:grpSp>
      <p:grpSp>
        <p:nvGrpSpPr>
          <p:cNvPr id="20493" name="Group 96"/>
          <p:cNvGrpSpPr>
            <a:grpSpLocks/>
          </p:cNvGrpSpPr>
          <p:nvPr/>
        </p:nvGrpSpPr>
        <p:grpSpPr bwMode="auto">
          <a:xfrm>
            <a:off x="5294374" y="1916135"/>
            <a:ext cx="985838" cy="401638"/>
            <a:chOff x="5667390" y="1895454"/>
            <a:chExt cx="985852" cy="401637"/>
          </a:xfrm>
        </p:grpSpPr>
        <p:sp>
          <p:nvSpPr>
            <p:cNvPr id="81" name="Right Brace 80"/>
            <p:cNvSpPr/>
            <p:nvPr/>
          </p:nvSpPr>
          <p:spPr>
            <a:xfrm rot="16200000">
              <a:off x="6087291" y="1731140"/>
              <a:ext cx="146050" cy="985852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0508" name="TextBox 81"/>
            <p:cNvSpPr txBox="1">
              <a:spLocks noChangeArrowheads="1"/>
            </p:cNvSpPr>
            <p:nvPr/>
          </p:nvSpPr>
          <p:spPr bwMode="auto">
            <a:xfrm>
              <a:off x="5886468" y="1895454"/>
              <a:ext cx="73026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i="1">
                  <a:latin typeface="Consolas" pitchFamily="49" charset="0"/>
                </a:rPr>
                <a:t>W</a:t>
              </a:r>
              <a:r>
                <a:rPr lang="en-US" sz="1400" i="1" baseline="-25000">
                  <a:latin typeface="Consolas" pitchFamily="49" charset="0"/>
                </a:rPr>
                <a:t>l</a:t>
              </a:r>
              <a:r>
                <a:rPr lang="en-US" sz="1400" i="1">
                  <a:latin typeface="Consolas" pitchFamily="49" charset="0"/>
                </a:rPr>
                <a:t>=</a:t>
              </a:r>
              <a:r>
                <a:rPr lang="en-US" sz="1400" i="1"/>
                <a:t>4</a:t>
              </a:r>
            </a:p>
          </p:txBody>
        </p:sp>
      </p:grpSp>
      <p:sp>
        <p:nvSpPr>
          <p:cNvPr id="20494" name="TextBox 85"/>
          <p:cNvSpPr txBox="1">
            <a:spLocks noChangeArrowheads="1"/>
          </p:cNvSpPr>
          <p:nvPr/>
        </p:nvSpPr>
        <p:spPr bwMode="auto">
          <a:xfrm>
            <a:off x="6499287" y="4764110"/>
            <a:ext cx="9858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i="1"/>
              <a:t>A = 44</a:t>
            </a:r>
          </a:p>
        </p:txBody>
      </p:sp>
      <p:sp>
        <p:nvSpPr>
          <p:cNvPr id="87" name="Rectangle 86"/>
          <p:cNvSpPr>
            <a:spLocks noChangeAspect="1"/>
          </p:cNvSpPr>
          <p:nvPr/>
        </p:nvSpPr>
        <p:spPr bwMode="auto">
          <a:xfrm>
            <a:off x="4133850" y="5218113"/>
            <a:ext cx="493713" cy="4826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>
            <a:spLocks/>
          </p:cNvSpPr>
          <p:nvPr/>
        </p:nvSpPr>
        <p:spPr bwMode="auto">
          <a:xfrm>
            <a:off x="4133850" y="5711825"/>
            <a:ext cx="493713" cy="36195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>
            <a:spLocks/>
          </p:cNvSpPr>
          <p:nvPr/>
        </p:nvSpPr>
        <p:spPr bwMode="auto">
          <a:xfrm>
            <a:off x="3987800" y="5218113"/>
            <a:ext cx="127000" cy="10953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>
            <a:spLocks/>
          </p:cNvSpPr>
          <p:nvPr/>
        </p:nvSpPr>
        <p:spPr bwMode="auto">
          <a:xfrm>
            <a:off x="4133850" y="6313488"/>
            <a:ext cx="127000" cy="10953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>
            <a:spLocks/>
          </p:cNvSpPr>
          <p:nvPr/>
        </p:nvSpPr>
        <p:spPr bwMode="auto">
          <a:xfrm>
            <a:off x="4133850" y="6186488"/>
            <a:ext cx="127000" cy="10953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>
            <a:spLocks/>
          </p:cNvSpPr>
          <p:nvPr/>
        </p:nvSpPr>
        <p:spPr bwMode="auto">
          <a:xfrm>
            <a:off x="4133850" y="6076950"/>
            <a:ext cx="127000" cy="10953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95" name="Right Brace 94"/>
          <p:cNvSpPr/>
          <p:nvPr/>
        </p:nvSpPr>
        <p:spPr>
          <a:xfrm>
            <a:off x="4718050" y="5218113"/>
            <a:ext cx="182563" cy="120491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20502" name="Group 97"/>
          <p:cNvGrpSpPr>
            <a:grpSpLocks/>
          </p:cNvGrpSpPr>
          <p:nvPr/>
        </p:nvGrpSpPr>
        <p:grpSpPr bwMode="auto">
          <a:xfrm>
            <a:off x="3951288" y="4706938"/>
            <a:ext cx="693737" cy="438150"/>
            <a:chOff x="5667390" y="1858941"/>
            <a:chExt cx="985852" cy="438150"/>
          </a:xfrm>
        </p:grpSpPr>
        <p:sp>
          <p:nvSpPr>
            <p:cNvPr id="99" name="Right Brace 98"/>
            <p:cNvSpPr/>
            <p:nvPr/>
          </p:nvSpPr>
          <p:spPr>
            <a:xfrm rot="16200000">
              <a:off x="6087292" y="1731140"/>
              <a:ext cx="146050" cy="985852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0506" name="TextBox 99"/>
            <p:cNvSpPr txBox="1">
              <a:spLocks noChangeArrowheads="1"/>
            </p:cNvSpPr>
            <p:nvPr/>
          </p:nvSpPr>
          <p:spPr bwMode="auto">
            <a:xfrm>
              <a:off x="5771164" y="1858941"/>
              <a:ext cx="88207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i="1">
                  <a:latin typeface="Consolas" pitchFamily="49" charset="0"/>
                </a:rPr>
                <a:t>W</a:t>
              </a:r>
              <a:r>
                <a:rPr lang="en-US" sz="1400" i="1" baseline="-25000">
                  <a:latin typeface="Consolas" pitchFamily="49" charset="0"/>
                </a:rPr>
                <a:t>l</a:t>
              </a:r>
              <a:r>
                <a:rPr lang="en-US" sz="1400" i="1">
                  <a:latin typeface="Consolas" pitchFamily="49" charset="0"/>
                </a:rPr>
                <a:t>=</a:t>
              </a:r>
              <a:r>
                <a:rPr lang="en-US" sz="1400" i="1"/>
                <a:t>5</a:t>
              </a:r>
            </a:p>
          </p:txBody>
        </p:sp>
      </p:grpSp>
      <p:sp>
        <p:nvSpPr>
          <p:cNvPr id="103" name="Rectangle 102"/>
          <p:cNvSpPr/>
          <p:nvPr/>
        </p:nvSpPr>
        <p:spPr>
          <a:xfrm>
            <a:off x="4572000" y="57658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2">
              <a:defRPr/>
            </a:pPr>
            <a:r>
              <a:rPr lang="en-US" strike="sngStrike" dirty="0">
                <a:solidFill>
                  <a:srgbClr val="FF0000"/>
                </a:solidFill>
              </a:rPr>
              <a:t>W </a:t>
            </a:r>
            <a:r>
              <a:rPr lang="en-US" strike="sngStrike" dirty="0">
                <a:solidFill>
                  <a:srgbClr val="FF0000"/>
                </a:solidFill>
                <a:sym typeface="Symbol" pitchFamily="18" charset="2"/>
              </a:rPr>
              <a:t></a:t>
            </a:r>
            <a:r>
              <a:rPr lang="en-US" strike="sngStrike" dirty="0">
                <a:solidFill>
                  <a:srgbClr val="FF0000"/>
                </a:solidFill>
                <a:latin typeface="+mn-lt"/>
                <a:sym typeface="Symbol" pitchFamily="18" charset="2"/>
              </a:rPr>
              <a:t> 44/</a:t>
            </a:r>
            <a:r>
              <a:rPr lang="en-US" i="1" strike="sngStrike" dirty="0">
                <a:solidFill>
                  <a:srgbClr val="FF0000"/>
                </a:solidFill>
                <a:latin typeface="+mn-lt"/>
                <a:sym typeface="Symbol" pitchFamily="18" charset="2"/>
              </a:rPr>
              <a:t>11</a:t>
            </a:r>
            <a:r>
              <a:rPr lang="en-US" strike="sngStrike" dirty="0">
                <a:solidFill>
                  <a:srgbClr val="FF0000"/>
                </a:solidFill>
                <a:sym typeface="Symbol" pitchFamily="18" charset="2"/>
              </a:rPr>
              <a:t> = 4</a:t>
            </a:r>
          </a:p>
          <a:p>
            <a:pPr lvl="2">
              <a:defRPr/>
            </a:pPr>
            <a:r>
              <a:rPr lang="en-US" strike="sngStrike" dirty="0">
                <a:solidFill>
                  <a:srgbClr val="FF0000"/>
                </a:solidFill>
              </a:rPr>
              <a:t>H </a:t>
            </a:r>
            <a:r>
              <a:rPr lang="en-US" strike="sngStrike" dirty="0">
                <a:solidFill>
                  <a:srgbClr val="FF0000"/>
                </a:solidFill>
                <a:sym typeface="Symbol" pitchFamily="18" charset="2"/>
              </a:rPr>
              <a:t> </a:t>
            </a:r>
            <a:r>
              <a:rPr lang="en-US" strike="sngStrike" dirty="0">
                <a:solidFill>
                  <a:srgbClr val="FF0000"/>
                </a:solidFill>
                <a:latin typeface="+mn-lt"/>
                <a:sym typeface="Symbol" pitchFamily="18" charset="2"/>
              </a:rPr>
              <a:t>44/</a:t>
            </a:r>
            <a:r>
              <a:rPr lang="en-US" i="1" strike="sngStrike" dirty="0">
                <a:solidFill>
                  <a:srgbClr val="FF0000"/>
                </a:solidFill>
                <a:latin typeface="+mn-lt"/>
                <a:sym typeface="Symbol" pitchFamily="18" charset="2"/>
              </a:rPr>
              <a:t>5</a:t>
            </a:r>
            <a:r>
              <a:rPr lang="en-US" strike="sngStrike" dirty="0">
                <a:solidFill>
                  <a:srgbClr val="FF0000"/>
                </a:solidFill>
                <a:sym typeface="Symbol" pitchFamily="18" charset="2"/>
              </a:rPr>
              <a:t> = 8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20504" name="TextBox 103"/>
          <p:cNvSpPr txBox="1">
            <a:spLocks noChangeArrowheads="1"/>
          </p:cNvSpPr>
          <p:nvPr/>
        </p:nvSpPr>
        <p:spPr bwMode="auto">
          <a:xfrm>
            <a:off x="4864100" y="5656263"/>
            <a:ext cx="730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i="1">
                <a:latin typeface="Consolas" pitchFamily="49" charset="0"/>
              </a:rPr>
              <a:t>h</a:t>
            </a:r>
            <a:r>
              <a:rPr lang="en-US" sz="1400" i="1" baseline="-25000">
                <a:latin typeface="Consolas" pitchFamily="49" charset="0"/>
              </a:rPr>
              <a:t>l =</a:t>
            </a:r>
            <a:r>
              <a:rPr lang="en-US" sz="1400" i="1"/>
              <a:t>11</a:t>
            </a:r>
          </a:p>
        </p:txBody>
      </p:sp>
      <p:sp>
        <p:nvSpPr>
          <p:cNvPr id="82" name="Slide Number Placeholder 8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39825" y="654050"/>
            <a:ext cx="6773863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Overview of the problem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Techniques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Traditional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Forward Checking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Removal of Subsumed Variables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Semantic Branching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Domain Specific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Dynamic Symmetry Breaking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Detecting Cliques of Displacement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Variable and value ordering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Experimental Results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Solving the optimization problem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Incremental Minimal Bounding Box Problem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Comparable to the previous best solver on the problem that solver was tuned for.</a:t>
            </a:r>
          </a:p>
          <a:p>
            <a:r>
              <a:rPr lang="en-US" smtClean="0"/>
              <a:t>Both of the best solvers come from a CSP representation of the problem.</a:t>
            </a:r>
          </a:p>
          <a:p>
            <a:r>
              <a:rPr lang="en-US" smtClean="0"/>
              <a:t>The 2</a:t>
            </a:r>
            <a:r>
              <a:rPr lang="en-US" baseline="30000" smtClean="0"/>
              <a:t>nd</a:t>
            </a:r>
            <a:r>
              <a:rPr lang="en-US" smtClean="0"/>
              <a:t> best solver is also a CSP solver.  It uses a bitmap to draw the boxes to keep track of their positions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20750" y="690563"/>
            <a:ext cx="7334250" cy="4000500"/>
          </a:xfrm>
          <a:noFill/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82600" y="5108575"/>
            <a:ext cx="8229600" cy="113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cs typeface="+mn-cs"/>
              </a:rPr>
              <a:t>Larger blocks do not slow down the solver.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endParaRPr lang="en-US" sz="3200" dirty="0">
              <a:latin typeface="+mn-lt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30288" y="1566863"/>
            <a:ext cx="7237412" cy="4267200"/>
          </a:xfr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Technique Effectiveness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Semantic branching has the largest effect.</a:t>
            </a:r>
          </a:p>
          <a:p>
            <a:r>
              <a:rPr lang="en-US" smtClean="0"/>
              <a:t>When semantic branching is enabled, symmetry breaking has the next largest impact</a:t>
            </a:r>
          </a:p>
          <a:p>
            <a:r>
              <a:rPr lang="en-US" smtClean="0"/>
              <a:t>When semantic branching is disabled, removal of subsumed variables is more important.</a:t>
            </a:r>
          </a:p>
          <a:p>
            <a:pPr eaLnBrk="1" hangingPunct="1"/>
            <a:r>
              <a:rPr lang="en-US" smtClean="0"/>
              <a:t>Clique detection the least, but at least 15% for the </a:t>
            </a:r>
            <a:r>
              <a:rPr lang="en-US" i="1" smtClean="0"/>
              <a:t>N = 17 test</a:t>
            </a:r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Experimental Results Summary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Comparable to the best known solver for the specific problem of finding the minimum-area rectangles with increasing square size</a:t>
            </a:r>
          </a:p>
          <a:p>
            <a:pPr eaLnBrk="1" hangingPunct="1"/>
            <a:r>
              <a:rPr lang="en-US" smtClean="0"/>
              <a:t>More flexible than the best known solver</a:t>
            </a:r>
          </a:p>
          <a:p>
            <a:pPr eaLnBrk="1" hangingPunct="1"/>
            <a:r>
              <a:rPr lang="en-US" smtClean="0"/>
              <a:t>Able to handle larger rectangles without any loss of performance</a:t>
            </a:r>
          </a:p>
          <a:p>
            <a:pPr eaLnBrk="1" hangingPunct="1"/>
            <a:r>
              <a:rPr lang="en-US" smtClean="0"/>
              <a:t>Found that the semantic branching concept has the biggest affect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Questions?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Task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24338" cy="4859338"/>
          </a:xfrm>
        </p:spPr>
        <p:txBody>
          <a:bodyPr/>
          <a:lstStyle/>
          <a:p>
            <a:pPr eaLnBrk="1" hangingPunct="1"/>
            <a:r>
              <a:rPr lang="en-US" sz="2800" smtClean="0"/>
              <a:t>The task is to “pack rectangles”</a:t>
            </a:r>
          </a:p>
          <a:p>
            <a:pPr eaLnBrk="1" hangingPunct="1"/>
            <a:r>
              <a:rPr lang="en-US" sz="2800" smtClean="0"/>
              <a:t>Two computational problems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US" sz="2400" smtClean="0">
                <a:solidFill>
                  <a:srgbClr val="0070C0"/>
                </a:solidFill>
              </a:rPr>
              <a:t>Optimization</a:t>
            </a:r>
            <a:r>
              <a:rPr lang="en-US" sz="2400" smtClean="0"/>
              <a:t>: Minimal Bounding Box Problem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US" sz="2400" smtClean="0">
                <a:solidFill>
                  <a:srgbClr val="0070C0"/>
                </a:solidFill>
              </a:rPr>
              <a:t>Satisfaction: </a:t>
            </a:r>
            <a:r>
              <a:rPr lang="en-US" sz="2400" smtClean="0"/>
              <a:t>Containment Problem</a:t>
            </a:r>
          </a:p>
        </p:txBody>
      </p:sp>
      <p:grpSp>
        <p:nvGrpSpPr>
          <p:cNvPr id="5124" name="Group 5"/>
          <p:cNvGrpSpPr>
            <a:grpSpLocks/>
          </p:cNvGrpSpPr>
          <p:nvPr/>
        </p:nvGrpSpPr>
        <p:grpSpPr bwMode="auto">
          <a:xfrm>
            <a:off x="5045075" y="2005013"/>
            <a:ext cx="2932113" cy="2928937"/>
            <a:chOff x="1676400" y="1749402"/>
            <a:chExt cx="2932743" cy="2929278"/>
          </a:xfrm>
        </p:grpSpPr>
        <p:sp>
          <p:nvSpPr>
            <p:cNvPr id="7" name="Rectangle 6"/>
            <p:cNvSpPr/>
            <p:nvPr/>
          </p:nvSpPr>
          <p:spPr>
            <a:xfrm>
              <a:off x="1676400" y="1752577"/>
              <a:ext cx="2926392" cy="292610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grpSp>
          <p:nvGrpSpPr>
            <p:cNvPr id="5135" name="Group 27"/>
            <p:cNvGrpSpPr>
              <a:grpSpLocks/>
            </p:cNvGrpSpPr>
            <p:nvPr/>
          </p:nvGrpSpPr>
          <p:grpSpPr bwMode="auto">
            <a:xfrm>
              <a:off x="3878253" y="1749402"/>
              <a:ext cx="365760" cy="2921670"/>
              <a:chOff x="1687473" y="1749402"/>
              <a:chExt cx="365760" cy="2921670"/>
            </a:xfrm>
          </p:grpSpPr>
          <p:sp>
            <p:nvSpPr>
              <p:cNvPr id="72" name="Rectangle 4"/>
              <p:cNvSpPr/>
              <p:nvPr/>
            </p:nvSpPr>
            <p:spPr>
              <a:xfrm>
                <a:off x="1687956" y="1749402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1687956" y="2114569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1687956" y="2479737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1687956" y="2844904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1687956" y="3210072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1687956" y="3575239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1687956" y="3940407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1687956" y="4305574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5136" name="Group 38"/>
            <p:cNvGrpSpPr>
              <a:grpSpLocks/>
            </p:cNvGrpSpPr>
            <p:nvPr/>
          </p:nvGrpSpPr>
          <p:grpSpPr bwMode="auto">
            <a:xfrm>
              <a:off x="3513123" y="1749402"/>
              <a:ext cx="365760" cy="2921670"/>
              <a:chOff x="1687473" y="1749402"/>
              <a:chExt cx="365760" cy="2921670"/>
            </a:xfrm>
          </p:grpSpPr>
          <p:sp>
            <p:nvSpPr>
              <p:cNvPr id="64" name="Rectangle 63"/>
              <p:cNvSpPr/>
              <p:nvPr/>
            </p:nvSpPr>
            <p:spPr>
              <a:xfrm>
                <a:off x="1687883" y="1749402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1687883" y="2114569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1687883" y="2479737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1687883" y="2844904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1687883" y="3210072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1687883" y="3575239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1687883" y="3940407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1687883" y="4305574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5137" name="Group 47"/>
            <p:cNvGrpSpPr>
              <a:grpSpLocks/>
            </p:cNvGrpSpPr>
            <p:nvPr/>
          </p:nvGrpSpPr>
          <p:grpSpPr bwMode="auto">
            <a:xfrm>
              <a:off x="4243383" y="1749402"/>
              <a:ext cx="365760" cy="2921670"/>
              <a:chOff x="1687473" y="1749402"/>
              <a:chExt cx="365760" cy="292167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688029" y="1749402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688029" y="2114569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1688029" y="2479737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1688029" y="2844904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1688029" y="3210072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1688029" y="3575239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688029" y="3940407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1688029" y="4305574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5138" name="Group 56"/>
            <p:cNvGrpSpPr>
              <a:grpSpLocks/>
            </p:cNvGrpSpPr>
            <p:nvPr/>
          </p:nvGrpSpPr>
          <p:grpSpPr bwMode="auto">
            <a:xfrm>
              <a:off x="3147993" y="1749402"/>
              <a:ext cx="365760" cy="2921670"/>
              <a:chOff x="1687473" y="1749402"/>
              <a:chExt cx="365760" cy="2921670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1687809" y="1749402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1687809" y="2114569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687809" y="2479737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1687809" y="2844904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1687809" y="3210072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1687809" y="3575239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1687809" y="3940407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1687809" y="4305574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5139" name="Group 65"/>
            <p:cNvGrpSpPr>
              <a:grpSpLocks/>
            </p:cNvGrpSpPr>
            <p:nvPr/>
          </p:nvGrpSpPr>
          <p:grpSpPr bwMode="auto">
            <a:xfrm>
              <a:off x="1687473" y="1749402"/>
              <a:ext cx="365760" cy="2921670"/>
              <a:chOff x="1687473" y="1749402"/>
              <a:chExt cx="365760" cy="2921670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1687515" y="1749402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1687515" y="2114569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1687515" y="2479737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1687515" y="2844904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1687515" y="3210072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1687515" y="3575239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1687515" y="3940407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1687515" y="4305574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5140" name="Group 74"/>
            <p:cNvGrpSpPr>
              <a:grpSpLocks/>
            </p:cNvGrpSpPr>
            <p:nvPr/>
          </p:nvGrpSpPr>
          <p:grpSpPr bwMode="auto">
            <a:xfrm>
              <a:off x="2052603" y="1749402"/>
              <a:ext cx="365760" cy="2921670"/>
              <a:chOff x="1687473" y="1749402"/>
              <a:chExt cx="365760" cy="292167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1687589" y="1749402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1687589" y="2114569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1687589" y="2479737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1687589" y="2844904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1687589" y="3210072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687589" y="3575239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1687589" y="3940407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1687589" y="4305574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5141" name="Group 83"/>
            <p:cNvGrpSpPr>
              <a:grpSpLocks/>
            </p:cNvGrpSpPr>
            <p:nvPr/>
          </p:nvGrpSpPr>
          <p:grpSpPr bwMode="auto">
            <a:xfrm>
              <a:off x="2417733" y="1749402"/>
              <a:ext cx="365760" cy="2921670"/>
              <a:chOff x="1687473" y="1749402"/>
              <a:chExt cx="365760" cy="2921670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1687662" y="1749402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687662" y="2114569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687662" y="2479737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1687662" y="2844904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1687662" y="3210072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1687662" y="3575239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687662" y="3940407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1687662" y="4305574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5142" name="Group 92"/>
            <p:cNvGrpSpPr>
              <a:grpSpLocks/>
            </p:cNvGrpSpPr>
            <p:nvPr/>
          </p:nvGrpSpPr>
          <p:grpSpPr bwMode="auto">
            <a:xfrm>
              <a:off x="2782863" y="1749402"/>
              <a:ext cx="365760" cy="2921670"/>
              <a:chOff x="1687473" y="1749402"/>
              <a:chExt cx="365760" cy="292167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687736" y="1749402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1687736" y="2114569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1687736" y="2479737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687736" y="2844904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1687736" y="3210072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1687736" y="3575239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1687736" y="3940407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1687736" y="4305574"/>
                <a:ext cx="365204" cy="365167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</p:grpSp>
      <p:sp>
        <p:nvSpPr>
          <p:cNvPr id="80" name="Rectangle 79"/>
          <p:cNvSpPr/>
          <p:nvPr/>
        </p:nvSpPr>
        <p:spPr>
          <a:xfrm>
            <a:off x="5410200" y="2370138"/>
            <a:ext cx="1462088" cy="10953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tx1"/>
                </a:solidFill>
              </a:rPr>
              <a:t>3x4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7235825" y="3465513"/>
            <a:ext cx="1462088" cy="14636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tx1"/>
                </a:solidFill>
              </a:rPr>
              <a:t>4x4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83" name="Oval 82"/>
          <p:cNvSpPr/>
          <p:nvPr/>
        </p:nvSpPr>
        <p:spPr>
          <a:xfrm>
            <a:off x="5010150" y="1968500"/>
            <a:ext cx="146050" cy="1460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7" name="Straight Arrow Connector 86"/>
          <p:cNvCxnSpPr/>
          <p:nvPr/>
        </p:nvCxnSpPr>
        <p:spPr>
          <a:xfrm rot="5400000">
            <a:off x="4700588" y="2387600"/>
            <a:ext cx="693738" cy="15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5046663" y="2005013"/>
            <a:ext cx="730250" cy="15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1" name="TextBox 90"/>
          <p:cNvSpPr txBox="1">
            <a:spLocks noChangeArrowheads="1"/>
          </p:cNvSpPr>
          <p:nvPr/>
        </p:nvSpPr>
        <p:spPr bwMode="auto">
          <a:xfrm>
            <a:off x="5557838" y="1493838"/>
            <a:ext cx="2921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>
                <a:latin typeface="Consolas" pitchFamily="49" charset="0"/>
              </a:rPr>
              <a:t>x</a:t>
            </a:r>
          </a:p>
        </p:txBody>
      </p:sp>
      <p:sp>
        <p:nvSpPr>
          <p:cNvPr id="5132" name="TextBox 91"/>
          <p:cNvSpPr txBox="1">
            <a:spLocks noChangeArrowheads="1"/>
          </p:cNvSpPr>
          <p:nvPr/>
        </p:nvSpPr>
        <p:spPr bwMode="auto">
          <a:xfrm>
            <a:off x="4681538" y="2474913"/>
            <a:ext cx="2921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>
                <a:latin typeface="Consolas" pitchFamily="49" charset="0"/>
              </a:rPr>
              <a:t>y</a:t>
            </a:r>
          </a:p>
        </p:txBody>
      </p:sp>
      <p:sp>
        <p:nvSpPr>
          <p:cNvPr id="5133" name="TextBox 85"/>
          <p:cNvSpPr txBox="1">
            <a:spLocks noChangeArrowheads="1"/>
          </p:cNvSpPr>
          <p:nvPr/>
        </p:nvSpPr>
        <p:spPr bwMode="auto">
          <a:xfrm>
            <a:off x="4791075" y="1639888"/>
            <a:ext cx="8032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0,0</a:t>
            </a:r>
          </a:p>
        </p:txBody>
      </p:sp>
      <p:sp>
        <p:nvSpPr>
          <p:cNvPr id="91" name="Slide Number Placeholder 9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622925" y="2333625"/>
            <a:ext cx="2921000" cy="2190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Minimal Bounding Box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45050" cy="4525963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70C0"/>
                </a:solidFill>
              </a:rPr>
              <a:t>Given:  </a:t>
            </a:r>
            <a:r>
              <a:rPr lang="en-US" dirty="0" smtClean="0"/>
              <a:t>A set of </a:t>
            </a:r>
            <a:r>
              <a:rPr lang="en-US" i="1" dirty="0" smtClean="0">
                <a:latin typeface="Consolas" pitchFamily="49" charset="0"/>
              </a:rPr>
              <a:t>N</a:t>
            </a:r>
            <a:r>
              <a:rPr lang="en-US" dirty="0" smtClean="0"/>
              <a:t> rectangles of dimensions </a:t>
            </a:r>
            <a:r>
              <a:rPr lang="en-US" i="1" dirty="0" err="1" smtClean="0">
                <a:latin typeface="Consolas" pitchFamily="49" charset="0"/>
              </a:rPr>
              <a:t>w</a:t>
            </a:r>
            <a:r>
              <a:rPr lang="en-US" i="1" baseline="-25000" dirty="0" err="1" smtClean="0">
                <a:latin typeface="Consolas" pitchFamily="49" charset="0"/>
              </a:rPr>
              <a:t>i</a:t>
            </a:r>
            <a:r>
              <a:rPr lang="en-US" dirty="0" err="1" smtClean="0">
                <a:latin typeface="Consolas" pitchFamily="49" charset="0"/>
                <a:sym typeface="Symbol"/>
              </a:rPr>
              <a:t></a:t>
            </a:r>
            <a:r>
              <a:rPr lang="en-US" i="1" dirty="0" err="1" smtClean="0">
                <a:latin typeface="Consolas" pitchFamily="49" charset="0"/>
                <a:sym typeface="Symbol"/>
              </a:rPr>
              <a:t>h</a:t>
            </a:r>
            <a:r>
              <a:rPr lang="en-US" i="1" baseline="-25000" dirty="0" err="1" smtClean="0">
                <a:latin typeface="Consolas" pitchFamily="49" charset="0"/>
                <a:sym typeface="Symbol"/>
              </a:rPr>
              <a:t>i</a:t>
            </a:r>
            <a:endParaRPr lang="en-US" i="1" baseline="-25000" dirty="0" smtClean="0">
              <a:latin typeface="Consolas" pitchFamily="49" charset="0"/>
              <a:sym typeface="Symbol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70C0"/>
                </a:solidFill>
              </a:rPr>
              <a:t>Find:  </a:t>
            </a:r>
            <a:r>
              <a:rPr lang="en-US" dirty="0" smtClean="0"/>
              <a:t>The values of </a:t>
            </a:r>
            <a:r>
              <a:rPr lang="en-US" i="1" dirty="0" smtClean="0">
                <a:latin typeface="Consolas" pitchFamily="49" charset="0"/>
              </a:rPr>
              <a:t>x</a:t>
            </a:r>
            <a:r>
              <a:rPr lang="en-US" i="1" baseline="-25000" dirty="0" smtClean="0">
                <a:latin typeface="Consolas" pitchFamily="49" charset="0"/>
              </a:rPr>
              <a:t>i</a:t>
            </a:r>
            <a:r>
              <a:rPr lang="en-US" dirty="0" smtClean="0"/>
              <a:t> and </a:t>
            </a:r>
            <a:r>
              <a:rPr lang="en-US" i="1" dirty="0" err="1" smtClean="0">
                <a:latin typeface="Consolas" pitchFamily="49" charset="0"/>
              </a:rPr>
              <a:t>y</a:t>
            </a:r>
            <a:r>
              <a:rPr lang="en-US" i="1" baseline="-25000" dirty="0" err="1" smtClean="0">
                <a:latin typeface="Consolas" pitchFamily="49" charset="0"/>
              </a:rPr>
              <a:t>i</a:t>
            </a:r>
            <a:r>
              <a:rPr lang="en-US" dirty="0" smtClean="0"/>
              <a:t> which are the position of rectangle </a:t>
            </a:r>
            <a:r>
              <a:rPr lang="en-US" i="1" dirty="0" err="1" smtClean="0">
                <a:latin typeface="Consolas" pitchFamily="49" charset="0"/>
              </a:rPr>
              <a:t>i</a:t>
            </a:r>
            <a:r>
              <a:rPr lang="en-US" i="1" dirty="0" smtClean="0"/>
              <a:t> </a:t>
            </a:r>
            <a:r>
              <a:rPr lang="en-US" dirty="0" smtClean="0"/>
              <a:t>such that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No two rectangles overlap &amp;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Area of bounding box is minimal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5622925" y="2333625"/>
            <a:ext cx="1463675" cy="14636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tx1"/>
                </a:solidFill>
              </a:rPr>
              <a:t>4x4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83425" y="3060700"/>
            <a:ext cx="1462088" cy="14636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tx1"/>
                </a:solidFill>
              </a:rPr>
              <a:t>4x4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6925" y="3794125"/>
            <a:ext cx="731838" cy="73183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1"/>
                </a:solidFill>
              </a:rPr>
              <a:t>2x2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083425" y="2333625"/>
            <a:ext cx="1460500" cy="73183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1"/>
                </a:solidFill>
              </a:rPr>
              <a:t>4x2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6153" name="TextBox 9"/>
          <p:cNvSpPr txBox="1">
            <a:spLocks noChangeArrowheads="1"/>
          </p:cNvSpPr>
          <p:nvPr/>
        </p:nvSpPr>
        <p:spPr bwMode="auto">
          <a:xfrm>
            <a:off x="6207125" y="5181600"/>
            <a:ext cx="2673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Bounding box</a:t>
            </a:r>
          </a:p>
        </p:txBody>
      </p:sp>
      <p:sp>
        <p:nvSpPr>
          <p:cNvPr id="6154" name="TextBox 10"/>
          <p:cNvSpPr txBox="1">
            <a:spLocks noChangeArrowheads="1"/>
          </p:cNvSpPr>
          <p:nvPr/>
        </p:nvSpPr>
        <p:spPr bwMode="auto">
          <a:xfrm>
            <a:off x="7053263" y="4670425"/>
            <a:ext cx="14906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Slack</a:t>
            </a:r>
          </a:p>
        </p:txBody>
      </p:sp>
      <p:cxnSp>
        <p:nvCxnSpPr>
          <p:cNvPr id="13" name="Straight Arrow Connector 12"/>
          <p:cNvCxnSpPr>
            <a:stCxn id="6154" idx="1"/>
          </p:cNvCxnSpPr>
          <p:nvPr/>
        </p:nvCxnSpPr>
        <p:spPr>
          <a:xfrm rot="10800000">
            <a:off x="6754813" y="4232275"/>
            <a:ext cx="298450" cy="6223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153" idx="1"/>
          </p:cNvCxnSpPr>
          <p:nvPr/>
        </p:nvCxnSpPr>
        <p:spPr>
          <a:xfrm rot="10800000">
            <a:off x="5768975" y="4560888"/>
            <a:ext cx="438150" cy="8048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4781550" y="3027363"/>
            <a:ext cx="1389063" cy="1587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586413" y="2149475"/>
            <a:ext cx="1460500" cy="1588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9" name="TextBox 19"/>
          <p:cNvSpPr txBox="1">
            <a:spLocks noChangeArrowheads="1"/>
          </p:cNvSpPr>
          <p:nvPr/>
        </p:nvSpPr>
        <p:spPr bwMode="auto">
          <a:xfrm>
            <a:off x="6110288" y="1671638"/>
            <a:ext cx="8207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latin typeface="Consolas" pitchFamily="49" charset="0"/>
              </a:rPr>
              <a:t>w</a:t>
            </a:r>
            <a:r>
              <a:rPr lang="en-US" sz="2000" b="1" i="1" baseline="-25000">
                <a:latin typeface="Consolas" pitchFamily="49" charset="0"/>
              </a:rPr>
              <a:t>i</a:t>
            </a:r>
          </a:p>
        </p:txBody>
      </p:sp>
      <p:sp>
        <p:nvSpPr>
          <p:cNvPr id="6160" name="TextBox 20"/>
          <p:cNvSpPr txBox="1">
            <a:spLocks noChangeArrowheads="1"/>
          </p:cNvSpPr>
          <p:nvPr/>
        </p:nvSpPr>
        <p:spPr bwMode="auto">
          <a:xfrm>
            <a:off x="5111750" y="2625725"/>
            <a:ext cx="511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latin typeface="Consolas" pitchFamily="49" charset="0"/>
              </a:rPr>
              <a:t>h</a:t>
            </a:r>
            <a:r>
              <a:rPr lang="en-US" sz="2000" b="1" i="1" baseline="-25000">
                <a:latin typeface="Consolas" pitchFamily="49" charset="0"/>
              </a:rPr>
              <a:t>i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Containment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7788"/>
            <a:ext cx="5100638" cy="5078412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70C0"/>
                </a:solidFill>
              </a:rPr>
              <a:t>Given: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An enclosing space of dimensions </a:t>
            </a:r>
            <a:r>
              <a:rPr lang="en-US" i="1" dirty="0" smtClean="0">
                <a:latin typeface="Consolas" pitchFamily="49" charset="0"/>
              </a:rPr>
              <a:t>W</a:t>
            </a:r>
            <a:r>
              <a:rPr lang="en-US" dirty="0" smtClean="0">
                <a:latin typeface="Consolas" pitchFamily="49" charset="0"/>
                <a:sym typeface="Symbol"/>
              </a:rPr>
              <a:t></a:t>
            </a:r>
            <a:r>
              <a:rPr lang="en-US" i="1" dirty="0" smtClean="0">
                <a:latin typeface="Consolas" pitchFamily="49" charset="0"/>
                <a:sym typeface="Symbol"/>
              </a:rPr>
              <a:t>H</a:t>
            </a:r>
            <a:endParaRPr lang="en-US" i="1" dirty="0" smtClean="0">
              <a:latin typeface="Consolas" pitchFamily="49" charset="0"/>
            </a:endParaRP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 set of </a:t>
            </a:r>
            <a:r>
              <a:rPr lang="en-US" i="1" dirty="0" smtClean="0">
                <a:latin typeface="Consolas" pitchFamily="49" charset="0"/>
              </a:rPr>
              <a:t>N</a:t>
            </a:r>
            <a:r>
              <a:rPr lang="en-US" dirty="0" smtClean="0"/>
              <a:t> rectangles of dimensions </a:t>
            </a:r>
            <a:r>
              <a:rPr lang="en-US" i="1" dirty="0" err="1" smtClean="0">
                <a:latin typeface="Consolas" pitchFamily="49" charset="0"/>
              </a:rPr>
              <a:t>w</a:t>
            </a:r>
            <a:r>
              <a:rPr lang="en-US" i="1" baseline="-25000" dirty="0" err="1" smtClean="0">
                <a:latin typeface="Consolas" pitchFamily="49" charset="0"/>
              </a:rPr>
              <a:t>i</a:t>
            </a:r>
            <a:r>
              <a:rPr lang="en-US" dirty="0" err="1" smtClean="0">
                <a:latin typeface="Consolas" pitchFamily="49" charset="0"/>
                <a:sym typeface="Symbol"/>
              </a:rPr>
              <a:t></a:t>
            </a:r>
            <a:r>
              <a:rPr lang="en-US" i="1" dirty="0" err="1" smtClean="0">
                <a:latin typeface="Consolas" pitchFamily="49" charset="0"/>
                <a:sym typeface="Symbol"/>
              </a:rPr>
              <a:t>h</a:t>
            </a:r>
            <a:r>
              <a:rPr lang="en-US" i="1" baseline="-25000" dirty="0" err="1" smtClean="0">
                <a:latin typeface="Consolas" pitchFamily="49" charset="0"/>
                <a:sym typeface="Symbol"/>
              </a:rPr>
              <a:t>i</a:t>
            </a:r>
            <a:endParaRPr lang="en-US" i="1" baseline="-25000" dirty="0" smtClean="0">
              <a:latin typeface="Consolas" pitchFamily="49" charset="0"/>
              <a:sym typeface="Symbol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70C0"/>
                </a:solidFill>
              </a:rPr>
              <a:t>Find: </a:t>
            </a:r>
            <a:r>
              <a:rPr lang="en-US" dirty="0" smtClean="0"/>
              <a:t>The values of </a:t>
            </a:r>
            <a:r>
              <a:rPr lang="en-US" i="1" dirty="0" smtClean="0">
                <a:latin typeface="Consolas" pitchFamily="49" charset="0"/>
              </a:rPr>
              <a:t>x</a:t>
            </a:r>
            <a:r>
              <a:rPr lang="en-US" i="1" baseline="-25000" dirty="0" smtClean="0">
                <a:latin typeface="Consolas" pitchFamily="49" charset="0"/>
              </a:rPr>
              <a:t>i</a:t>
            </a:r>
            <a:r>
              <a:rPr lang="en-US" dirty="0" smtClean="0"/>
              <a:t> and </a:t>
            </a:r>
            <a:r>
              <a:rPr lang="en-US" i="1" dirty="0" err="1" smtClean="0">
                <a:latin typeface="Consolas" pitchFamily="49" charset="0"/>
              </a:rPr>
              <a:t>y</a:t>
            </a:r>
            <a:r>
              <a:rPr lang="en-US" i="1" baseline="-25000" dirty="0" err="1" smtClean="0">
                <a:latin typeface="Consolas" pitchFamily="49" charset="0"/>
              </a:rPr>
              <a:t>i</a:t>
            </a:r>
            <a:r>
              <a:rPr lang="en-US" dirty="0" smtClean="0"/>
              <a:t> which are the position of rectangle </a:t>
            </a:r>
            <a:r>
              <a:rPr lang="en-US" i="1" dirty="0" err="1" smtClean="0">
                <a:latin typeface="Consolas" pitchFamily="49" charset="0"/>
              </a:rPr>
              <a:t>i</a:t>
            </a:r>
            <a:r>
              <a:rPr lang="en-US" i="1" dirty="0" smtClean="0"/>
              <a:t> </a:t>
            </a:r>
            <a:r>
              <a:rPr lang="en-US" dirty="0" smtClean="0"/>
              <a:t>such that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No two rectangles overlap &amp;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All rectangles are inside the enclosing space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reality, we do not need to find the values of </a:t>
            </a:r>
            <a:r>
              <a:rPr lang="en-US" i="1" dirty="0" smtClean="0">
                <a:latin typeface="Consolas" pitchFamily="49" charset="0"/>
              </a:rPr>
              <a:t>x</a:t>
            </a:r>
            <a:r>
              <a:rPr lang="en-US" i="1" baseline="-25000" dirty="0" smtClean="0">
                <a:latin typeface="Consolas" pitchFamily="49" charset="0"/>
              </a:rPr>
              <a:t>i</a:t>
            </a:r>
            <a:r>
              <a:rPr lang="en-US" dirty="0" smtClean="0"/>
              <a:t> and </a:t>
            </a:r>
            <a:r>
              <a:rPr lang="en-US" i="1" dirty="0" err="1" smtClean="0">
                <a:latin typeface="Consolas" pitchFamily="49" charset="0"/>
              </a:rPr>
              <a:t>y</a:t>
            </a:r>
            <a:r>
              <a:rPr lang="en-US" i="1" baseline="-25000" dirty="0" err="1" smtClean="0">
                <a:latin typeface="Consolas" pitchFamily="49" charset="0"/>
              </a:rPr>
              <a:t>i</a:t>
            </a:r>
            <a:r>
              <a:rPr lang="en-US" dirty="0" smtClean="0"/>
              <a:t> but the </a:t>
            </a:r>
            <a:r>
              <a:rPr lang="en-US" u="sng" dirty="0" smtClean="0"/>
              <a:t>relative positions of rectangles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>
                <a:solidFill>
                  <a:srgbClr val="0070C0"/>
                </a:solidFill>
                <a:sym typeface="Symbol"/>
              </a:rPr>
              <a:t>		 ‘floating configuration’</a:t>
            </a:r>
            <a:endParaRPr lang="en-US" dirty="0" smtClean="0">
              <a:solidFill>
                <a:srgbClr val="0070C0"/>
              </a:solidFill>
            </a:endParaRPr>
          </a:p>
        </p:txBody>
      </p:sp>
      <p:grpSp>
        <p:nvGrpSpPr>
          <p:cNvPr id="7172" name="Group 79"/>
          <p:cNvGrpSpPr>
            <a:grpSpLocks noChangeAspect="1"/>
          </p:cNvGrpSpPr>
          <p:nvPr/>
        </p:nvGrpSpPr>
        <p:grpSpPr bwMode="auto">
          <a:xfrm>
            <a:off x="5697538" y="4049713"/>
            <a:ext cx="1466850" cy="1465262"/>
            <a:chOff x="884187" y="2479662"/>
            <a:chExt cx="2932743" cy="2929278"/>
          </a:xfrm>
        </p:grpSpPr>
        <p:grpSp>
          <p:nvGrpSpPr>
            <p:cNvPr id="7329" name="Group 3"/>
            <p:cNvGrpSpPr>
              <a:grpSpLocks/>
            </p:cNvGrpSpPr>
            <p:nvPr/>
          </p:nvGrpSpPr>
          <p:grpSpPr bwMode="auto">
            <a:xfrm>
              <a:off x="884187" y="2479662"/>
              <a:ext cx="2932743" cy="2929278"/>
              <a:chOff x="1676400" y="1749402"/>
              <a:chExt cx="2932743" cy="2929278"/>
            </a:xfrm>
          </p:grpSpPr>
          <p:sp>
            <p:nvSpPr>
              <p:cNvPr id="84" name="Rectangle 83"/>
              <p:cNvSpPr/>
              <p:nvPr/>
            </p:nvSpPr>
            <p:spPr>
              <a:xfrm>
                <a:off x="1676400" y="1752575"/>
                <a:ext cx="2926395" cy="292610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grpSp>
            <p:nvGrpSpPr>
              <p:cNvPr id="7333" name="Group 27"/>
              <p:cNvGrpSpPr>
                <a:grpSpLocks/>
              </p:cNvGrpSpPr>
              <p:nvPr/>
            </p:nvGrpSpPr>
            <p:grpSpPr bwMode="auto">
              <a:xfrm>
                <a:off x="387825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49" name="Rectangle 4"/>
                <p:cNvSpPr/>
                <p:nvPr/>
              </p:nvSpPr>
              <p:spPr>
                <a:xfrm>
                  <a:off x="1688351" y="1749402"/>
                  <a:ext cx="365004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50" name="Rectangle 149"/>
                <p:cNvSpPr/>
                <p:nvPr/>
              </p:nvSpPr>
              <p:spPr>
                <a:xfrm>
                  <a:off x="1688351" y="2114371"/>
                  <a:ext cx="365004" cy="36497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51" name="Rectangle 150"/>
                <p:cNvSpPr/>
                <p:nvPr/>
              </p:nvSpPr>
              <p:spPr>
                <a:xfrm>
                  <a:off x="1688351" y="2479342"/>
                  <a:ext cx="365004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52" name="Rectangle 151"/>
                <p:cNvSpPr/>
                <p:nvPr/>
              </p:nvSpPr>
              <p:spPr>
                <a:xfrm>
                  <a:off x="1688351" y="2844311"/>
                  <a:ext cx="365004" cy="36814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53" name="Rectangle 152"/>
                <p:cNvSpPr/>
                <p:nvPr/>
              </p:nvSpPr>
              <p:spPr>
                <a:xfrm>
                  <a:off x="1688351" y="3209281"/>
                  <a:ext cx="365004" cy="36814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54" name="Rectangle 153"/>
                <p:cNvSpPr/>
                <p:nvPr/>
              </p:nvSpPr>
              <p:spPr>
                <a:xfrm>
                  <a:off x="1688351" y="3577425"/>
                  <a:ext cx="365004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55" name="Rectangle 154"/>
                <p:cNvSpPr/>
                <p:nvPr/>
              </p:nvSpPr>
              <p:spPr>
                <a:xfrm>
                  <a:off x="1688351" y="3942394"/>
                  <a:ext cx="365004" cy="36497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56" name="Rectangle 155"/>
                <p:cNvSpPr/>
                <p:nvPr/>
              </p:nvSpPr>
              <p:spPr>
                <a:xfrm>
                  <a:off x="1688351" y="4307365"/>
                  <a:ext cx="365004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334" name="Group 38"/>
              <p:cNvGrpSpPr>
                <a:grpSpLocks/>
              </p:cNvGrpSpPr>
              <p:nvPr/>
            </p:nvGrpSpPr>
            <p:grpSpPr bwMode="auto">
              <a:xfrm>
                <a:off x="351312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41" name="Rectangle 140"/>
                <p:cNvSpPr/>
                <p:nvPr/>
              </p:nvSpPr>
              <p:spPr>
                <a:xfrm>
                  <a:off x="1688475" y="1749402"/>
                  <a:ext cx="365006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2" name="Rectangle 141"/>
                <p:cNvSpPr/>
                <p:nvPr/>
              </p:nvSpPr>
              <p:spPr>
                <a:xfrm>
                  <a:off x="1688475" y="2114371"/>
                  <a:ext cx="365006" cy="36497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3" name="Rectangle 142"/>
                <p:cNvSpPr/>
                <p:nvPr/>
              </p:nvSpPr>
              <p:spPr>
                <a:xfrm>
                  <a:off x="1688475" y="2479342"/>
                  <a:ext cx="365006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4" name="Rectangle 143"/>
                <p:cNvSpPr/>
                <p:nvPr/>
              </p:nvSpPr>
              <p:spPr>
                <a:xfrm>
                  <a:off x="1688475" y="2844311"/>
                  <a:ext cx="365006" cy="36814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5" name="Rectangle 144"/>
                <p:cNvSpPr/>
                <p:nvPr/>
              </p:nvSpPr>
              <p:spPr>
                <a:xfrm>
                  <a:off x="1688475" y="3209281"/>
                  <a:ext cx="365006" cy="36814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6" name="Rectangle 145"/>
                <p:cNvSpPr/>
                <p:nvPr/>
              </p:nvSpPr>
              <p:spPr>
                <a:xfrm>
                  <a:off x="1688475" y="3577425"/>
                  <a:ext cx="365006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7" name="Rectangle 146"/>
                <p:cNvSpPr/>
                <p:nvPr/>
              </p:nvSpPr>
              <p:spPr>
                <a:xfrm>
                  <a:off x="1688475" y="3942394"/>
                  <a:ext cx="365006" cy="36497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8" name="Rectangle 147"/>
                <p:cNvSpPr/>
                <p:nvPr/>
              </p:nvSpPr>
              <p:spPr>
                <a:xfrm>
                  <a:off x="1688475" y="4307365"/>
                  <a:ext cx="365006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335" name="Group 47"/>
              <p:cNvGrpSpPr>
                <a:grpSpLocks/>
              </p:cNvGrpSpPr>
              <p:nvPr/>
            </p:nvGrpSpPr>
            <p:grpSpPr bwMode="auto">
              <a:xfrm>
                <a:off x="424338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1688227" y="1749402"/>
                  <a:ext cx="365006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4" name="Rectangle 133"/>
                <p:cNvSpPr/>
                <p:nvPr/>
              </p:nvSpPr>
              <p:spPr>
                <a:xfrm>
                  <a:off x="1688227" y="2114371"/>
                  <a:ext cx="365006" cy="36497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5" name="Rectangle 134"/>
                <p:cNvSpPr/>
                <p:nvPr/>
              </p:nvSpPr>
              <p:spPr>
                <a:xfrm>
                  <a:off x="1688227" y="2479342"/>
                  <a:ext cx="365006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6" name="Rectangle 135"/>
                <p:cNvSpPr/>
                <p:nvPr/>
              </p:nvSpPr>
              <p:spPr>
                <a:xfrm>
                  <a:off x="1688227" y="2844311"/>
                  <a:ext cx="365006" cy="36814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7" name="Rectangle 136"/>
                <p:cNvSpPr/>
                <p:nvPr/>
              </p:nvSpPr>
              <p:spPr>
                <a:xfrm>
                  <a:off x="1688227" y="3209281"/>
                  <a:ext cx="365006" cy="36814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8" name="Rectangle 137"/>
                <p:cNvSpPr/>
                <p:nvPr/>
              </p:nvSpPr>
              <p:spPr>
                <a:xfrm>
                  <a:off x="1688227" y="3577425"/>
                  <a:ext cx="365006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9" name="Rectangle 138"/>
                <p:cNvSpPr/>
                <p:nvPr/>
              </p:nvSpPr>
              <p:spPr>
                <a:xfrm>
                  <a:off x="1688227" y="3942394"/>
                  <a:ext cx="365006" cy="36497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0" name="Rectangle 139"/>
                <p:cNvSpPr/>
                <p:nvPr/>
              </p:nvSpPr>
              <p:spPr>
                <a:xfrm>
                  <a:off x="1688227" y="4307365"/>
                  <a:ext cx="365006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336" name="Group 56"/>
              <p:cNvGrpSpPr>
                <a:grpSpLocks/>
              </p:cNvGrpSpPr>
              <p:nvPr/>
            </p:nvGrpSpPr>
            <p:grpSpPr bwMode="auto">
              <a:xfrm>
                <a:off x="314799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25" name="Rectangle 124"/>
                <p:cNvSpPr/>
                <p:nvPr/>
              </p:nvSpPr>
              <p:spPr>
                <a:xfrm>
                  <a:off x="1688599" y="1749402"/>
                  <a:ext cx="365004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6" name="Rectangle 125"/>
                <p:cNvSpPr/>
                <p:nvPr/>
              </p:nvSpPr>
              <p:spPr>
                <a:xfrm>
                  <a:off x="1688599" y="2114371"/>
                  <a:ext cx="365004" cy="36497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7" name="Rectangle 126"/>
                <p:cNvSpPr/>
                <p:nvPr/>
              </p:nvSpPr>
              <p:spPr>
                <a:xfrm>
                  <a:off x="1688599" y="2479342"/>
                  <a:ext cx="365004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8" name="Rectangle 127"/>
                <p:cNvSpPr/>
                <p:nvPr/>
              </p:nvSpPr>
              <p:spPr>
                <a:xfrm>
                  <a:off x="1688599" y="2844311"/>
                  <a:ext cx="365004" cy="36814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9" name="Rectangle 128"/>
                <p:cNvSpPr/>
                <p:nvPr/>
              </p:nvSpPr>
              <p:spPr>
                <a:xfrm>
                  <a:off x="1688599" y="3209281"/>
                  <a:ext cx="365004" cy="36814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0" name="Rectangle 129"/>
                <p:cNvSpPr/>
                <p:nvPr/>
              </p:nvSpPr>
              <p:spPr>
                <a:xfrm>
                  <a:off x="1688599" y="3577425"/>
                  <a:ext cx="365004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1" name="Rectangle 130"/>
                <p:cNvSpPr/>
                <p:nvPr/>
              </p:nvSpPr>
              <p:spPr>
                <a:xfrm>
                  <a:off x="1688599" y="3942394"/>
                  <a:ext cx="365004" cy="36497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32" name="Rectangle 131"/>
                <p:cNvSpPr/>
                <p:nvPr/>
              </p:nvSpPr>
              <p:spPr>
                <a:xfrm>
                  <a:off x="1688599" y="4307365"/>
                  <a:ext cx="365004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337" name="Group 65"/>
              <p:cNvGrpSpPr>
                <a:grpSpLocks/>
              </p:cNvGrpSpPr>
              <p:nvPr/>
            </p:nvGrpSpPr>
            <p:grpSpPr bwMode="auto">
              <a:xfrm>
                <a:off x="168747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17" name="Rectangle 116"/>
                <p:cNvSpPr/>
                <p:nvPr/>
              </p:nvSpPr>
              <p:spPr>
                <a:xfrm>
                  <a:off x="1685922" y="1749402"/>
                  <a:ext cx="368179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8" name="Rectangle 117"/>
                <p:cNvSpPr/>
                <p:nvPr/>
              </p:nvSpPr>
              <p:spPr>
                <a:xfrm>
                  <a:off x="1685922" y="2114371"/>
                  <a:ext cx="368179" cy="36497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9" name="Rectangle 118"/>
                <p:cNvSpPr/>
                <p:nvPr/>
              </p:nvSpPr>
              <p:spPr>
                <a:xfrm>
                  <a:off x="1685922" y="2479342"/>
                  <a:ext cx="368179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0" name="Rectangle 119"/>
                <p:cNvSpPr/>
                <p:nvPr/>
              </p:nvSpPr>
              <p:spPr>
                <a:xfrm>
                  <a:off x="1685922" y="2844311"/>
                  <a:ext cx="368179" cy="36814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1" name="Rectangle 120"/>
                <p:cNvSpPr/>
                <p:nvPr/>
              </p:nvSpPr>
              <p:spPr>
                <a:xfrm>
                  <a:off x="1685922" y="3209281"/>
                  <a:ext cx="368179" cy="36814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2" name="Rectangle 121"/>
                <p:cNvSpPr/>
                <p:nvPr/>
              </p:nvSpPr>
              <p:spPr>
                <a:xfrm>
                  <a:off x="1685922" y="3577425"/>
                  <a:ext cx="368179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3" name="Rectangle 122"/>
                <p:cNvSpPr/>
                <p:nvPr/>
              </p:nvSpPr>
              <p:spPr>
                <a:xfrm>
                  <a:off x="1685922" y="3942394"/>
                  <a:ext cx="368179" cy="36497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24" name="Rectangle 123"/>
                <p:cNvSpPr/>
                <p:nvPr/>
              </p:nvSpPr>
              <p:spPr>
                <a:xfrm>
                  <a:off x="1685922" y="4307365"/>
                  <a:ext cx="368179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338" name="Group 74"/>
              <p:cNvGrpSpPr>
                <a:grpSpLocks/>
              </p:cNvGrpSpPr>
              <p:nvPr/>
            </p:nvGrpSpPr>
            <p:grpSpPr bwMode="auto">
              <a:xfrm>
                <a:off x="205260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09" name="Rectangle 108"/>
                <p:cNvSpPr/>
                <p:nvPr/>
              </p:nvSpPr>
              <p:spPr>
                <a:xfrm>
                  <a:off x="1688971" y="1749402"/>
                  <a:ext cx="365006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0" name="Rectangle 109"/>
                <p:cNvSpPr/>
                <p:nvPr/>
              </p:nvSpPr>
              <p:spPr>
                <a:xfrm>
                  <a:off x="1688971" y="2114371"/>
                  <a:ext cx="365006" cy="36497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1688971" y="2479342"/>
                  <a:ext cx="365006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1688971" y="2844311"/>
                  <a:ext cx="365006" cy="36814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3" name="Rectangle 112"/>
                <p:cNvSpPr/>
                <p:nvPr/>
              </p:nvSpPr>
              <p:spPr>
                <a:xfrm>
                  <a:off x="1688971" y="3209281"/>
                  <a:ext cx="365006" cy="36814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1688971" y="3577425"/>
                  <a:ext cx="365006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5" name="Rectangle 114"/>
                <p:cNvSpPr/>
                <p:nvPr/>
              </p:nvSpPr>
              <p:spPr>
                <a:xfrm>
                  <a:off x="1688971" y="3942394"/>
                  <a:ext cx="365006" cy="36497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1688971" y="4307365"/>
                  <a:ext cx="365006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339" name="Group 83"/>
              <p:cNvGrpSpPr>
                <a:grpSpLocks/>
              </p:cNvGrpSpPr>
              <p:nvPr/>
            </p:nvGrpSpPr>
            <p:grpSpPr bwMode="auto">
              <a:xfrm>
                <a:off x="241773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01" name="Rectangle 100"/>
                <p:cNvSpPr/>
                <p:nvPr/>
              </p:nvSpPr>
              <p:spPr>
                <a:xfrm>
                  <a:off x="1688849" y="1749402"/>
                  <a:ext cx="365004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1688849" y="2114371"/>
                  <a:ext cx="365004" cy="36497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3" name="Rectangle 102"/>
                <p:cNvSpPr/>
                <p:nvPr/>
              </p:nvSpPr>
              <p:spPr>
                <a:xfrm>
                  <a:off x="1688849" y="2479342"/>
                  <a:ext cx="365004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4" name="Rectangle 103"/>
                <p:cNvSpPr/>
                <p:nvPr/>
              </p:nvSpPr>
              <p:spPr>
                <a:xfrm>
                  <a:off x="1688849" y="2844311"/>
                  <a:ext cx="365004" cy="36814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5" name="Rectangle 104"/>
                <p:cNvSpPr/>
                <p:nvPr/>
              </p:nvSpPr>
              <p:spPr>
                <a:xfrm>
                  <a:off x="1688849" y="3209281"/>
                  <a:ext cx="365004" cy="36814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6" name="Rectangle 105"/>
                <p:cNvSpPr/>
                <p:nvPr/>
              </p:nvSpPr>
              <p:spPr>
                <a:xfrm>
                  <a:off x="1688849" y="3577425"/>
                  <a:ext cx="365004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7" name="Rectangle 106"/>
                <p:cNvSpPr/>
                <p:nvPr/>
              </p:nvSpPr>
              <p:spPr>
                <a:xfrm>
                  <a:off x="1688849" y="3942394"/>
                  <a:ext cx="365004" cy="36497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1688849" y="4307365"/>
                  <a:ext cx="365004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340" name="Group 93"/>
              <p:cNvGrpSpPr>
                <a:grpSpLocks/>
              </p:cNvGrpSpPr>
              <p:nvPr/>
            </p:nvGrpSpPr>
            <p:grpSpPr bwMode="auto">
              <a:xfrm>
                <a:off x="278286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93" name="Rectangle 13"/>
                <p:cNvSpPr/>
                <p:nvPr/>
              </p:nvSpPr>
              <p:spPr>
                <a:xfrm>
                  <a:off x="1688723" y="1749402"/>
                  <a:ext cx="365006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94" name="Rectangle 93"/>
                <p:cNvSpPr/>
                <p:nvPr/>
              </p:nvSpPr>
              <p:spPr>
                <a:xfrm>
                  <a:off x="1688723" y="2114371"/>
                  <a:ext cx="365006" cy="36497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95" name="Rectangle 94"/>
                <p:cNvSpPr/>
                <p:nvPr/>
              </p:nvSpPr>
              <p:spPr>
                <a:xfrm>
                  <a:off x="1688723" y="2479342"/>
                  <a:ext cx="365006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96" name="Rectangle 95"/>
                <p:cNvSpPr/>
                <p:nvPr/>
              </p:nvSpPr>
              <p:spPr>
                <a:xfrm>
                  <a:off x="1688723" y="2844311"/>
                  <a:ext cx="365006" cy="36814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97" name="Rectangle 96"/>
                <p:cNvSpPr/>
                <p:nvPr/>
              </p:nvSpPr>
              <p:spPr>
                <a:xfrm>
                  <a:off x="1688723" y="3209281"/>
                  <a:ext cx="365006" cy="36814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98" name="Rectangle 97"/>
                <p:cNvSpPr/>
                <p:nvPr/>
              </p:nvSpPr>
              <p:spPr>
                <a:xfrm>
                  <a:off x="1688723" y="3577425"/>
                  <a:ext cx="365006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99" name="Rectangle 98"/>
                <p:cNvSpPr/>
                <p:nvPr/>
              </p:nvSpPr>
              <p:spPr>
                <a:xfrm>
                  <a:off x="1688723" y="3942394"/>
                  <a:ext cx="365006" cy="36497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0" name="Rectangle 99"/>
                <p:cNvSpPr/>
                <p:nvPr/>
              </p:nvSpPr>
              <p:spPr>
                <a:xfrm>
                  <a:off x="1688723" y="4307365"/>
                  <a:ext cx="365006" cy="36496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</p:grpSp>
        <p:sp>
          <p:nvSpPr>
            <p:cNvPr id="82" name="Rectangle 81"/>
            <p:cNvSpPr/>
            <p:nvPr/>
          </p:nvSpPr>
          <p:spPr>
            <a:xfrm>
              <a:off x="884187" y="2479662"/>
              <a:ext cx="1463197" cy="1463052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chemeClr val="tx1"/>
                  </a:solidFill>
                </a:rPr>
                <a:t>4x4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2344211" y="3939541"/>
              <a:ext cx="1463197" cy="1463052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chemeClr val="tx1"/>
                  </a:solidFill>
                </a:rPr>
                <a:t>4x4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173" name="Group 157"/>
          <p:cNvGrpSpPr>
            <a:grpSpLocks noChangeAspect="1"/>
          </p:cNvGrpSpPr>
          <p:nvPr/>
        </p:nvGrpSpPr>
        <p:grpSpPr bwMode="auto">
          <a:xfrm>
            <a:off x="7340600" y="4013200"/>
            <a:ext cx="1466850" cy="1465263"/>
            <a:chOff x="884187" y="2479634"/>
            <a:chExt cx="2932743" cy="2929306"/>
          </a:xfrm>
        </p:grpSpPr>
        <p:grpSp>
          <p:nvGrpSpPr>
            <p:cNvPr id="7253" name="Group 3"/>
            <p:cNvGrpSpPr>
              <a:grpSpLocks/>
            </p:cNvGrpSpPr>
            <p:nvPr/>
          </p:nvGrpSpPr>
          <p:grpSpPr bwMode="auto">
            <a:xfrm>
              <a:off x="884187" y="2479662"/>
              <a:ext cx="2932743" cy="2929278"/>
              <a:chOff x="1676400" y="1749402"/>
              <a:chExt cx="2932743" cy="2929278"/>
            </a:xfrm>
          </p:grpSpPr>
          <p:sp>
            <p:nvSpPr>
              <p:cNvPr id="163" name="Rectangle 4"/>
              <p:cNvSpPr/>
              <p:nvPr/>
            </p:nvSpPr>
            <p:spPr>
              <a:xfrm>
                <a:off x="1676400" y="1752549"/>
                <a:ext cx="2926395" cy="292613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grpSp>
            <p:nvGrpSpPr>
              <p:cNvPr id="7257" name="Group 27"/>
              <p:cNvGrpSpPr>
                <a:grpSpLocks/>
              </p:cNvGrpSpPr>
              <p:nvPr/>
            </p:nvGrpSpPr>
            <p:grpSpPr bwMode="auto">
              <a:xfrm>
                <a:off x="387825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28" name="Rectangle 4"/>
                <p:cNvSpPr/>
                <p:nvPr/>
              </p:nvSpPr>
              <p:spPr>
                <a:xfrm>
                  <a:off x="1688351" y="1749374"/>
                  <a:ext cx="365006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29" name="Rectangle 228"/>
                <p:cNvSpPr/>
                <p:nvPr/>
              </p:nvSpPr>
              <p:spPr>
                <a:xfrm>
                  <a:off x="1688351" y="2114348"/>
                  <a:ext cx="365006" cy="36497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30" name="Rectangle 229"/>
                <p:cNvSpPr/>
                <p:nvPr/>
              </p:nvSpPr>
              <p:spPr>
                <a:xfrm>
                  <a:off x="1688351" y="2479320"/>
                  <a:ext cx="365006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31" name="Rectangle 230"/>
                <p:cNvSpPr/>
                <p:nvPr/>
              </p:nvSpPr>
              <p:spPr>
                <a:xfrm>
                  <a:off x="1688351" y="2844294"/>
                  <a:ext cx="365006" cy="36814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32" name="Rectangle 231"/>
                <p:cNvSpPr/>
                <p:nvPr/>
              </p:nvSpPr>
              <p:spPr>
                <a:xfrm>
                  <a:off x="1688351" y="3209266"/>
                  <a:ext cx="365006" cy="36814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33" name="Rectangle 232"/>
                <p:cNvSpPr/>
                <p:nvPr/>
              </p:nvSpPr>
              <p:spPr>
                <a:xfrm>
                  <a:off x="1688351" y="3577413"/>
                  <a:ext cx="365006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34" name="Rectangle 233"/>
                <p:cNvSpPr/>
                <p:nvPr/>
              </p:nvSpPr>
              <p:spPr>
                <a:xfrm>
                  <a:off x="1688351" y="3942387"/>
                  <a:ext cx="365006" cy="36497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35" name="Rectangle 234"/>
                <p:cNvSpPr/>
                <p:nvPr/>
              </p:nvSpPr>
              <p:spPr>
                <a:xfrm>
                  <a:off x="1688351" y="4307359"/>
                  <a:ext cx="365006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258" name="Group 38"/>
              <p:cNvGrpSpPr>
                <a:grpSpLocks/>
              </p:cNvGrpSpPr>
              <p:nvPr/>
            </p:nvGrpSpPr>
            <p:grpSpPr bwMode="auto">
              <a:xfrm>
                <a:off x="351312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20" name="Rectangle 219"/>
                <p:cNvSpPr/>
                <p:nvPr/>
              </p:nvSpPr>
              <p:spPr>
                <a:xfrm>
                  <a:off x="1688477" y="1749374"/>
                  <a:ext cx="365004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21" name="Rectangle 220"/>
                <p:cNvSpPr/>
                <p:nvPr/>
              </p:nvSpPr>
              <p:spPr>
                <a:xfrm>
                  <a:off x="1688477" y="2114348"/>
                  <a:ext cx="365004" cy="36497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22" name="Rectangle 221"/>
                <p:cNvSpPr/>
                <p:nvPr/>
              </p:nvSpPr>
              <p:spPr>
                <a:xfrm>
                  <a:off x="1688477" y="2479320"/>
                  <a:ext cx="365004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23" name="Rectangle 222"/>
                <p:cNvSpPr/>
                <p:nvPr/>
              </p:nvSpPr>
              <p:spPr>
                <a:xfrm>
                  <a:off x="1688477" y="2844294"/>
                  <a:ext cx="365004" cy="36814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24" name="Rectangle 223"/>
                <p:cNvSpPr/>
                <p:nvPr/>
              </p:nvSpPr>
              <p:spPr>
                <a:xfrm>
                  <a:off x="1688477" y="3209266"/>
                  <a:ext cx="365004" cy="36814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25" name="Rectangle 224"/>
                <p:cNvSpPr/>
                <p:nvPr/>
              </p:nvSpPr>
              <p:spPr>
                <a:xfrm>
                  <a:off x="1688477" y="3577413"/>
                  <a:ext cx="365004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26" name="Rectangle 225"/>
                <p:cNvSpPr/>
                <p:nvPr/>
              </p:nvSpPr>
              <p:spPr>
                <a:xfrm>
                  <a:off x="1688477" y="3942387"/>
                  <a:ext cx="365004" cy="36497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27" name="Rectangle 226"/>
                <p:cNvSpPr/>
                <p:nvPr/>
              </p:nvSpPr>
              <p:spPr>
                <a:xfrm>
                  <a:off x="1688477" y="4307359"/>
                  <a:ext cx="365004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259" name="Group 47"/>
              <p:cNvGrpSpPr>
                <a:grpSpLocks/>
              </p:cNvGrpSpPr>
              <p:nvPr/>
            </p:nvGrpSpPr>
            <p:grpSpPr bwMode="auto">
              <a:xfrm>
                <a:off x="424338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12" name="Rectangle 211"/>
                <p:cNvSpPr/>
                <p:nvPr/>
              </p:nvSpPr>
              <p:spPr>
                <a:xfrm>
                  <a:off x="1688229" y="1749374"/>
                  <a:ext cx="365004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3" name="Rectangle 212"/>
                <p:cNvSpPr/>
                <p:nvPr/>
              </p:nvSpPr>
              <p:spPr>
                <a:xfrm>
                  <a:off x="1688229" y="2114348"/>
                  <a:ext cx="365004" cy="36497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4" name="Rectangle 213"/>
                <p:cNvSpPr/>
                <p:nvPr/>
              </p:nvSpPr>
              <p:spPr>
                <a:xfrm>
                  <a:off x="1688229" y="2479320"/>
                  <a:ext cx="365004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5" name="Rectangle 214"/>
                <p:cNvSpPr/>
                <p:nvPr/>
              </p:nvSpPr>
              <p:spPr>
                <a:xfrm>
                  <a:off x="1688229" y="2844294"/>
                  <a:ext cx="365004" cy="36814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6" name="Rectangle 215"/>
                <p:cNvSpPr/>
                <p:nvPr/>
              </p:nvSpPr>
              <p:spPr>
                <a:xfrm>
                  <a:off x="1688229" y="3209266"/>
                  <a:ext cx="365004" cy="36814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7" name="Rectangle 216"/>
                <p:cNvSpPr/>
                <p:nvPr/>
              </p:nvSpPr>
              <p:spPr>
                <a:xfrm>
                  <a:off x="1688229" y="3577413"/>
                  <a:ext cx="365004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8" name="Rectangle 217"/>
                <p:cNvSpPr/>
                <p:nvPr/>
              </p:nvSpPr>
              <p:spPr>
                <a:xfrm>
                  <a:off x="1688229" y="3942387"/>
                  <a:ext cx="365004" cy="36497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9" name="Rectangle 218"/>
                <p:cNvSpPr/>
                <p:nvPr/>
              </p:nvSpPr>
              <p:spPr>
                <a:xfrm>
                  <a:off x="1688229" y="4307359"/>
                  <a:ext cx="365004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260" name="Group 56"/>
              <p:cNvGrpSpPr>
                <a:grpSpLocks/>
              </p:cNvGrpSpPr>
              <p:nvPr/>
            </p:nvGrpSpPr>
            <p:grpSpPr bwMode="auto">
              <a:xfrm>
                <a:off x="314799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04" name="Rectangle 203"/>
                <p:cNvSpPr/>
                <p:nvPr/>
              </p:nvSpPr>
              <p:spPr>
                <a:xfrm>
                  <a:off x="1688599" y="1749374"/>
                  <a:ext cx="365006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05" name="Rectangle 204"/>
                <p:cNvSpPr/>
                <p:nvPr/>
              </p:nvSpPr>
              <p:spPr>
                <a:xfrm>
                  <a:off x="1688599" y="2114348"/>
                  <a:ext cx="365006" cy="36497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06" name="Rectangle 205"/>
                <p:cNvSpPr/>
                <p:nvPr/>
              </p:nvSpPr>
              <p:spPr>
                <a:xfrm>
                  <a:off x="1688599" y="2479320"/>
                  <a:ext cx="365006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07" name="Rectangle 206"/>
                <p:cNvSpPr/>
                <p:nvPr/>
              </p:nvSpPr>
              <p:spPr>
                <a:xfrm>
                  <a:off x="1688599" y="2844294"/>
                  <a:ext cx="365006" cy="36814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08" name="Rectangle 207"/>
                <p:cNvSpPr/>
                <p:nvPr/>
              </p:nvSpPr>
              <p:spPr>
                <a:xfrm>
                  <a:off x="1688599" y="3209266"/>
                  <a:ext cx="365006" cy="36814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09" name="Rectangle 208"/>
                <p:cNvSpPr/>
                <p:nvPr/>
              </p:nvSpPr>
              <p:spPr>
                <a:xfrm>
                  <a:off x="1688599" y="3577413"/>
                  <a:ext cx="365006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0" name="Rectangle 209"/>
                <p:cNvSpPr/>
                <p:nvPr/>
              </p:nvSpPr>
              <p:spPr>
                <a:xfrm>
                  <a:off x="1688599" y="3942387"/>
                  <a:ext cx="365006" cy="36497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1" name="Rectangle 210"/>
                <p:cNvSpPr/>
                <p:nvPr/>
              </p:nvSpPr>
              <p:spPr>
                <a:xfrm>
                  <a:off x="1688599" y="4307359"/>
                  <a:ext cx="365006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261" name="Group 65"/>
              <p:cNvGrpSpPr>
                <a:grpSpLocks/>
              </p:cNvGrpSpPr>
              <p:nvPr/>
            </p:nvGrpSpPr>
            <p:grpSpPr bwMode="auto">
              <a:xfrm>
                <a:off x="168747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96" name="Rectangle 195"/>
                <p:cNvSpPr/>
                <p:nvPr/>
              </p:nvSpPr>
              <p:spPr>
                <a:xfrm>
                  <a:off x="1685924" y="1749374"/>
                  <a:ext cx="368179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97" name="Rectangle 196"/>
                <p:cNvSpPr/>
                <p:nvPr/>
              </p:nvSpPr>
              <p:spPr>
                <a:xfrm>
                  <a:off x="1685924" y="2114348"/>
                  <a:ext cx="368179" cy="36497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98" name="Rectangle 197"/>
                <p:cNvSpPr/>
                <p:nvPr/>
              </p:nvSpPr>
              <p:spPr>
                <a:xfrm>
                  <a:off x="1685924" y="2479320"/>
                  <a:ext cx="368179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99" name="Rectangle 198"/>
                <p:cNvSpPr/>
                <p:nvPr/>
              </p:nvSpPr>
              <p:spPr>
                <a:xfrm>
                  <a:off x="1685924" y="2844294"/>
                  <a:ext cx="368179" cy="36814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00" name="Rectangle 199"/>
                <p:cNvSpPr/>
                <p:nvPr/>
              </p:nvSpPr>
              <p:spPr>
                <a:xfrm>
                  <a:off x="1685924" y="3209266"/>
                  <a:ext cx="368179" cy="36814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01" name="Rectangle 200"/>
                <p:cNvSpPr/>
                <p:nvPr/>
              </p:nvSpPr>
              <p:spPr>
                <a:xfrm>
                  <a:off x="1685924" y="3577413"/>
                  <a:ext cx="368179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02" name="Rectangle 201"/>
                <p:cNvSpPr/>
                <p:nvPr/>
              </p:nvSpPr>
              <p:spPr>
                <a:xfrm>
                  <a:off x="1685924" y="3942387"/>
                  <a:ext cx="368179" cy="36497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03" name="Rectangle 202"/>
                <p:cNvSpPr/>
                <p:nvPr/>
              </p:nvSpPr>
              <p:spPr>
                <a:xfrm>
                  <a:off x="1685924" y="4307359"/>
                  <a:ext cx="368179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262" name="Group 74"/>
              <p:cNvGrpSpPr>
                <a:grpSpLocks/>
              </p:cNvGrpSpPr>
              <p:nvPr/>
            </p:nvGrpSpPr>
            <p:grpSpPr bwMode="auto">
              <a:xfrm>
                <a:off x="205260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88" name="Rectangle 187"/>
                <p:cNvSpPr/>
                <p:nvPr/>
              </p:nvSpPr>
              <p:spPr>
                <a:xfrm>
                  <a:off x="1688973" y="1749374"/>
                  <a:ext cx="365004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89" name="Rectangle 188"/>
                <p:cNvSpPr/>
                <p:nvPr/>
              </p:nvSpPr>
              <p:spPr>
                <a:xfrm>
                  <a:off x="1688973" y="2114348"/>
                  <a:ext cx="365004" cy="36497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90" name="Rectangle 189"/>
                <p:cNvSpPr/>
                <p:nvPr/>
              </p:nvSpPr>
              <p:spPr>
                <a:xfrm>
                  <a:off x="1688973" y="2479320"/>
                  <a:ext cx="365004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91" name="Rectangle 190"/>
                <p:cNvSpPr/>
                <p:nvPr/>
              </p:nvSpPr>
              <p:spPr>
                <a:xfrm>
                  <a:off x="1688973" y="2844294"/>
                  <a:ext cx="365004" cy="36814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92" name="Rectangle 191"/>
                <p:cNvSpPr/>
                <p:nvPr/>
              </p:nvSpPr>
              <p:spPr>
                <a:xfrm>
                  <a:off x="1688973" y="3209266"/>
                  <a:ext cx="365004" cy="36814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93" name="Rectangle 192"/>
                <p:cNvSpPr/>
                <p:nvPr/>
              </p:nvSpPr>
              <p:spPr>
                <a:xfrm>
                  <a:off x="1688973" y="3577413"/>
                  <a:ext cx="365004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94" name="Rectangle 193"/>
                <p:cNvSpPr/>
                <p:nvPr/>
              </p:nvSpPr>
              <p:spPr>
                <a:xfrm>
                  <a:off x="1688973" y="3942387"/>
                  <a:ext cx="365004" cy="36497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95" name="Rectangle 194"/>
                <p:cNvSpPr/>
                <p:nvPr/>
              </p:nvSpPr>
              <p:spPr>
                <a:xfrm>
                  <a:off x="1688973" y="4307359"/>
                  <a:ext cx="365004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263" name="Group 83"/>
              <p:cNvGrpSpPr>
                <a:grpSpLocks/>
              </p:cNvGrpSpPr>
              <p:nvPr/>
            </p:nvGrpSpPr>
            <p:grpSpPr bwMode="auto">
              <a:xfrm>
                <a:off x="241773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80" name="Rectangle 179"/>
                <p:cNvSpPr/>
                <p:nvPr/>
              </p:nvSpPr>
              <p:spPr>
                <a:xfrm>
                  <a:off x="1688849" y="1749374"/>
                  <a:ext cx="365006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81" name="Rectangle 180"/>
                <p:cNvSpPr/>
                <p:nvPr/>
              </p:nvSpPr>
              <p:spPr>
                <a:xfrm>
                  <a:off x="1688849" y="2114348"/>
                  <a:ext cx="365006" cy="36497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82" name="Rectangle 181"/>
                <p:cNvSpPr/>
                <p:nvPr/>
              </p:nvSpPr>
              <p:spPr>
                <a:xfrm>
                  <a:off x="1688849" y="2479320"/>
                  <a:ext cx="365006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83" name="Rectangle 182"/>
                <p:cNvSpPr/>
                <p:nvPr/>
              </p:nvSpPr>
              <p:spPr>
                <a:xfrm>
                  <a:off x="1688849" y="2844294"/>
                  <a:ext cx="365006" cy="36814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84" name="Rectangle 183"/>
                <p:cNvSpPr/>
                <p:nvPr/>
              </p:nvSpPr>
              <p:spPr>
                <a:xfrm>
                  <a:off x="1688849" y="3209266"/>
                  <a:ext cx="365006" cy="36814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85" name="Rectangle 184"/>
                <p:cNvSpPr/>
                <p:nvPr/>
              </p:nvSpPr>
              <p:spPr>
                <a:xfrm>
                  <a:off x="1688849" y="3577413"/>
                  <a:ext cx="365006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86" name="Rectangle 185"/>
                <p:cNvSpPr/>
                <p:nvPr/>
              </p:nvSpPr>
              <p:spPr>
                <a:xfrm>
                  <a:off x="1688849" y="3942387"/>
                  <a:ext cx="365006" cy="36497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87" name="Rectangle 186"/>
                <p:cNvSpPr/>
                <p:nvPr/>
              </p:nvSpPr>
              <p:spPr>
                <a:xfrm>
                  <a:off x="1688849" y="4307359"/>
                  <a:ext cx="365006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264" name="Group 92"/>
              <p:cNvGrpSpPr>
                <a:grpSpLocks/>
              </p:cNvGrpSpPr>
              <p:nvPr/>
            </p:nvGrpSpPr>
            <p:grpSpPr bwMode="auto">
              <a:xfrm>
                <a:off x="278286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72" name="Rectangle 13"/>
                <p:cNvSpPr/>
                <p:nvPr/>
              </p:nvSpPr>
              <p:spPr>
                <a:xfrm>
                  <a:off x="1688725" y="1749374"/>
                  <a:ext cx="365004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73" name="Rectangle 14"/>
                <p:cNvSpPr/>
                <p:nvPr/>
              </p:nvSpPr>
              <p:spPr>
                <a:xfrm>
                  <a:off x="1688725" y="2114348"/>
                  <a:ext cx="365004" cy="36497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74" name="Rectangle 15"/>
                <p:cNvSpPr/>
                <p:nvPr/>
              </p:nvSpPr>
              <p:spPr>
                <a:xfrm>
                  <a:off x="1688725" y="2479320"/>
                  <a:ext cx="365004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75" name="Rectangle 174"/>
                <p:cNvSpPr/>
                <p:nvPr/>
              </p:nvSpPr>
              <p:spPr>
                <a:xfrm>
                  <a:off x="1688725" y="2844294"/>
                  <a:ext cx="365004" cy="36814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76" name="Rectangle 175"/>
                <p:cNvSpPr/>
                <p:nvPr/>
              </p:nvSpPr>
              <p:spPr>
                <a:xfrm>
                  <a:off x="1688725" y="3209266"/>
                  <a:ext cx="365004" cy="36814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77" name="Rectangle 176"/>
                <p:cNvSpPr/>
                <p:nvPr/>
              </p:nvSpPr>
              <p:spPr>
                <a:xfrm>
                  <a:off x="1688725" y="3577413"/>
                  <a:ext cx="365004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78" name="Rectangle 177"/>
                <p:cNvSpPr/>
                <p:nvPr/>
              </p:nvSpPr>
              <p:spPr>
                <a:xfrm>
                  <a:off x="1688725" y="3942387"/>
                  <a:ext cx="365004" cy="36497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79" name="Rectangle 178"/>
                <p:cNvSpPr/>
                <p:nvPr/>
              </p:nvSpPr>
              <p:spPr>
                <a:xfrm>
                  <a:off x="1688725" y="4307359"/>
                  <a:ext cx="365004" cy="36497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</p:grpSp>
        <p:sp>
          <p:nvSpPr>
            <p:cNvPr id="161" name="Rectangle 160"/>
            <p:cNvSpPr/>
            <p:nvPr/>
          </p:nvSpPr>
          <p:spPr>
            <a:xfrm>
              <a:off x="884187" y="2479634"/>
              <a:ext cx="1463199" cy="1463067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chemeClr val="tx1"/>
                  </a:solidFill>
                </a:rPr>
                <a:t>4x4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1979206" y="2479634"/>
              <a:ext cx="1463197" cy="1463067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chemeClr val="tx1"/>
                  </a:solidFill>
                </a:rPr>
                <a:t>4x4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174" name="Group 235"/>
          <p:cNvGrpSpPr>
            <a:grpSpLocks noChangeAspect="1"/>
          </p:cNvGrpSpPr>
          <p:nvPr/>
        </p:nvGrpSpPr>
        <p:grpSpPr bwMode="auto">
          <a:xfrm>
            <a:off x="5776913" y="1528763"/>
            <a:ext cx="2740025" cy="1722437"/>
            <a:chOff x="884187" y="1965960"/>
            <a:chExt cx="5478477" cy="3442980"/>
          </a:xfrm>
        </p:grpSpPr>
        <p:grpSp>
          <p:nvGrpSpPr>
            <p:cNvPr id="7177" name="Group 3"/>
            <p:cNvGrpSpPr>
              <a:grpSpLocks/>
            </p:cNvGrpSpPr>
            <p:nvPr/>
          </p:nvGrpSpPr>
          <p:grpSpPr bwMode="auto">
            <a:xfrm>
              <a:off x="884187" y="2479662"/>
              <a:ext cx="2932743" cy="2929278"/>
              <a:chOff x="1676400" y="1749402"/>
              <a:chExt cx="2932743" cy="2929278"/>
            </a:xfrm>
          </p:grpSpPr>
          <p:sp>
            <p:nvSpPr>
              <p:cNvPr id="240" name="Rectangle 239"/>
              <p:cNvSpPr/>
              <p:nvPr/>
            </p:nvSpPr>
            <p:spPr>
              <a:xfrm>
                <a:off x="1676400" y="1752940"/>
                <a:ext cx="2926509" cy="29257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grpSp>
            <p:nvGrpSpPr>
              <p:cNvPr id="7181" name="Group 27"/>
              <p:cNvGrpSpPr>
                <a:grpSpLocks/>
              </p:cNvGrpSpPr>
              <p:nvPr/>
            </p:nvGrpSpPr>
            <p:grpSpPr bwMode="auto">
              <a:xfrm>
                <a:off x="387825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305" name="Rectangle 4"/>
                <p:cNvSpPr/>
                <p:nvPr/>
              </p:nvSpPr>
              <p:spPr>
                <a:xfrm>
                  <a:off x="1688437" y="1749768"/>
                  <a:ext cx="365018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6" name="Rectangle 305"/>
                <p:cNvSpPr/>
                <p:nvPr/>
              </p:nvSpPr>
              <p:spPr>
                <a:xfrm>
                  <a:off x="1688437" y="2114691"/>
                  <a:ext cx="365018" cy="364925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7" name="Rectangle 306"/>
                <p:cNvSpPr/>
                <p:nvPr/>
              </p:nvSpPr>
              <p:spPr>
                <a:xfrm>
                  <a:off x="1688437" y="2479616"/>
                  <a:ext cx="365018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8" name="Rectangle 307"/>
                <p:cNvSpPr/>
                <p:nvPr/>
              </p:nvSpPr>
              <p:spPr>
                <a:xfrm>
                  <a:off x="1688437" y="2844539"/>
                  <a:ext cx="365018" cy="36809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9" name="Rectangle 308"/>
                <p:cNvSpPr/>
                <p:nvPr/>
              </p:nvSpPr>
              <p:spPr>
                <a:xfrm>
                  <a:off x="1688437" y="3209464"/>
                  <a:ext cx="365018" cy="36809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10" name="Rectangle 309"/>
                <p:cNvSpPr/>
                <p:nvPr/>
              </p:nvSpPr>
              <p:spPr>
                <a:xfrm>
                  <a:off x="1688437" y="3577562"/>
                  <a:ext cx="365018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11" name="Rectangle 310"/>
                <p:cNvSpPr/>
                <p:nvPr/>
              </p:nvSpPr>
              <p:spPr>
                <a:xfrm>
                  <a:off x="1688437" y="3942485"/>
                  <a:ext cx="365018" cy="364925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12" name="Rectangle 311"/>
                <p:cNvSpPr/>
                <p:nvPr/>
              </p:nvSpPr>
              <p:spPr>
                <a:xfrm>
                  <a:off x="1688437" y="4307410"/>
                  <a:ext cx="365018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182" name="Group 38"/>
              <p:cNvGrpSpPr>
                <a:grpSpLocks/>
              </p:cNvGrpSpPr>
              <p:nvPr/>
            </p:nvGrpSpPr>
            <p:grpSpPr bwMode="auto">
              <a:xfrm>
                <a:off x="351312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97" name="Rectangle 296"/>
                <p:cNvSpPr/>
                <p:nvPr/>
              </p:nvSpPr>
              <p:spPr>
                <a:xfrm>
                  <a:off x="1688547" y="1749768"/>
                  <a:ext cx="365020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8" name="Rectangle 297"/>
                <p:cNvSpPr/>
                <p:nvPr/>
              </p:nvSpPr>
              <p:spPr>
                <a:xfrm>
                  <a:off x="1688547" y="2114691"/>
                  <a:ext cx="365020" cy="364925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9" name="Rectangle 298"/>
                <p:cNvSpPr/>
                <p:nvPr/>
              </p:nvSpPr>
              <p:spPr>
                <a:xfrm>
                  <a:off x="1688547" y="2479616"/>
                  <a:ext cx="365020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0" name="Rectangle 299"/>
                <p:cNvSpPr/>
                <p:nvPr/>
              </p:nvSpPr>
              <p:spPr>
                <a:xfrm>
                  <a:off x="1688547" y="2844539"/>
                  <a:ext cx="365020" cy="36809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1" name="Rectangle 300"/>
                <p:cNvSpPr/>
                <p:nvPr/>
              </p:nvSpPr>
              <p:spPr>
                <a:xfrm>
                  <a:off x="1688547" y="3209464"/>
                  <a:ext cx="365020" cy="36809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2" name="Rectangle 301"/>
                <p:cNvSpPr/>
                <p:nvPr/>
              </p:nvSpPr>
              <p:spPr>
                <a:xfrm>
                  <a:off x="1688547" y="3577562"/>
                  <a:ext cx="365020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3" name="Rectangle 302"/>
                <p:cNvSpPr/>
                <p:nvPr/>
              </p:nvSpPr>
              <p:spPr>
                <a:xfrm>
                  <a:off x="1688547" y="3942485"/>
                  <a:ext cx="365020" cy="364925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4" name="Rectangle 303"/>
                <p:cNvSpPr/>
                <p:nvPr/>
              </p:nvSpPr>
              <p:spPr>
                <a:xfrm>
                  <a:off x="1688547" y="4307410"/>
                  <a:ext cx="365020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183" name="Group 47"/>
              <p:cNvGrpSpPr>
                <a:grpSpLocks/>
              </p:cNvGrpSpPr>
              <p:nvPr/>
            </p:nvGrpSpPr>
            <p:grpSpPr bwMode="auto">
              <a:xfrm>
                <a:off x="424338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89" name="Rectangle 288"/>
                <p:cNvSpPr/>
                <p:nvPr/>
              </p:nvSpPr>
              <p:spPr>
                <a:xfrm>
                  <a:off x="1688327" y="1749768"/>
                  <a:ext cx="365020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0" name="Rectangle 289"/>
                <p:cNvSpPr/>
                <p:nvPr/>
              </p:nvSpPr>
              <p:spPr>
                <a:xfrm>
                  <a:off x="1688327" y="2114691"/>
                  <a:ext cx="365020" cy="364925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1" name="Rectangle 290"/>
                <p:cNvSpPr/>
                <p:nvPr/>
              </p:nvSpPr>
              <p:spPr>
                <a:xfrm>
                  <a:off x="1688327" y="2479616"/>
                  <a:ext cx="365020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2" name="Rectangle 291"/>
                <p:cNvSpPr/>
                <p:nvPr/>
              </p:nvSpPr>
              <p:spPr>
                <a:xfrm>
                  <a:off x="1688327" y="2844539"/>
                  <a:ext cx="365020" cy="36809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3" name="Rectangle 292"/>
                <p:cNvSpPr/>
                <p:nvPr/>
              </p:nvSpPr>
              <p:spPr>
                <a:xfrm>
                  <a:off x="1688327" y="3209464"/>
                  <a:ext cx="365020" cy="36809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4" name="Rectangle 293"/>
                <p:cNvSpPr/>
                <p:nvPr/>
              </p:nvSpPr>
              <p:spPr>
                <a:xfrm>
                  <a:off x="1688327" y="3577562"/>
                  <a:ext cx="365020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5" name="Rectangle 294"/>
                <p:cNvSpPr/>
                <p:nvPr/>
              </p:nvSpPr>
              <p:spPr>
                <a:xfrm>
                  <a:off x="1688327" y="3942485"/>
                  <a:ext cx="365020" cy="364925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6" name="Rectangle 295"/>
                <p:cNvSpPr/>
                <p:nvPr/>
              </p:nvSpPr>
              <p:spPr>
                <a:xfrm>
                  <a:off x="1688327" y="4307410"/>
                  <a:ext cx="365020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184" name="Group 56"/>
              <p:cNvGrpSpPr>
                <a:grpSpLocks/>
              </p:cNvGrpSpPr>
              <p:nvPr/>
            </p:nvGrpSpPr>
            <p:grpSpPr bwMode="auto">
              <a:xfrm>
                <a:off x="314799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81" name="Rectangle 280"/>
                <p:cNvSpPr/>
                <p:nvPr/>
              </p:nvSpPr>
              <p:spPr>
                <a:xfrm>
                  <a:off x="1688657" y="1749768"/>
                  <a:ext cx="365018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82" name="Rectangle 281"/>
                <p:cNvSpPr/>
                <p:nvPr/>
              </p:nvSpPr>
              <p:spPr>
                <a:xfrm>
                  <a:off x="1688657" y="2114691"/>
                  <a:ext cx="365018" cy="364925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83" name="Rectangle 282"/>
                <p:cNvSpPr/>
                <p:nvPr/>
              </p:nvSpPr>
              <p:spPr>
                <a:xfrm>
                  <a:off x="1688657" y="2479616"/>
                  <a:ext cx="365018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84" name="Rectangle 283"/>
                <p:cNvSpPr/>
                <p:nvPr/>
              </p:nvSpPr>
              <p:spPr>
                <a:xfrm>
                  <a:off x="1688657" y="2844539"/>
                  <a:ext cx="365018" cy="36809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85" name="Rectangle 284"/>
                <p:cNvSpPr/>
                <p:nvPr/>
              </p:nvSpPr>
              <p:spPr>
                <a:xfrm>
                  <a:off x="1688657" y="3209464"/>
                  <a:ext cx="365018" cy="36809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86" name="Rectangle 285"/>
                <p:cNvSpPr/>
                <p:nvPr/>
              </p:nvSpPr>
              <p:spPr>
                <a:xfrm>
                  <a:off x="1688657" y="3577562"/>
                  <a:ext cx="365018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87" name="Rectangle 286"/>
                <p:cNvSpPr/>
                <p:nvPr/>
              </p:nvSpPr>
              <p:spPr>
                <a:xfrm>
                  <a:off x="1688657" y="3942485"/>
                  <a:ext cx="365018" cy="364925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88" name="Rectangle 287"/>
                <p:cNvSpPr/>
                <p:nvPr/>
              </p:nvSpPr>
              <p:spPr>
                <a:xfrm>
                  <a:off x="1688657" y="4307410"/>
                  <a:ext cx="365018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185" name="Group 65"/>
              <p:cNvGrpSpPr>
                <a:grpSpLocks/>
              </p:cNvGrpSpPr>
              <p:nvPr/>
            </p:nvGrpSpPr>
            <p:grpSpPr bwMode="auto">
              <a:xfrm>
                <a:off x="168747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73" name="Rectangle 272"/>
                <p:cNvSpPr/>
                <p:nvPr/>
              </p:nvSpPr>
              <p:spPr>
                <a:xfrm>
                  <a:off x="1685921" y="1749768"/>
                  <a:ext cx="368193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4" name="Rectangle 273"/>
                <p:cNvSpPr/>
                <p:nvPr/>
              </p:nvSpPr>
              <p:spPr>
                <a:xfrm>
                  <a:off x="1685921" y="2114691"/>
                  <a:ext cx="368193" cy="364925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5" name="Rectangle 274"/>
                <p:cNvSpPr/>
                <p:nvPr/>
              </p:nvSpPr>
              <p:spPr>
                <a:xfrm>
                  <a:off x="1685921" y="2479616"/>
                  <a:ext cx="368193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6" name="Rectangle 275"/>
                <p:cNvSpPr/>
                <p:nvPr/>
              </p:nvSpPr>
              <p:spPr>
                <a:xfrm>
                  <a:off x="1685921" y="2844539"/>
                  <a:ext cx="368193" cy="36809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7" name="Rectangle 276"/>
                <p:cNvSpPr/>
                <p:nvPr/>
              </p:nvSpPr>
              <p:spPr>
                <a:xfrm>
                  <a:off x="1685921" y="3209464"/>
                  <a:ext cx="368193" cy="36809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8" name="Rectangle 277"/>
                <p:cNvSpPr/>
                <p:nvPr/>
              </p:nvSpPr>
              <p:spPr>
                <a:xfrm>
                  <a:off x="1685921" y="3577562"/>
                  <a:ext cx="368193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9" name="Rectangle 278"/>
                <p:cNvSpPr/>
                <p:nvPr/>
              </p:nvSpPr>
              <p:spPr>
                <a:xfrm>
                  <a:off x="1685921" y="3942485"/>
                  <a:ext cx="368193" cy="364925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80" name="Rectangle 279"/>
                <p:cNvSpPr/>
                <p:nvPr/>
              </p:nvSpPr>
              <p:spPr>
                <a:xfrm>
                  <a:off x="1685921" y="4307410"/>
                  <a:ext cx="368193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186" name="Group 74"/>
              <p:cNvGrpSpPr>
                <a:grpSpLocks/>
              </p:cNvGrpSpPr>
              <p:nvPr/>
            </p:nvGrpSpPr>
            <p:grpSpPr bwMode="auto">
              <a:xfrm>
                <a:off x="205260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65" name="Rectangle 264"/>
                <p:cNvSpPr/>
                <p:nvPr/>
              </p:nvSpPr>
              <p:spPr>
                <a:xfrm>
                  <a:off x="1688985" y="1749768"/>
                  <a:ext cx="365020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6" name="Rectangle 265"/>
                <p:cNvSpPr/>
                <p:nvPr/>
              </p:nvSpPr>
              <p:spPr>
                <a:xfrm>
                  <a:off x="1688985" y="2114691"/>
                  <a:ext cx="365020" cy="364925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7" name="Rectangle 266"/>
                <p:cNvSpPr/>
                <p:nvPr/>
              </p:nvSpPr>
              <p:spPr>
                <a:xfrm>
                  <a:off x="1688985" y="2479616"/>
                  <a:ext cx="365020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8" name="Rectangle 267"/>
                <p:cNvSpPr/>
                <p:nvPr/>
              </p:nvSpPr>
              <p:spPr>
                <a:xfrm>
                  <a:off x="1688985" y="2844539"/>
                  <a:ext cx="365020" cy="36809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9" name="Rectangle 268"/>
                <p:cNvSpPr/>
                <p:nvPr/>
              </p:nvSpPr>
              <p:spPr>
                <a:xfrm>
                  <a:off x="1688985" y="3209464"/>
                  <a:ext cx="365020" cy="36809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0" name="Rectangle 269"/>
                <p:cNvSpPr/>
                <p:nvPr/>
              </p:nvSpPr>
              <p:spPr>
                <a:xfrm>
                  <a:off x="1688985" y="3577562"/>
                  <a:ext cx="365020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1" name="Rectangle 270"/>
                <p:cNvSpPr/>
                <p:nvPr/>
              </p:nvSpPr>
              <p:spPr>
                <a:xfrm>
                  <a:off x="1688985" y="3942485"/>
                  <a:ext cx="365020" cy="364925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2" name="Rectangle 271"/>
                <p:cNvSpPr/>
                <p:nvPr/>
              </p:nvSpPr>
              <p:spPr>
                <a:xfrm>
                  <a:off x="1688985" y="4307410"/>
                  <a:ext cx="365020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187" name="Group 83"/>
              <p:cNvGrpSpPr>
                <a:grpSpLocks/>
              </p:cNvGrpSpPr>
              <p:nvPr/>
            </p:nvGrpSpPr>
            <p:grpSpPr bwMode="auto">
              <a:xfrm>
                <a:off x="241773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57" name="Rectangle 256"/>
                <p:cNvSpPr/>
                <p:nvPr/>
              </p:nvSpPr>
              <p:spPr>
                <a:xfrm>
                  <a:off x="1688877" y="1749768"/>
                  <a:ext cx="365018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8" name="Rectangle 257"/>
                <p:cNvSpPr/>
                <p:nvPr/>
              </p:nvSpPr>
              <p:spPr>
                <a:xfrm>
                  <a:off x="1688877" y="2114691"/>
                  <a:ext cx="365018" cy="364925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9" name="Rectangle 258"/>
                <p:cNvSpPr/>
                <p:nvPr/>
              </p:nvSpPr>
              <p:spPr>
                <a:xfrm>
                  <a:off x="1688877" y="2479616"/>
                  <a:ext cx="365018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0" name="Rectangle 259"/>
                <p:cNvSpPr/>
                <p:nvPr/>
              </p:nvSpPr>
              <p:spPr>
                <a:xfrm>
                  <a:off x="1688877" y="2844539"/>
                  <a:ext cx="365018" cy="36809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1" name="Rectangle 260"/>
                <p:cNvSpPr/>
                <p:nvPr/>
              </p:nvSpPr>
              <p:spPr>
                <a:xfrm>
                  <a:off x="1688877" y="3209464"/>
                  <a:ext cx="365018" cy="36809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2" name="Rectangle 261"/>
                <p:cNvSpPr/>
                <p:nvPr/>
              </p:nvSpPr>
              <p:spPr>
                <a:xfrm>
                  <a:off x="1688877" y="3577562"/>
                  <a:ext cx="365018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3" name="Rectangle 262"/>
                <p:cNvSpPr/>
                <p:nvPr/>
              </p:nvSpPr>
              <p:spPr>
                <a:xfrm>
                  <a:off x="1688877" y="3942485"/>
                  <a:ext cx="365018" cy="364925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4" name="Rectangle 263"/>
                <p:cNvSpPr/>
                <p:nvPr/>
              </p:nvSpPr>
              <p:spPr>
                <a:xfrm>
                  <a:off x="1688877" y="4307410"/>
                  <a:ext cx="365018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7188" name="Group 93"/>
              <p:cNvGrpSpPr>
                <a:grpSpLocks/>
              </p:cNvGrpSpPr>
              <p:nvPr/>
            </p:nvGrpSpPr>
            <p:grpSpPr bwMode="auto">
              <a:xfrm>
                <a:off x="2782863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49" name="Rectangle 13"/>
                <p:cNvSpPr/>
                <p:nvPr/>
              </p:nvSpPr>
              <p:spPr>
                <a:xfrm>
                  <a:off x="1688765" y="1749768"/>
                  <a:ext cx="365020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0" name="Rectangle 249"/>
                <p:cNvSpPr/>
                <p:nvPr/>
              </p:nvSpPr>
              <p:spPr>
                <a:xfrm>
                  <a:off x="1688765" y="2114691"/>
                  <a:ext cx="365020" cy="364925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1" name="Rectangle 250"/>
                <p:cNvSpPr/>
                <p:nvPr/>
              </p:nvSpPr>
              <p:spPr>
                <a:xfrm>
                  <a:off x="1688765" y="2479616"/>
                  <a:ext cx="365020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2" name="Rectangle 251"/>
                <p:cNvSpPr/>
                <p:nvPr/>
              </p:nvSpPr>
              <p:spPr>
                <a:xfrm>
                  <a:off x="1688765" y="2844539"/>
                  <a:ext cx="365020" cy="36809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3" name="Rectangle 252"/>
                <p:cNvSpPr/>
                <p:nvPr/>
              </p:nvSpPr>
              <p:spPr>
                <a:xfrm>
                  <a:off x="1688765" y="3209464"/>
                  <a:ext cx="365020" cy="368097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4" name="Rectangle 253"/>
                <p:cNvSpPr/>
                <p:nvPr/>
              </p:nvSpPr>
              <p:spPr>
                <a:xfrm>
                  <a:off x="1688765" y="3577562"/>
                  <a:ext cx="365020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5" name="Rectangle 254"/>
                <p:cNvSpPr/>
                <p:nvPr/>
              </p:nvSpPr>
              <p:spPr>
                <a:xfrm>
                  <a:off x="1688765" y="3942485"/>
                  <a:ext cx="365020" cy="364925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6" name="Rectangle 255"/>
                <p:cNvSpPr/>
                <p:nvPr/>
              </p:nvSpPr>
              <p:spPr>
                <a:xfrm>
                  <a:off x="1688765" y="4307410"/>
                  <a:ext cx="365020" cy="364923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</p:grpSp>
        <p:sp>
          <p:nvSpPr>
            <p:cNvPr id="238" name="Rectangle 237"/>
            <p:cNvSpPr/>
            <p:nvPr/>
          </p:nvSpPr>
          <p:spPr>
            <a:xfrm>
              <a:off x="4823230" y="1965960"/>
              <a:ext cx="1463256" cy="1462869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chemeClr val="tx1"/>
                  </a:solidFill>
                </a:rPr>
                <a:t>4x4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4899408" y="3939724"/>
              <a:ext cx="1463256" cy="1462869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chemeClr val="tx1"/>
                  </a:solidFill>
                </a:rPr>
                <a:t>4x4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7175" name="TextBox 312"/>
          <p:cNvSpPr txBox="1">
            <a:spLocks noChangeArrowheads="1"/>
          </p:cNvSpPr>
          <p:nvPr/>
        </p:nvSpPr>
        <p:spPr bwMode="auto">
          <a:xfrm>
            <a:off x="5703888" y="5557838"/>
            <a:ext cx="16065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Consistent solution</a:t>
            </a:r>
          </a:p>
        </p:txBody>
      </p:sp>
      <p:sp>
        <p:nvSpPr>
          <p:cNvPr id="7176" name="TextBox 313"/>
          <p:cNvSpPr txBox="1">
            <a:spLocks noChangeArrowheads="1"/>
          </p:cNvSpPr>
          <p:nvPr/>
        </p:nvSpPr>
        <p:spPr bwMode="auto">
          <a:xfrm>
            <a:off x="7419975" y="5510213"/>
            <a:ext cx="16065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Inconsistent solution</a:t>
            </a:r>
          </a:p>
        </p:txBody>
      </p:sp>
      <p:sp>
        <p:nvSpPr>
          <p:cNvPr id="242" name="Slide Number Placeholder 2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Containment Problem: CSP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305550" cy="4749800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Variables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For each rectangle, two variables </a:t>
            </a:r>
            <a:r>
              <a:rPr lang="en-US" i="1" dirty="0" smtClean="0">
                <a:latin typeface="Consolas" pitchFamily="49" charset="0"/>
              </a:rPr>
              <a:t>x</a:t>
            </a:r>
            <a:r>
              <a:rPr lang="en-US" i="1" baseline="-25000" dirty="0" smtClean="0">
                <a:latin typeface="Consolas" pitchFamily="49" charset="0"/>
              </a:rPr>
              <a:t>i</a:t>
            </a:r>
            <a:r>
              <a:rPr lang="en-US" dirty="0" smtClean="0"/>
              <a:t>, </a:t>
            </a:r>
            <a:r>
              <a:rPr lang="en-US" i="1" dirty="0" err="1" smtClean="0">
                <a:latin typeface="Consolas" pitchFamily="49" charset="0"/>
              </a:rPr>
              <a:t>y</a:t>
            </a:r>
            <a:r>
              <a:rPr lang="en-US" i="1" baseline="-25000" dirty="0" err="1" smtClean="0">
                <a:latin typeface="Consolas" pitchFamily="49" charset="0"/>
              </a:rPr>
              <a:t>i</a:t>
            </a:r>
            <a:r>
              <a:rPr lang="en-US" dirty="0" smtClean="0"/>
              <a:t> </a:t>
            </a:r>
            <a:r>
              <a:rPr lang="en-US" dirty="0" smtClean="0">
                <a:latin typeface="Consolas" pitchFamily="49" charset="0"/>
              </a:rPr>
              <a:t>1≤</a:t>
            </a:r>
            <a:r>
              <a:rPr lang="en-US" i="1" dirty="0" smtClean="0">
                <a:latin typeface="Consolas" pitchFamily="49" charset="0"/>
              </a:rPr>
              <a:t>i</a:t>
            </a:r>
            <a:r>
              <a:rPr lang="en-US" dirty="0" smtClean="0">
                <a:latin typeface="Consolas" pitchFamily="49" charset="0"/>
              </a:rPr>
              <a:t>≤</a:t>
            </a:r>
            <a:r>
              <a:rPr lang="en-US" i="1" dirty="0" smtClean="0">
                <a:latin typeface="Consolas" pitchFamily="49" charset="0"/>
              </a:rPr>
              <a:t>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Constraints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Containment constraints (unary)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1" dirty="0" smtClean="0">
                <a:latin typeface="Consolas" pitchFamily="49" charset="0"/>
              </a:rPr>
              <a:t>0 </a:t>
            </a:r>
            <a:r>
              <a:rPr lang="en-US" dirty="0" smtClean="0">
                <a:latin typeface="Consolas" pitchFamily="49" charset="0"/>
              </a:rPr>
              <a:t>≤</a:t>
            </a:r>
            <a:r>
              <a:rPr lang="en-US" i="1" dirty="0" smtClean="0">
                <a:latin typeface="Consolas" pitchFamily="49" charset="0"/>
              </a:rPr>
              <a:t> x</a:t>
            </a:r>
            <a:r>
              <a:rPr lang="en-US" i="1" baseline="-25000" dirty="0" smtClean="0">
                <a:latin typeface="Consolas" pitchFamily="49" charset="0"/>
              </a:rPr>
              <a:t>i </a:t>
            </a:r>
            <a:r>
              <a:rPr lang="en-US" i="1" dirty="0" smtClean="0">
                <a:latin typeface="Consolas" pitchFamily="49" charset="0"/>
              </a:rPr>
              <a:t>, 0 </a:t>
            </a:r>
            <a:r>
              <a:rPr lang="en-US" dirty="0" smtClean="0">
                <a:latin typeface="Consolas" pitchFamily="49" charset="0"/>
              </a:rPr>
              <a:t>≤</a:t>
            </a:r>
            <a:r>
              <a:rPr lang="en-US" i="1" dirty="0" smtClean="0">
                <a:latin typeface="Consolas" pitchFamily="49" charset="0"/>
              </a:rPr>
              <a:t> </a:t>
            </a:r>
            <a:r>
              <a:rPr lang="en-US" i="1" dirty="0" err="1" smtClean="0">
                <a:latin typeface="Consolas" pitchFamily="49" charset="0"/>
              </a:rPr>
              <a:t>y</a:t>
            </a:r>
            <a:r>
              <a:rPr lang="en-US" i="1" baseline="-25000" dirty="0" err="1" smtClean="0">
                <a:latin typeface="Consolas" pitchFamily="49" charset="0"/>
              </a:rPr>
              <a:t>i</a:t>
            </a:r>
            <a:endParaRPr lang="en-US" i="1" baseline="-25000" dirty="0" smtClean="0">
              <a:latin typeface="Consolas" pitchFamily="49" charset="0"/>
            </a:endParaRP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1" dirty="0" smtClean="0">
                <a:latin typeface="Consolas" pitchFamily="49" charset="0"/>
              </a:rPr>
              <a:t>x</a:t>
            </a:r>
            <a:r>
              <a:rPr lang="en-US" i="1" baseline="-25000" dirty="0" smtClean="0">
                <a:latin typeface="Consolas" pitchFamily="49" charset="0"/>
              </a:rPr>
              <a:t>i</a:t>
            </a:r>
            <a:r>
              <a:rPr lang="en-US" i="1" dirty="0" smtClean="0">
                <a:latin typeface="Consolas" pitchFamily="49" charset="0"/>
              </a:rPr>
              <a:t> + </a:t>
            </a:r>
            <a:r>
              <a:rPr lang="en-US" i="1" dirty="0" err="1" smtClean="0">
                <a:latin typeface="Consolas" pitchFamily="49" charset="0"/>
              </a:rPr>
              <a:t>w</a:t>
            </a:r>
            <a:r>
              <a:rPr lang="en-US" i="1" baseline="-25000" dirty="0" err="1" smtClean="0">
                <a:latin typeface="Consolas" pitchFamily="49" charset="0"/>
              </a:rPr>
              <a:t>i</a:t>
            </a:r>
            <a:r>
              <a:rPr lang="en-US" i="1" dirty="0" smtClean="0">
                <a:latin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</a:rPr>
              <a:t>≤</a:t>
            </a:r>
            <a:r>
              <a:rPr lang="en-US" i="1" dirty="0" smtClean="0">
                <a:latin typeface="Consolas" pitchFamily="49" charset="0"/>
              </a:rPr>
              <a:t> W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1" dirty="0" err="1" smtClean="0">
                <a:latin typeface="Consolas" pitchFamily="49" charset="0"/>
              </a:rPr>
              <a:t>y</a:t>
            </a:r>
            <a:r>
              <a:rPr lang="en-US" i="1" baseline="-25000" dirty="0" err="1" smtClean="0">
                <a:latin typeface="Consolas" pitchFamily="49" charset="0"/>
              </a:rPr>
              <a:t>i</a:t>
            </a:r>
            <a:r>
              <a:rPr lang="en-US" i="1" dirty="0" smtClean="0">
                <a:latin typeface="Consolas" pitchFamily="49" charset="0"/>
              </a:rPr>
              <a:t> + h</a:t>
            </a:r>
            <a:r>
              <a:rPr lang="en-US" i="1" baseline="-25000" dirty="0" smtClean="0">
                <a:latin typeface="Consolas" pitchFamily="49" charset="0"/>
              </a:rPr>
              <a:t>i</a:t>
            </a:r>
            <a:r>
              <a:rPr lang="en-US" i="1" dirty="0" smtClean="0">
                <a:latin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</a:rPr>
              <a:t>≤</a:t>
            </a:r>
            <a:r>
              <a:rPr lang="en-US" i="1" dirty="0" smtClean="0">
                <a:latin typeface="Consolas" pitchFamily="49" charset="0"/>
              </a:rPr>
              <a:t> H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Overlap constraints (binary)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(L)</a:t>
            </a:r>
            <a:r>
              <a:rPr lang="en-US" dirty="0" smtClean="0"/>
              <a:t> </a:t>
            </a:r>
            <a:r>
              <a:rPr lang="en-US" i="1" dirty="0" err="1" smtClean="0">
                <a:latin typeface="Consolas" pitchFamily="49" charset="0"/>
              </a:rPr>
              <a:t>i</a:t>
            </a:r>
            <a:r>
              <a:rPr lang="en-US" dirty="0" smtClean="0"/>
              <a:t> is to the left of </a:t>
            </a:r>
            <a:r>
              <a:rPr lang="en-US" i="1" dirty="0" smtClean="0">
                <a:latin typeface="Consolas" pitchFamily="49" charset="0"/>
              </a:rPr>
              <a:t>j</a:t>
            </a:r>
            <a:r>
              <a:rPr lang="en-US" dirty="0" smtClean="0"/>
              <a:t>:   </a:t>
            </a:r>
            <a:r>
              <a:rPr lang="en-US" i="1" dirty="0" smtClean="0">
                <a:latin typeface="Consolas" pitchFamily="49" charset="0"/>
              </a:rPr>
              <a:t>x</a:t>
            </a:r>
            <a:r>
              <a:rPr lang="en-US" i="1" baseline="-25000" dirty="0" smtClean="0">
                <a:latin typeface="Consolas" pitchFamily="49" charset="0"/>
              </a:rPr>
              <a:t>i</a:t>
            </a:r>
            <a:r>
              <a:rPr lang="en-US" i="1" dirty="0" smtClean="0">
                <a:latin typeface="Consolas" pitchFamily="49" charset="0"/>
              </a:rPr>
              <a:t> + </a:t>
            </a:r>
            <a:r>
              <a:rPr lang="en-US" i="1" dirty="0" err="1" smtClean="0">
                <a:latin typeface="Consolas" pitchFamily="49" charset="0"/>
              </a:rPr>
              <a:t>w</a:t>
            </a:r>
            <a:r>
              <a:rPr lang="en-US" i="1" baseline="-25000" dirty="0" err="1" smtClean="0">
                <a:latin typeface="Consolas" pitchFamily="49" charset="0"/>
              </a:rPr>
              <a:t>i</a:t>
            </a:r>
            <a:r>
              <a:rPr lang="en-US" i="1" dirty="0" smtClean="0">
                <a:latin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</a:rPr>
              <a:t>≤</a:t>
            </a:r>
            <a:r>
              <a:rPr lang="en-US" i="1" dirty="0" smtClean="0">
                <a:latin typeface="Consolas" pitchFamily="49" charset="0"/>
              </a:rPr>
              <a:t> </a:t>
            </a:r>
            <a:r>
              <a:rPr lang="en-US" i="1" dirty="0" err="1" smtClean="0">
                <a:latin typeface="Consolas" pitchFamily="49" charset="0"/>
              </a:rPr>
              <a:t>x</a:t>
            </a:r>
            <a:r>
              <a:rPr lang="en-US" i="1" baseline="-25000" dirty="0" err="1" smtClean="0">
                <a:latin typeface="Consolas" pitchFamily="49" charset="0"/>
              </a:rPr>
              <a:t>j</a:t>
            </a:r>
            <a:r>
              <a:rPr lang="en-US" dirty="0" smtClean="0"/>
              <a:t> 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(R)</a:t>
            </a:r>
            <a:r>
              <a:rPr lang="en-US" dirty="0" smtClean="0"/>
              <a:t> </a:t>
            </a:r>
            <a:r>
              <a:rPr lang="en-US" i="1" dirty="0" err="1" smtClean="0">
                <a:latin typeface="Consolas" pitchFamily="49" charset="0"/>
              </a:rPr>
              <a:t>i</a:t>
            </a:r>
            <a:r>
              <a:rPr lang="en-US" dirty="0" smtClean="0"/>
              <a:t> is to the right of </a:t>
            </a:r>
            <a:r>
              <a:rPr lang="en-US" i="1" dirty="0" smtClean="0">
                <a:latin typeface="Consolas" pitchFamily="49" charset="0"/>
              </a:rPr>
              <a:t>j</a:t>
            </a:r>
            <a:r>
              <a:rPr lang="en-US" dirty="0" smtClean="0"/>
              <a:t>:   </a:t>
            </a:r>
            <a:r>
              <a:rPr lang="en-US" i="1" dirty="0" err="1" smtClean="0">
                <a:latin typeface="Consolas" pitchFamily="49" charset="0"/>
              </a:rPr>
              <a:t>x</a:t>
            </a:r>
            <a:r>
              <a:rPr lang="en-US" i="1" baseline="-25000" dirty="0" err="1" smtClean="0">
                <a:latin typeface="Consolas" pitchFamily="49" charset="0"/>
              </a:rPr>
              <a:t>j</a:t>
            </a:r>
            <a:r>
              <a:rPr lang="en-US" i="1" dirty="0" smtClean="0">
                <a:latin typeface="Consolas" pitchFamily="49" charset="0"/>
              </a:rPr>
              <a:t> + </a:t>
            </a:r>
            <a:r>
              <a:rPr lang="en-US" i="1" dirty="0" err="1" smtClean="0">
                <a:latin typeface="Consolas" pitchFamily="49" charset="0"/>
              </a:rPr>
              <a:t>w</a:t>
            </a:r>
            <a:r>
              <a:rPr lang="en-US" i="1" baseline="-25000" dirty="0" err="1" smtClean="0">
                <a:latin typeface="Consolas" pitchFamily="49" charset="0"/>
              </a:rPr>
              <a:t>j</a:t>
            </a:r>
            <a:r>
              <a:rPr lang="en-US" i="1" dirty="0" smtClean="0">
                <a:latin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</a:rPr>
              <a:t>≤</a:t>
            </a:r>
            <a:r>
              <a:rPr lang="en-US" i="1" dirty="0" smtClean="0">
                <a:latin typeface="Consolas" pitchFamily="49" charset="0"/>
              </a:rPr>
              <a:t> x</a:t>
            </a:r>
            <a:r>
              <a:rPr lang="en-US" i="1" baseline="-25000" dirty="0" smtClean="0">
                <a:latin typeface="Consolas" pitchFamily="49" charset="0"/>
              </a:rPr>
              <a:t>i</a:t>
            </a:r>
            <a:r>
              <a:rPr lang="en-US" dirty="0" smtClean="0"/>
              <a:t> 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(A)</a:t>
            </a:r>
            <a:r>
              <a:rPr lang="en-US" dirty="0" smtClean="0"/>
              <a:t> </a:t>
            </a:r>
            <a:r>
              <a:rPr lang="en-US" i="1" dirty="0" err="1" smtClean="0">
                <a:latin typeface="Consolas" pitchFamily="49" charset="0"/>
              </a:rPr>
              <a:t>i</a:t>
            </a:r>
            <a:r>
              <a:rPr lang="en-US" dirty="0" smtClean="0"/>
              <a:t> is above </a:t>
            </a:r>
            <a:r>
              <a:rPr lang="en-US" i="1" dirty="0" smtClean="0">
                <a:latin typeface="Consolas" pitchFamily="49" charset="0"/>
              </a:rPr>
              <a:t>j</a:t>
            </a:r>
            <a:r>
              <a:rPr lang="en-US" dirty="0" smtClean="0"/>
              <a:t>:   </a:t>
            </a:r>
            <a:r>
              <a:rPr lang="en-US" i="1" dirty="0" err="1" smtClean="0">
                <a:latin typeface="Consolas" pitchFamily="49" charset="0"/>
              </a:rPr>
              <a:t>y</a:t>
            </a:r>
            <a:r>
              <a:rPr lang="en-US" i="1" baseline="-25000" dirty="0" err="1" smtClean="0">
                <a:latin typeface="Consolas" pitchFamily="49" charset="0"/>
              </a:rPr>
              <a:t>i</a:t>
            </a:r>
            <a:r>
              <a:rPr lang="en-US" i="1" dirty="0" smtClean="0">
                <a:latin typeface="Consolas" pitchFamily="49" charset="0"/>
              </a:rPr>
              <a:t> + h</a:t>
            </a:r>
            <a:r>
              <a:rPr lang="en-US" i="1" baseline="-25000" dirty="0" smtClean="0">
                <a:latin typeface="Consolas" pitchFamily="49" charset="0"/>
              </a:rPr>
              <a:t>i</a:t>
            </a:r>
            <a:r>
              <a:rPr lang="en-US" i="1" dirty="0" smtClean="0">
                <a:latin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</a:rPr>
              <a:t>≤</a:t>
            </a:r>
            <a:r>
              <a:rPr lang="en-US" i="1" dirty="0" smtClean="0">
                <a:latin typeface="Consolas" pitchFamily="49" charset="0"/>
              </a:rPr>
              <a:t> </a:t>
            </a:r>
            <a:r>
              <a:rPr lang="en-US" i="1" dirty="0" err="1" smtClean="0">
                <a:latin typeface="Consolas" pitchFamily="49" charset="0"/>
              </a:rPr>
              <a:t>y</a:t>
            </a:r>
            <a:r>
              <a:rPr lang="en-US" i="1" baseline="-25000" dirty="0" err="1" smtClean="0">
                <a:latin typeface="Consolas" pitchFamily="49" charset="0"/>
              </a:rPr>
              <a:t>j</a:t>
            </a:r>
            <a:r>
              <a:rPr lang="en-US" dirty="0" smtClean="0"/>
              <a:t> 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(B)</a:t>
            </a:r>
            <a:r>
              <a:rPr lang="en-US" dirty="0" smtClean="0"/>
              <a:t> </a:t>
            </a:r>
            <a:r>
              <a:rPr lang="en-US" i="1" dirty="0" err="1" smtClean="0">
                <a:latin typeface="Consolas" pitchFamily="49" charset="0"/>
              </a:rPr>
              <a:t>i</a:t>
            </a:r>
            <a:r>
              <a:rPr lang="en-US" dirty="0" smtClean="0"/>
              <a:t> is below </a:t>
            </a:r>
            <a:r>
              <a:rPr lang="en-US" i="1" dirty="0" smtClean="0">
                <a:latin typeface="Consolas" pitchFamily="49" charset="0"/>
              </a:rPr>
              <a:t>j</a:t>
            </a:r>
            <a:r>
              <a:rPr lang="en-US" dirty="0" smtClean="0"/>
              <a:t>:   </a:t>
            </a:r>
            <a:r>
              <a:rPr lang="en-US" i="1" dirty="0" err="1" smtClean="0">
                <a:latin typeface="Consolas" pitchFamily="49" charset="0"/>
              </a:rPr>
              <a:t>y</a:t>
            </a:r>
            <a:r>
              <a:rPr lang="en-US" i="1" baseline="-25000" dirty="0" err="1" smtClean="0">
                <a:latin typeface="Consolas" pitchFamily="49" charset="0"/>
              </a:rPr>
              <a:t>j</a:t>
            </a:r>
            <a:r>
              <a:rPr lang="en-US" i="1" dirty="0" smtClean="0">
                <a:latin typeface="Consolas" pitchFamily="49" charset="0"/>
              </a:rPr>
              <a:t> + </a:t>
            </a:r>
            <a:r>
              <a:rPr lang="en-US" i="1" dirty="0" err="1" smtClean="0">
                <a:latin typeface="Consolas" pitchFamily="49" charset="0"/>
              </a:rPr>
              <a:t>h</a:t>
            </a:r>
            <a:r>
              <a:rPr lang="en-US" i="1" baseline="-25000" dirty="0" err="1" smtClean="0">
                <a:latin typeface="Consolas" pitchFamily="49" charset="0"/>
              </a:rPr>
              <a:t>j</a:t>
            </a:r>
            <a:r>
              <a:rPr lang="en-US" i="1" dirty="0" smtClean="0">
                <a:latin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</a:rPr>
              <a:t>≤</a:t>
            </a:r>
            <a:r>
              <a:rPr lang="en-US" i="1" dirty="0" smtClean="0">
                <a:latin typeface="Consolas" pitchFamily="49" charset="0"/>
              </a:rPr>
              <a:t> </a:t>
            </a:r>
            <a:r>
              <a:rPr lang="en-US" i="1" dirty="0" err="1" smtClean="0">
                <a:latin typeface="Consolas" pitchFamily="49" charset="0"/>
              </a:rPr>
              <a:t>y</a:t>
            </a:r>
            <a:r>
              <a:rPr lang="en-US" i="1" baseline="-25000" dirty="0" err="1" smtClean="0">
                <a:latin typeface="Consolas" pitchFamily="49" charset="0"/>
              </a:rPr>
              <a:t>i</a:t>
            </a:r>
            <a:endParaRPr lang="en-US" dirty="0"/>
          </a:p>
        </p:txBody>
      </p:sp>
      <p:grpSp>
        <p:nvGrpSpPr>
          <p:cNvPr id="8196" name="Group 3"/>
          <p:cNvGrpSpPr>
            <a:grpSpLocks/>
          </p:cNvGrpSpPr>
          <p:nvPr/>
        </p:nvGrpSpPr>
        <p:grpSpPr bwMode="auto">
          <a:xfrm>
            <a:off x="6410325" y="1960563"/>
            <a:ext cx="2652713" cy="2709862"/>
            <a:chOff x="-401424" y="3392488"/>
            <a:chExt cx="4496835" cy="4594952"/>
          </a:xfrm>
        </p:grpSpPr>
        <p:grpSp>
          <p:nvGrpSpPr>
            <p:cNvPr id="8209" name="Group 80"/>
            <p:cNvGrpSpPr>
              <a:grpSpLocks/>
            </p:cNvGrpSpPr>
            <p:nvPr/>
          </p:nvGrpSpPr>
          <p:grpSpPr bwMode="auto">
            <a:xfrm>
              <a:off x="774699" y="3392488"/>
              <a:ext cx="2932112" cy="2928937"/>
              <a:chOff x="1676400" y="1749402"/>
              <a:chExt cx="2932743" cy="2929278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676290" y="1752093"/>
                <a:ext cx="2928552" cy="292635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grpSp>
            <p:nvGrpSpPr>
              <p:cNvPr id="8213" name="Group 27"/>
              <p:cNvGrpSpPr>
                <a:grpSpLocks/>
              </p:cNvGrpSpPr>
              <p:nvPr/>
            </p:nvGrpSpPr>
            <p:grpSpPr bwMode="auto">
              <a:xfrm>
                <a:off x="3878736" y="1749402"/>
                <a:ext cx="365204" cy="2921339"/>
                <a:chOff x="1687956" y="1749402"/>
                <a:chExt cx="365204" cy="2921339"/>
              </a:xfrm>
            </p:grpSpPr>
            <p:sp>
              <p:nvSpPr>
                <p:cNvPr id="73" name="Rectangle 4"/>
                <p:cNvSpPr/>
                <p:nvPr/>
              </p:nvSpPr>
              <p:spPr>
                <a:xfrm>
                  <a:off x="1695381" y="1749402"/>
                  <a:ext cx="357995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1695381" y="2115533"/>
                  <a:ext cx="357995" cy="363438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5" name="Rectangle 74"/>
                <p:cNvSpPr/>
                <p:nvPr/>
              </p:nvSpPr>
              <p:spPr>
                <a:xfrm>
                  <a:off x="1695381" y="2478972"/>
                  <a:ext cx="357995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6" name="Rectangle 75"/>
                <p:cNvSpPr/>
                <p:nvPr/>
              </p:nvSpPr>
              <p:spPr>
                <a:xfrm>
                  <a:off x="1695381" y="2845103"/>
                  <a:ext cx="357995" cy="36344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1695381" y="3211234"/>
                  <a:ext cx="357995" cy="36344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1695381" y="3574674"/>
                  <a:ext cx="357995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1695381" y="3940805"/>
                  <a:ext cx="357995" cy="363438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1695381" y="4304243"/>
                  <a:ext cx="357995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8214" name="Group 38"/>
              <p:cNvGrpSpPr>
                <a:grpSpLocks/>
              </p:cNvGrpSpPr>
              <p:nvPr/>
            </p:nvGrpSpPr>
            <p:grpSpPr bwMode="auto">
              <a:xfrm>
                <a:off x="3513532" y="1749402"/>
                <a:ext cx="365204" cy="2921339"/>
                <a:chOff x="1687882" y="1749402"/>
                <a:chExt cx="365204" cy="2921339"/>
              </a:xfrm>
            </p:grpSpPr>
            <p:sp>
              <p:nvSpPr>
                <p:cNvPr id="65" name="Rectangle 64"/>
                <p:cNvSpPr/>
                <p:nvPr/>
              </p:nvSpPr>
              <p:spPr>
                <a:xfrm>
                  <a:off x="1689059" y="1749402"/>
                  <a:ext cx="371452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1689059" y="2115533"/>
                  <a:ext cx="371452" cy="363438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1689059" y="2478972"/>
                  <a:ext cx="371452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1689059" y="2845103"/>
                  <a:ext cx="371452" cy="36344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1689059" y="3211234"/>
                  <a:ext cx="371452" cy="36344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1689059" y="3574674"/>
                  <a:ext cx="371452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1" name="Rectangle 70"/>
                <p:cNvSpPr/>
                <p:nvPr/>
              </p:nvSpPr>
              <p:spPr>
                <a:xfrm>
                  <a:off x="1689059" y="3940805"/>
                  <a:ext cx="371452" cy="363438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72" name="Rectangle 71"/>
                <p:cNvSpPr/>
                <p:nvPr/>
              </p:nvSpPr>
              <p:spPr>
                <a:xfrm>
                  <a:off x="1689059" y="4304243"/>
                  <a:ext cx="371452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8215" name="Group 47"/>
              <p:cNvGrpSpPr>
                <a:grpSpLocks/>
              </p:cNvGrpSpPr>
              <p:nvPr/>
            </p:nvGrpSpPr>
            <p:grpSpPr bwMode="auto">
              <a:xfrm>
                <a:off x="4243939" y="1749402"/>
                <a:ext cx="365204" cy="2921339"/>
                <a:chOff x="1688029" y="1749402"/>
                <a:chExt cx="365204" cy="2921339"/>
              </a:xfrm>
            </p:grpSpPr>
            <p:sp>
              <p:nvSpPr>
                <p:cNvPr id="57" name="Rectangle 56"/>
                <p:cNvSpPr/>
                <p:nvPr/>
              </p:nvSpPr>
              <p:spPr>
                <a:xfrm>
                  <a:off x="1688246" y="1749402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>
                  <a:off x="1688246" y="2115533"/>
                  <a:ext cx="366069" cy="363438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1688246" y="2478972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1688246" y="2845103"/>
                  <a:ext cx="366069" cy="36344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1" name="Rectangle 60"/>
                <p:cNvSpPr/>
                <p:nvPr/>
              </p:nvSpPr>
              <p:spPr>
                <a:xfrm>
                  <a:off x="1688246" y="3211234"/>
                  <a:ext cx="366069" cy="36344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1688246" y="3574674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3" name="Rectangle 62"/>
                <p:cNvSpPr/>
                <p:nvPr/>
              </p:nvSpPr>
              <p:spPr>
                <a:xfrm>
                  <a:off x="1688246" y="3940805"/>
                  <a:ext cx="366069" cy="363438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4" name="Rectangle 63"/>
                <p:cNvSpPr/>
                <p:nvPr/>
              </p:nvSpPr>
              <p:spPr>
                <a:xfrm>
                  <a:off x="1688246" y="4304243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8216" name="Group 56"/>
              <p:cNvGrpSpPr>
                <a:grpSpLocks/>
              </p:cNvGrpSpPr>
              <p:nvPr/>
            </p:nvGrpSpPr>
            <p:grpSpPr bwMode="auto">
              <a:xfrm>
                <a:off x="3148329" y="1749402"/>
                <a:ext cx="365204" cy="2921339"/>
                <a:chOff x="1687809" y="1749402"/>
                <a:chExt cx="365204" cy="2921339"/>
              </a:xfrm>
            </p:grpSpPr>
            <p:sp>
              <p:nvSpPr>
                <p:cNvPr id="49" name="Rectangle 48"/>
                <p:cNvSpPr/>
                <p:nvPr/>
              </p:nvSpPr>
              <p:spPr>
                <a:xfrm>
                  <a:off x="1688119" y="1749402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1688119" y="2115533"/>
                  <a:ext cx="366069" cy="363438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1688119" y="2478972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1688119" y="2845103"/>
                  <a:ext cx="366069" cy="36344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>
                  <a:off x="1688119" y="3211234"/>
                  <a:ext cx="366069" cy="36344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1688119" y="3574674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1688119" y="3940805"/>
                  <a:ext cx="366069" cy="363438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1688119" y="4304243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8217" name="Group 65"/>
              <p:cNvGrpSpPr>
                <a:grpSpLocks/>
              </p:cNvGrpSpPr>
              <p:nvPr/>
            </p:nvGrpSpPr>
            <p:grpSpPr bwMode="auto">
              <a:xfrm>
                <a:off x="1687514" y="1749402"/>
                <a:ext cx="365204" cy="2921339"/>
                <a:chOff x="1687514" y="1749402"/>
                <a:chExt cx="365204" cy="2921339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1687056" y="1749402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1687056" y="2115533"/>
                  <a:ext cx="366069" cy="363438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1687056" y="2478972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4" name="Rectangle 43"/>
                <p:cNvSpPr/>
                <p:nvPr/>
              </p:nvSpPr>
              <p:spPr>
                <a:xfrm>
                  <a:off x="1687056" y="2845103"/>
                  <a:ext cx="366069" cy="36344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1687056" y="3211234"/>
                  <a:ext cx="366069" cy="36344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1687056" y="3574674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1687056" y="3940805"/>
                  <a:ext cx="366069" cy="363438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8" name="Rectangle 47"/>
                <p:cNvSpPr/>
                <p:nvPr/>
              </p:nvSpPr>
              <p:spPr>
                <a:xfrm>
                  <a:off x="1687056" y="4304243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8218" name="Group 74"/>
              <p:cNvGrpSpPr>
                <a:grpSpLocks/>
              </p:cNvGrpSpPr>
              <p:nvPr/>
            </p:nvGrpSpPr>
            <p:grpSpPr bwMode="auto">
              <a:xfrm>
                <a:off x="2052718" y="1749402"/>
                <a:ext cx="365204" cy="2921339"/>
                <a:chOff x="1687588" y="1749402"/>
                <a:chExt cx="365204" cy="2921339"/>
              </a:xfrm>
            </p:grpSpPr>
            <p:sp>
              <p:nvSpPr>
                <p:cNvPr id="33" name="Rectangle 32"/>
                <p:cNvSpPr/>
                <p:nvPr/>
              </p:nvSpPr>
              <p:spPr>
                <a:xfrm>
                  <a:off x="1687995" y="1749402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1687995" y="2115533"/>
                  <a:ext cx="366069" cy="363438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1687995" y="2478972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1687995" y="2845103"/>
                  <a:ext cx="366069" cy="36344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1687995" y="3211234"/>
                  <a:ext cx="366069" cy="36344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1687995" y="3574674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1687995" y="3940805"/>
                  <a:ext cx="366069" cy="363438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1687995" y="4304243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8219" name="Group 83"/>
              <p:cNvGrpSpPr>
                <a:grpSpLocks/>
              </p:cNvGrpSpPr>
              <p:nvPr/>
            </p:nvGrpSpPr>
            <p:grpSpPr bwMode="auto">
              <a:xfrm>
                <a:off x="2417922" y="1749402"/>
                <a:ext cx="365204" cy="2921339"/>
                <a:chOff x="1687662" y="1749402"/>
                <a:chExt cx="365204" cy="2921339"/>
              </a:xfrm>
            </p:grpSpPr>
            <p:sp>
              <p:nvSpPr>
                <p:cNvPr id="25" name="Rectangle 24"/>
                <p:cNvSpPr/>
                <p:nvPr/>
              </p:nvSpPr>
              <p:spPr>
                <a:xfrm>
                  <a:off x="1688934" y="1749402"/>
                  <a:ext cx="363376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1688934" y="2115533"/>
                  <a:ext cx="363376" cy="363438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1688934" y="2478972"/>
                  <a:ext cx="363376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1688934" y="2845103"/>
                  <a:ext cx="363376" cy="36344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1688934" y="3211234"/>
                  <a:ext cx="363376" cy="36344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1688934" y="3574674"/>
                  <a:ext cx="363376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1688934" y="3940805"/>
                  <a:ext cx="363376" cy="363438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2" name="Rectangle 31"/>
                <p:cNvSpPr/>
                <p:nvPr/>
              </p:nvSpPr>
              <p:spPr>
                <a:xfrm>
                  <a:off x="1688934" y="4304243"/>
                  <a:ext cx="363376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8220" name="Group 92"/>
              <p:cNvGrpSpPr>
                <a:grpSpLocks/>
              </p:cNvGrpSpPr>
              <p:nvPr/>
            </p:nvGrpSpPr>
            <p:grpSpPr bwMode="auto">
              <a:xfrm>
                <a:off x="2783125" y="1749402"/>
                <a:ext cx="365204" cy="2921339"/>
                <a:chOff x="1687735" y="1749402"/>
                <a:chExt cx="365204" cy="2921339"/>
              </a:xfrm>
            </p:grpSpPr>
            <p:sp>
              <p:nvSpPr>
                <p:cNvPr id="17" name="Rectangle 16"/>
                <p:cNvSpPr/>
                <p:nvPr/>
              </p:nvSpPr>
              <p:spPr>
                <a:xfrm>
                  <a:off x="1687181" y="1749402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>
                  <a:off x="1687181" y="2115533"/>
                  <a:ext cx="366069" cy="363438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1687181" y="2478972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1687181" y="2845103"/>
                  <a:ext cx="366069" cy="36344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1687181" y="3211234"/>
                  <a:ext cx="366069" cy="36344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1687181" y="3574674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1687181" y="3940805"/>
                  <a:ext cx="366069" cy="363438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1687181" y="4304243"/>
                  <a:ext cx="366069" cy="36613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</p:grpSp>
        <p:sp>
          <p:nvSpPr>
            <p:cNvPr id="6" name="Rectangle 5"/>
            <p:cNvSpPr/>
            <p:nvPr/>
          </p:nvSpPr>
          <p:spPr>
            <a:xfrm>
              <a:off x="2631451" y="3777419"/>
              <a:ext cx="1463960" cy="146435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>
                  <a:solidFill>
                    <a:schemeClr val="tx1"/>
                  </a:solidFill>
                </a:rPr>
                <a:t>4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-401424" y="6563463"/>
              <a:ext cx="2228234" cy="1423977"/>
            </a:xfrm>
            <a:prstGeom prst="rect">
              <a:avLst/>
            </a:prstGeom>
          </p:spPr>
          <p:txBody>
            <a:bodyPr>
              <a:normAutofit fontScale="70000" lnSpcReduction="20000"/>
            </a:bodyPr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2400" i="1" dirty="0">
                  <a:latin typeface="Consolas" pitchFamily="49" charset="0"/>
                  <a:cs typeface="+mn-cs"/>
                </a:rPr>
                <a:t>W</a:t>
              </a:r>
              <a:r>
                <a:rPr lang="en-US" sz="2400" dirty="0">
                  <a:latin typeface="Consolas" pitchFamily="49" charset="0"/>
                  <a:cs typeface="+mn-cs"/>
                </a:rPr>
                <a:t>=8  </a:t>
              </a:r>
              <a:r>
                <a:rPr lang="en-US" sz="2400" i="1" dirty="0">
                  <a:latin typeface="Consolas" pitchFamily="49" charset="0"/>
                  <a:cs typeface="+mn-cs"/>
                </a:rPr>
                <a:t>H</a:t>
              </a:r>
              <a:r>
                <a:rPr lang="en-US" sz="2400" dirty="0">
                  <a:latin typeface="Consolas" pitchFamily="49" charset="0"/>
                  <a:cs typeface="+mn-cs"/>
                </a:rPr>
                <a:t>=8</a:t>
              </a:r>
            </a:p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2400" i="1" dirty="0" err="1">
                  <a:latin typeface="Consolas" pitchFamily="49" charset="0"/>
                </a:rPr>
                <a:t>w</a:t>
              </a:r>
              <a:r>
                <a:rPr lang="en-US" sz="2400" i="1" baseline="-25000" dirty="0" err="1">
                  <a:latin typeface="Consolas" pitchFamily="49" charset="0"/>
                </a:rPr>
                <a:t>i</a:t>
              </a:r>
              <a:r>
                <a:rPr lang="en-US" sz="2400" dirty="0">
                  <a:latin typeface="Consolas" pitchFamily="49" charset="0"/>
                </a:rPr>
                <a:t>=4 </a:t>
              </a:r>
              <a:r>
                <a:rPr lang="en-US" sz="2400" i="1" dirty="0">
                  <a:latin typeface="Consolas" pitchFamily="49" charset="0"/>
                </a:rPr>
                <a:t>x</a:t>
              </a:r>
              <a:r>
                <a:rPr lang="en-US" sz="2400" i="1" baseline="-25000" dirty="0">
                  <a:latin typeface="Consolas" pitchFamily="49" charset="0"/>
                </a:rPr>
                <a:t>i</a:t>
              </a:r>
              <a:r>
                <a:rPr lang="en-US" sz="2400" dirty="0">
                  <a:latin typeface="Consolas" pitchFamily="49" charset="0"/>
                </a:rPr>
                <a:t>=5 </a:t>
              </a:r>
            </a:p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2400" i="1" dirty="0">
                  <a:latin typeface="Consolas" pitchFamily="49" charset="0"/>
                </a:rPr>
                <a:t>h</a:t>
              </a:r>
              <a:r>
                <a:rPr lang="en-US" sz="2400" i="1" baseline="-25000" dirty="0">
                  <a:latin typeface="Consolas" pitchFamily="49" charset="0"/>
                </a:rPr>
                <a:t>i</a:t>
              </a:r>
              <a:r>
                <a:rPr lang="en-US" sz="2400" dirty="0">
                  <a:latin typeface="Consolas" pitchFamily="49" charset="0"/>
                </a:rPr>
                <a:t>=4 </a:t>
              </a:r>
              <a:r>
                <a:rPr lang="en-US" sz="2400" i="1" dirty="0" err="1">
                  <a:latin typeface="Consolas" pitchFamily="49" charset="0"/>
                  <a:cs typeface="+mn-cs"/>
                </a:rPr>
                <a:t>y</a:t>
              </a:r>
              <a:r>
                <a:rPr lang="en-US" sz="2400" i="1" baseline="-25000" dirty="0" err="1">
                  <a:latin typeface="Consolas" pitchFamily="49" charset="0"/>
                  <a:cs typeface="+mn-cs"/>
                </a:rPr>
                <a:t>i</a:t>
              </a:r>
              <a:r>
                <a:rPr lang="en-US" sz="2400" dirty="0">
                  <a:latin typeface="Consolas" pitchFamily="49" charset="0"/>
                  <a:cs typeface="+mn-cs"/>
                </a:rPr>
                <a:t>=1</a:t>
              </a:r>
            </a:p>
          </p:txBody>
        </p:sp>
      </p:grpSp>
      <p:sp>
        <p:nvSpPr>
          <p:cNvPr id="81" name="Rectangle 80"/>
          <p:cNvSpPr/>
          <p:nvPr/>
        </p:nvSpPr>
        <p:spPr>
          <a:xfrm>
            <a:off x="7688555" y="3794130"/>
            <a:ext cx="1314467" cy="9818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700" dirty="0">
                <a:solidFill>
                  <a:srgbClr val="92D050"/>
                </a:solidFill>
              </a:rPr>
              <a:t>0 ≤ 7, 0 ≤ 1</a:t>
            </a:r>
            <a:endParaRPr lang="en-US" sz="1700" baseline="-25000" dirty="0">
              <a:solidFill>
                <a:srgbClr val="92D050"/>
              </a:solidFill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700" strike="sngStrike" dirty="0">
                <a:solidFill>
                  <a:srgbClr val="FF0000"/>
                </a:solidFill>
              </a:rPr>
              <a:t>5 + 4 ≤ 8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700" dirty="0">
                <a:solidFill>
                  <a:srgbClr val="92D050"/>
                </a:solidFill>
              </a:rPr>
              <a:t>1 + 4 ≤ 8</a:t>
            </a:r>
          </a:p>
        </p:txBody>
      </p:sp>
      <p:cxnSp>
        <p:nvCxnSpPr>
          <p:cNvPr id="82" name="Straight Arrow Connector 81"/>
          <p:cNvCxnSpPr/>
          <p:nvPr/>
        </p:nvCxnSpPr>
        <p:spPr>
          <a:xfrm rot="5400000">
            <a:off x="7000875" y="2095500"/>
            <a:ext cx="2540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V="1">
            <a:off x="7140575" y="1960563"/>
            <a:ext cx="1082675" cy="79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0" name="TextBox 83"/>
          <p:cNvSpPr txBox="1">
            <a:spLocks noChangeArrowheads="1"/>
          </p:cNvSpPr>
          <p:nvPr/>
        </p:nvSpPr>
        <p:spPr bwMode="auto">
          <a:xfrm>
            <a:off x="8004175" y="1562100"/>
            <a:ext cx="292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nsolas" pitchFamily="49" charset="0"/>
              </a:rPr>
              <a:t>5</a:t>
            </a:r>
          </a:p>
        </p:txBody>
      </p:sp>
      <p:sp>
        <p:nvSpPr>
          <p:cNvPr id="8201" name="TextBox 84"/>
          <p:cNvSpPr txBox="1">
            <a:spLocks noChangeArrowheads="1"/>
          </p:cNvSpPr>
          <p:nvPr/>
        </p:nvSpPr>
        <p:spPr bwMode="auto">
          <a:xfrm>
            <a:off x="6738938" y="1968500"/>
            <a:ext cx="292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nsolas" pitchFamily="49" charset="0"/>
              </a:rPr>
              <a:t>1</a:t>
            </a:r>
          </a:p>
        </p:txBody>
      </p:sp>
      <p:sp>
        <p:nvSpPr>
          <p:cNvPr id="8202" name="TextBox 85"/>
          <p:cNvSpPr txBox="1">
            <a:spLocks noChangeArrowheads="1"/>
          </p:cNvSpPr>
          <p:nvPr/>
        </p:nvSpPr>
        <p:spPr bwMode="auto">
          <a:xfrm>
            <a:off x="6762750" y="1603375"/>
            <a:ext cx="803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0,0</a:t>
            </a:r>
          </a:p>
        </p:txBody>
      </p:sp>
      <p:sp>
        <p:nvSpPr>
          <p:cNvPr id="87" name="Right Brace 86"/>
          <p:cNvSpPr/>
          <p:nvPr/>
        </p:nvSpPr>
        <p:spPr>
          <a:xfrm>
            <a:off x="3841750" y="3502025"/>
            <a:ext cx="146050" cy="76676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4060825" y="3741738"/>
            <a:ext cx="2190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i="1"/>
              <a:t>Containment constraints</a:t>
            </a: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6142038" y="4889500"/>
            <a:ext cx="2190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i="1"/>
              <a:t>Horizontal disjuncts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6178550" y="5437188"/>
            <a:ext cx="2190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i="1"/>
              <a:t>Vertical disjuncts</a:t>
            </a:r>
          </a:p>
        </p:txBody>
      </p:sp>
      <p:sp>
        <p:nvSpPr>
          <p:cNvPr id="91" name="Right Brace 90"/>
          <p:cNvSpPr/>
          <p:nvPr/>
        </p:nvSpPr>
        <p:spPr>
          <a:xfrm>
            <a:off x="5959475" y="4816475"/>
            <a:ext cx="109538" cy="47466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" name="Right Brace 91"/>
          <p:cNvSpPr/>
          <p:nvPr/>
        </p:nvSpPr>
        <p:spPr>
          <a:xfrm>
            <a:off x="5959475" y="5437188"/>
            <a:ext cx="109538" cy="47466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5" name="Slide Number Placeholder 9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88" grpId="0"/>
      <p:bldP spid="89" grpId="0"/>
      <p:bldP spid="90" grpId="0"/>
      <p:bldP spid="91" grpId="0" animBg="1"/>
      <p:bldP spid="9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Constraint Network</a:t>
            </a:r>
          </a:p>
        </p:txBody>
      </p:sp>
      <p:grpSp>
        <p:nvGrpSpPr>
          <p:cNvPr id="9219" name="Group 3"/>
          <p:cNvGrpSpPr>
            <a:grpSpLocks noChangeAspect="1"/>
          </p:cNvGrpSpPr>
          <p:nvPr/>
        </p:nvGrpSpPr>
        <p:grpSpPr bwMode="auto">
          <a:xfrm>
            <a:off x="1028700" y="4884738"/>
            <a:ext cx="1284288" cy="1465262"/>
            <a:chOff x="5703903" y="1749402"/>
            <a:chExt cx="2567613" cy="2929278"/>
          </a:xfrm>
        </p:grpSpPr>
        <p:sp>
          <p:nvSpPr>
            <p:cNvPr id="5" name="Rectangle 4"/>
            <p:cNvSpPr/>
            <p:nvPr/>
          </p:nvSpPr>
          <p:spPr>
            <a:xfrm>
              <a:off x="5703903" y="1752575"/>
              <a:ext cx="2554918" cy="292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grpSp>
          <p:nvGrpSpPr>
            <p:cNvPr id="9290" name="Group 27"/>
            <p:cNvGrpSpPr>
              <a:grpSpLocks/>
            </p:cNvGrpSpPr>
            <p:nvPr/>
          </p:nvGrpSpPr>
          <p:grpSpPr bwMode="auto">
            <a:xfrm>
              <a:off x="7905756" y="1749402"/>
              <a:ext cx="365760" cy="2921670"/>
              <a:chOff x="1687473" y="1749402"/>
              <a:chExt cx="365760" cy="2921670"/>
            </a:xfrm>
          </p:grpSpPr>
          <p:sp>
            <p:nvSpPr>
              <p:cNvPr id="61" name="Rectangle 4"/>
              <p:cNvSpPr/>
              <p:nvPr/>
            </p:nvSpPr>
            <p:spPr>
              <a:xfrm>
                <a:off x="1688245" y="1749402"/>
                <a:ext cx="364988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688245" y="2114371"/>
                <a:ext cx="364988" cy="3649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1688245" y="2479342"/>
                <a:ext cx="364988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1688245" y="2844311"/>
                <a:ext cx="364988" cy="3681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1688245" y="3209281"/>
                <a:ext cx="364988" cy="3681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1688245" y="3577425"/>
                <a:ext cx="364988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1688245" y="3942394"/>
                <a:ext cx="364988" cy="3649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1688245" y="4307365"/>
                <a:ext cx="364988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9291" name="Group 38"/>
            <p:cNvGrpSpPr>
              <a:grpSpLocks/>
            </p:cNvGrpSpPr>
            <p:nvPr/>
          </p:nvGrpSpPr>
          <p:grpSpPr bwMode="auto">
            <a:xfrm>
              <a:off x="7540626" y="1749402"/>
              <a:ext cx="365760" cy="2921670"/>
              <a:chOff x="1687473" y="1749402"/>
              <a:chExt cx="365760" cy="292167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1688387" y="1749402"/>
                <a:ext cx="364986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1688387" y="2114371"/>
                <a:ext cx="364986" cy="3649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1688387" y="2479342"/>
                <a:ext cx="364986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1688387" y="2844311"/>
                <a:ext cx="364986" cy="3681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688387" y="3209281"/>
                <a:ext cx="364986" cy="3681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1688387" y="3577425"/>
                <a:ext cx="364986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1688387" y="3942394"/>
                <a:ext cx="364986" cy="3649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1688387" y="4307365"/>
                <a:ext cx="364986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9292" name="Group 56"/>
            <p:cNvGrpSpPr>
              <a:grpSpLocks/>
            </p:cNvGrpSpPr>
            <p:nvPr/>
          </p:nvGrpSpPr>
          <p:grpSpPr bwMode="auto">
            <a:xfrm>
              <a:off x="7175496" y="1749402"/>
              <a:ext cx="365760" cy="2921670"/>
              <a:chOff x="1687473" y="1749402"/>
              <a:chExt cx="365760" cy="292167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1688529" y="1749402"/>
                <a:ext cx="364988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1688529" y="2114371"/>
                <a:ext cx="364988" cy="3649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1688529" y="2479342"/>
                <a:ext cx="364988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1688529" y="2844311"/>
                <a:ext cx="364988" cy="3681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1688529" y="3209281"/>
                <a:ext cx="364988" cy="3681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688529" y="3577425"/>
                <a:ext cx="364988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1688529" y="3942394"/>
                <a:ext cx="364988" cy="3649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1688529" y="4307365"/>
                <a:ext cx="364988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9293" name="Group 65"/>
            <p:cNvGrpSpPr>
              <a:grpSpLocks/>
            </p:cNvGrpSpPr>
            <p:nvPr/>
          </p:nvGrpSpPr>
          <p:grpSpPr bwMode="auto">
            <a:xfrm>
              <a:off x="5714976" y="1749402"/>
              <a:ext cx="365760" cy="2921670"/>
              <a:chOff x="1687473" y="1749402"/>
              <a:chExt cx="365760" cy="2921670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1682747" y="1749402"/>
                <a:ext cx="371336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1682747" y="2114371"/>
                <a:ext cx="371336" cy="3649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1682747" y="2479342"/>
                <a:ext cx="371336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1682747" y="2844311"/>
                <a:ext cx="371336" cy="3681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1682747" y="3209281"/>
                <a:ext cx="371336" cy="3681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1682747" y="3577425"/>
                <a:ext cx="371336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1682747" y="3942394"/>
                <a:ext cx="371336" cy="3649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1682747" y="4307365"/>
                <a:ext cx="371336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9294" name="Group 74"/>
            <p:cNvGrpSpPr>
              <a:grpSpLocks/>
            </p:cNvGrpSpPr>
            <p:nvPr/>
          </p:nvGrpSpPr>
          <p:grpSpPr bwMode="auto">
            <a:xfrm>
              <a:off x="6080106" y="1749402"/>
              <a:ext cx="365760" cy="2921670"/>
              <a:chOff x="1687473" y="1749402"/>
              <a:chExt cx="365760" cy="292167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1688954" y="1749402"/>
                <a:ext cx="364986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688954" y="2114371"/>
                <a:ext cx="364986" cy="3649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1688954" y="2479342"/>
                <a:ext cx="364986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1688954" y="2844311"/>
                <a:ext cx="364986" cy="3681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1688954" y="3209281"/>
                <a:ext cx="364986" cy="3681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1688954" y="3577425"/>
                <a:ext cx="364986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1688954" y="3942394"/>
                <a:ext cx="364986" cy="3649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1688954" y="4307365"/>
                <a:ext cx="364986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9295" name="Group 83"/>
            <p:cNvGrpSpPr>
              <a:grpSpLocks/>
            </p:cNvGrpSpPr>
            <p:nvPr/>
          </p:nvGrpSpPr>
          <p:grpSpPr bwMode="auto">
            <a:xfrm>
              <a:off x="6445236" y="1749402"/>
              <a:ext cx="365760" cy="2921670"/>
              <a:chOff x="1687473" y="1749402"/>
              <a:chExt cx="365760" cy="2921670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1688810" y="1749402"/>
                <a:ext cx="364988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1688810" y="2114371"/>
                <a:ext cx="364988" cy="3649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1688810" y="2479342"/>
                <a:ext cx="364988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1688810" y="2844311"/>
                <a:ext cx="364988" cy="3681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688810" y="3209281"/>
                <a:ext cx="364988" cy="3681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688810" y="3577425"/>
                <a:ext cx="364988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1688810" y="3942394"/>
                <a:ext cx="364988" cy="3649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1688810" y="4307365"/>
                <a:ext cx="364988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grpSp>
          <p:nvGrpSpPr>
            <p:cNvPr id="9296" name="Group 92"/>
            <p:cNvGrpSpPr>
              <a:grpSpLocks/>
            </p:cNvGrpSpPr>
            <p:nvPr/>
          </p:nvGrpSpPr>
          <p:grpSpPr bwMode="auto">
            <a:xfrm>
              <a:off x="6810366" y="1749402"/>
              <a:ext cx="365760" cy="2921670"/>
              <a:chOff x="1687473" y="1749402"/>
              <a:chExt cx="365760" cy="2921670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688671" y="1749402"/>
                <a:ext cx="364986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688671" y="2114371"/>
                <a:ext cx="364986" cy="3649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688671" y="2479342"/>
                <a:ext cx="364986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688671" y="2844311"/>
                <a:ext cx="364986" cy="3681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1688671" y="3209281"/>
                <a:ext cx="364986" cy="3681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1688671" y="3577425"/>
                <a:ext cx="364986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688671" y="3942394"/>
                <a:ext cx="364986" cy="3649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1688671" y="4307365"/>
                <a:ext cx="364986" cy="36496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</p:grpSp>
      <p:sp>
        <p:nvSpPr>
          <p:cNvPr id="69" name="Rectangle 68"/>
          <p:cNvSpPr>
            <a:spLocks noChangeAspect="1"/>
          </p:cNvSpPr>
          <p:nvPr/>
        </p:nvSpPr>
        <p:spPr bwMode="auto">
          <a:xfrm>
            <a:off x="2381250" y="5618163"/>
            <a:ext cx="731838" cy="73183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4x3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>
            <a:spLocks/>
          </p:cNvSpPr>
          <p:nvPr/>
        </p:nvSpPr>
        <p:spPr bwMode="auto">
          <a:xfrm>
            <a:off x="3221038" y="5800725"/>
            <a:ext cx="731837" cy="5492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4x3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>
            <a:spLocks/>
          </p:cNvSpPr>
          <p:nvPr/>
        </p:nvSpPr>
        <p:spPr bwMode="auto">
          <a:xfrm>
            <a:off x="4097338" y="5800725"/>
            <a:ext cx="549275" cy="5492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3x3</a:t>
            </a:r>
          </a:p>
        </p:txBody>
      </p:sp>
      <p:sp>
        <p:nvSpPr>
          <p:cNvPr id="216" name="Content Placeholder 2"/>
          <p:cNvSpPr txBox="1">
            <a:spLocks/>
          </p:cNvSpPr>
          <p:nvPr/>
        </p:nvSpPr>
        <p:spPr bwMode="auto">
          <a:xfrm>
            <a:off x="2600325" y="5289550"/>
            <a:ext cx="292100" cy="365125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1</a:t>
            </a:r>
          </a:p>
        </p:txBody>
      </p:sp>
      <p:sp>
        <p:nvSpPr>
          <p:cNvPr id="217" name="Content Placeholder 2"/>
          <p:cNvSpPr txBox="1">
            <a:spLocks/>
          </p:cNvSpPr>
          <p:nvPr/>
        </p:nvSpPr>
        <p:spPr bwMode="auto">
          <a:xfrm>
            <a:off x="3403600" y="5472113"/>
            <a:ext cx="292100" cy="365125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2</a:t>
            </a:r>
          </a:p>
        </p:txBody>
      </p:sp>
      <p:sp>
        <p:nvSpPr>
          <p:cNvPr id="218" name="Content Placeholder 2"/>
          <p:cNvSpPr txBox="1">
            <a:spLocks/>
          </p:cNvSpPr>
          <p:nvPr/>
        </p:nvSpPr>
        <p:spPr bwMode="auto">
          <a:xfrm>
            <a:off x="4206875" y="5472113"/>
            <a:ext cx="292100" cy="365125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3</a:t>
            </a:r>
          </a:p>
        </p:txBody>
      </p:sp>
      <p:sp>
        <p:nvSpPr>
          <p:cNvPr id="87" name="Content Placeholder 2"/>
          <p:cNvSpPr txBox="1">
            <a:spLocks/>
          </p:cNvSpPr>
          <p:nvPr/>
        </p:nvSpPr>
        <p:spPr bwMode="auto">
          <a:xfrm>
            <a:off x="6908800" y="2333625"/>
            <a:ext cx="401638" cy="328613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x</a:t>
            </a:r>
            <a:r>
              <a:rPr lang="en-US" sz="3200" baseline="-250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1</a:t>
            </a:r>
          </a:p>
        </p:txBody>
      </p:sp>
      <p:sp>
        <p:nvSpPr>
          <p:cNvPr id="128" name="Content Placeholder 2"/>
          <p:cNvSpPr txBox="1">
            <a:spLocks/>
          </p:cNvSpPr>
          <p:nvPr/>
        </p:nvSpPr>
        <p:spPr bwMode="auto">
          <a:xfrm>
            <a:off x="6908800" y="2968625"/>
            <a:ext cx="401638" cy="328613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x</a:t>
            </a:r>
            <a:r>
              <a:rPr lang="en-US" sz="3200" baseline="-250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2</a:t>
            </a:r>
          </a:p>
        </p:txBody>
      </p:sp>
      <p:sp>
        <p:nvSpPr>
          <p:cNvPr id="136" name="Content Placeholder 2"/>
          <p:cNvSpPr txBox="1">
            <a:spLocks/>
          </p:cNvSpPr>
          <p:nvPr/>
        </p:nvSpPr>
        <p:spPr bwMode="auto">
          <a:xfrm>
            <a:off x="6908800" y="3603625"/>
            <a:ext cx="401638" cy="328613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x</a:t>
            </a:r>
            <a:r>
              <a:rPr lang="en-US" sz="3200" baseline="-250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3</a:t>
            </a:r>
          </a:p>
        </p:txBody>
      </p:sp>
      <p:sp>
        <p:nvSpPr>
          <p:cNvPr id="144" name="Content Placeholder 2"/>
          <p:cNvSpPr txBox="1">
            <a:spLocks/>
          </p:cNvSpPr>
          <p:nvPr/>
        </p:nvSpPr>
        <p:spPr bwMode="auto">
          <a:xfrm>
            <a:off x="6908800" y="4240213"/>
            <a:ext cx="401638" cy="328612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y</a:t>
            </a:r>
            <a:r>
              <a:rPr lang="en-US" sz="3200" baseline="-250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1</a:t>
            </a:r>
          </a:p>
        </p:txBody>
      </p:sp>
      <p:sp>
        <p:nvSpPr>
          <p:cNvPr id="152" name="Content Placeholder 2"/>
          <p:cNvSpPr txBox="1">
            <a:spLocks/>
          </p:cNvSpPr>
          <p:nvPr/>
        </p:nvSpPr>
        <p:spPr bwMode="auto">
          <a:xfrm>
            <a:off x="6908800" y="4875213"/>
            <a:ext cx="401638" cy="328612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y</a:t>
            </a:r>
            <a:r>
              <a:rPr lang="en-US" sz="3200" baseline="-250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2</a:t>
            </a:r>
          </a:p>
        </p:txBody>
      </p:sp>
      <p:sp>
        <p:nvSpPr>
          <p:cNvPr id="160" name="Content Placeholder 2"/>
          <p:cNvSpPr txBox="1">
            <a:spLocks/>
          </p:cNvSpPr>
          <p:nvPr/>
        </p:nvSpPr>
        <p:spPr bwMode="auto">
          <a:xfrm>
            <a:off x="6908800" y="5510213"/>
            <a:ext cx="401638" cy="328612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y</a:t>
            </a:r>
            <a:r>
              <a:rPr lang="en-US" sz="3200" baseline="-250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3</a:t>
            </a:r>
          </a:p>
        </p:txBody>
      </p:sp>
      <p:sp>
        <p:nvSpPr>
          <p:cNvPr id="9233" name="Rectangle 163"/>
          <p:cNvSpPr>
            <a:spLocks noChangeArrowheads="1"/>
          </p:cNvSpPr>
          <p:nvPr/>
        </p:nvSpPr>
        <p:spPr bwMode="auto">
          <a:xfrm>
            <a:off x="555625" y="1755775"/>
            <a:ext cx="5513388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000" dirty="0"/>
              <a:t> Containment constraints (unary constraints)</a:t>
            </a:r>
          </a:p>
          <a:p>
            <a:pPr lvl="1">
              <a:buFont typeface="Consolas" pitchFamily="49" charset="0"/>
              <a:buChar char="–"/>
            </a:pPr>
            <a:r>
              <a:rPr lang="en-US" sz="2000" i="1" dirty="0"/>
              <a:t>  </a:t>
            </a:r>
            <a:r>
              <a:rPr lang="en-US" sz="2000" i="1" dirty="0">
                <a:latin typeface="Consolas" pitchFamily="49" charset="0"/>
              </a:rPr>
              <a:t>0 </a:t>
            </a:r>
            <a:r>
              <a:rPr lang="en-US" sz="2000" dirty="0">
                <a:latin typeface="Consolas" pitchFamily="49" charset="0"/>
              </a:rPr>
              <a:t>≤</a:t>
            </a:r>
            <a:r>
              <a:rPr lang="en-US" sz="2000" i="1" dirty="0">
                <a:latin typeface="Consolas" pitchFamily="49" charset="0"/>
              </a:rPr>
              <a:t> x</a:t>
            </a:r>
            <a:r>
              <a:rPr lang="en-US" sz="2000" i="1" baseline="-25000" dirty="0">
                <a:latin typeface="Consolas" pitchFamily="49" charset="0"/>
              </a:rPr>
              <a:t>i </a:t>
            </a:r>
            <a:r>
              <a:rPr lang="en-US" sz="2000" i="1" dirty="0">
                <a:latin typeface="Consolas" pitchFamily="49" charset="0"/>
              </a:rPr>
              <a:t>, 0 </a:t>
            </a:r>
            <a:r>
              <a:rPr lang="en-US" sz="2000" dirty="0">
                <a:latin typeface="Consolas" pitchFamily="49" charset="0"/>
              </a:rPr>
              <a:t>≤</a:t>
            </a:r>
            <a:r>
              <a:rPr lang="en-US" sz="2000" i="1" dirty="0">
                <a:latin typeface="Consolas" pitchFamily="49" charset="0"/>
              </a:rPr>
              <a:t> </a:t>
            </a:r>
            <a:r>
              <a:rPr lang="en-US" sz="2000" i="1" dirty="0" err="1">
                <a:latin typeface="Consolas" pitchFamily="49" charset="0"/>
              </a:rPr>
              <a:t>y</a:t>
            </a:r>
            <a:r>
              <a:rPr lang="en-US" sz="2000" i="1" baseline="-25000" dirty="0" err="1">
                <a:latin typeface="Consolas" pitchFamily="49" charset="0"/>
              </a:rPr>
              <a:t>i</a:t>
            </a:r>
            <a:endParaRPr lang="en-US" sz="2000" i="1" baseline="-25000" dirty="0">
              <a:latin typeface="Consolas" pitchFamily="49" charset="0"/>
            </a:endParaRPr>
          </a:p>
          <a:p>
            <a:pPr lvl="1">
              <a:buFont typeface="Consolas" pitchFamily="49" charset="0"/>
              <a:buChar char="–"/>
            </a:pPr>
            <a:r>
              <a:rPr lang="en-US" sz="2000" i="1" dirty="0">
                <a:latin typeface="Consolas" pitchFamily="49" charset="0"/>
              </a:rPr>
              <a:t> x</a:t>
            </a:r>
            <a:r>
              <a:rPr lang="en-US" sz="2000" i="1" baseline="-25000" dirty="0">
                <a:latin typeface="Consolas" pitchFamily="49" charset="0"/>
              </a:rPr>
              <a:t>i</a:t>
            </a:r>
            <a:r>
              <a:rPr lang="en-US" sz="2000" i="1" dirty="0">
                <a:latin typeface="Consolas" pitchFamily="49" charset="0"/>
              </a:rPr>
              <a:t> + </a:t>
            </a:r>
            <a:r>
              <a:rPr lang="en-US" sz="2000" i="1" dirty="0" err="1">
                <a:latin typeface="Consolas" pitchFamily="49" charset="0"/>
              </a:rPr>
              <a:t>w</a:t>
            </a:r>
            <a:r>
              <a:rPr lang="en-US" sz="2000" i="1" baseline="-25000" dirty="0" err="1">
                <a:latin typeface="Consolas" pitchFamily="49" charset="0"/>
              </a:rPr>
              <a:t>i</a:t>
            </a:r>
            <a:r>
              <a:rPr lang="en-US" sz="2000" i="1" dirty="0">
                <a:latin typeface="Consolas" pitchFamily="49" charset="0"/>
              </a:rPr>
              <a:t> </a:t>
            </a:r>
            <a:r>
              <a:rPr lang="en-US" sz="2000" dirty="0">
                <a:latin typeface="Consolas" pitchFamily="49" charset="0"/>
              </a:rPr>
              <a:t>≤</a:t>
            </a:r>
            <a:r>
              <a:rPr lang="en-US" sz="2000" i="1" dirty="0">
                <a:latin typeface="Consolas" pitchFamily="49" charset="0"/>
              </a:rPr>
              <a:t> W</a:t>
            </a:r>
          </a:p>
          <a:p>
            <a:pPr lvl="1">
              <a:buFont typeface="Consolas" pitchFamily="49" charset="0"/>
              <a:buChar char="–"/>
            </a:pPr>
            <a:r>
              <a:rPr lang="en-US" sz="2000" i="1" dirty="0">
                <a:latin typeface="Consolas" pitchFamily="49" charset="0"/>
              </a:rPr>
              <a:t> </a:t>
            </a:r>
            <a:r>
              <a:rPr lang="en-US" sz="2000" i="1" dirty="0" err="1">
                <a:latin typeface="Consolas" pitchFamily="49" charset="0"/>
              </a:rPr>
              <a:t>y</a:t>
            </a:r>
            <a:r>
              <a:rPr lang="en-US" sz="2000" i="1" baseline="-25000" dirty="0" err="1">
                <a:latin typeface="Consolas" pitchFamily="49" charset="0"/>
              </a:rPr>
              <a:t>i</a:t>
            </a:r>
            <a:r>
              <a:rPr lang="en-US" sz="2000" i="1" dirty="0">
                <a:latin typeface="Consolas" pitchFamily="49" charset="0"/>
              </a:rPr>
              <a:t> + h</a:t>
            </a:r>
            <a:r>
              <a:rPr lang="en-US" sz="2000" i="1" baseline="-25000" dirty="0">
                <a:latin typeface="Consolas" pitchFamily="49" charset="0"/>
              </a:rPr>
              <a:t>i</a:t>
            </a:r>
            <a:r>
              <a:rPr lang="en-US" sz="2000" i="1" dirty="0">
                <a:latin typeface="Consolas" pitchFamily="49" charset="0"/>
              </a:rPr>
              <a:t> </a:t>
            </a:r>
            <a:r>
              <a:rPr lang="en-US" sz="2000" dirty="0">
                <a:latin typeface="Consolas" pitchFamily="49" charset="0"/>
              </a:rPr>
              <a:t>≤</a:t>
            </a:r>
            <a:r>
              <a:rPr lang="en-US" sz="2000" i="1" dirty="0">
                <a:latin typeface="Consolas" pitchFamily="49" charset="0"/>
              </a:rPr>
              <a:t> H</a:t>
            </a:r>
          </a:p>
          <a:p>
            <a:pPr>
              <a:buFont typeface="Arial" charset="0"/>
              <a:buChar char="•"/>
            </a:pPr>
            <a:r>
              <a:rPr lang="en-US" sz="2000" dirty="0"/>
              <a:t> Non-overlap constraints (binary constraints)</a:t>
            </a:r>
          </a:p>
          <a:p>
            <a:pPr lvl="1">
              <a:buFontTx/>
              <a:buChar char="–"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(L)</a:t>
            </a:r>
            <a:r>
              <a:rPr lang="en-US" sz="2000" dirty="0"/>
              <a:t> </a:t>
            </a:r>
            <a:r>
              <a:rPr lang="en-US" sz="2000" i="1" dirty="0" err="1">
                <a:latin typeface="Consolas" pitchFamily="49" charset="0"/>
              </a:rPr>
              <a:t>i</a:t>
            </a:r>
            <a:r>
              <a:rPr lang="en-US" sz="2000" dirty="0"/>
              <a:t> is to the left of </a:t>
            </a:r>
            <a:r>
              <a:rPr lang="en-US" sz="2000" i="1" dirty="0">
                <a:latin typeface="Consolas" pitchFamily="49" charset="0"/>
              </a:rPr>
              <a:t>j</a:t>
            </a:r>
            <a:r>
              <a:rPr lang="en-US" sz="2000" dirty="0"/>
              <a:t>:   </a:t>
            </a:r>
            <a:r>
              <a:rPr lang="en-US" sz="2000" i="1" dirty="0">
                <a:latin typeface="Consolas" pitchFamily="49" charset="0"/>
              </a:rPr>
              <a:t>x</a:t>
            </a:r>
            <a:r>
              <a:rPr lang="en-US" sz="2000" i="1" baseline="-25000" dirty="0">
                <a:latin typeface="Consolas" pitchFamily="49" charset="0"/>
              </a:rPr>
              <a:t>i</a:t>
            </a:r>
            <a:r>
              <a:rPr lang="en-US" sz="2000" i="1" dirty="0">
                <a:latin typeface="Consolas" pitchFamily="49" charset="0"/>
              </a:rPr>
              <a:t> + </a:t>
            </a:r>
            <a:r>
              <a:rPr lang="en-US" sz="2000" i="1" dirty="0" err="1">
                <a:latin typeface="Consolas" pitchFamily="49" charset="0"/>
              </a:rPr>
              <a:t>w</a:t>
            </a:r>
            <a:r>
              <a:rPr lang="en-US" sz="2000" i="1" baseline="-25000" dirty="0" err="1">
                <a:latin typeface="Consolas" pitchFamily="49" charset="0"/>
              </a:rPr>
              <a:t>i</a:t>
            </a:r>
            <a:r>
              <a:rPr lang="en-US" sz="2000" i="1" dirty="0">
                <a:latin typeface="Consolas" pitchFamily="49" charset="0"/>
              </a:rPr>
              <a:t> </a:t>
            </a:r>
            <a:r>
              <a:rPr lang="en-US" sz="2000" dirty="0">
                <a:latin typeface="Consolas" pitchFamily="49" charset="0"/>
              </a:rPr>
              <a:t>≤</a:t>
            </a:r>
            <a:r>
              <a:rPr lang="en-US" sz="2000" i="1" dirty="0">
                <a:latin typeface="Consolas" pitchFamily="49" charset="0"/>
              </a:rPr>
              <a:t> </a:t>
            </a:r>
            <a:r>
              <a:rPr lang="en-US" sz="2000" i="1" dirty="0" err="1">
                <a:latin typeface="Consolas" pitchFamily="49" charset="0"/>
              </a:rPr>
              <a:t>x</a:t>
            </a:r>
            <a:r>
              <a:rPr lang="en-US" sz="2000" i="1" baseline="-25000" dirty="0" err="1">
                <a:latin typeface="Consolas" pitchFamily="49" charset="0"/>
              </a:rPr>
              <a:t>j</a:t>
            </a:r>
            <a:r>
              <a:rPr lang="en-US" sz="2000" dirty="0"/>
              <a:t> </a:t>
            </a:r>
          </a:p>
          <a:p>
            <a:pPr lvl="1">
              <a:buFontTx/>
              <a:buChar char="–"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(R)</a:t>
            </a:r>
            <a:r>
              <a:rPr lang="en-US" sz="2000" dirty="0"/>
              <a:t> </a:t>
            </a:r>
            <a:r>
              <a:rPr lang="en-US" sz="2000" i="1" dirty="0" err="1">
                <a:latin typeface="Consolas" pitchFamily="49" charset="0"/>
              </a:rPr>
              <a:t>i</a:t>
            </a:r>
            <a:r>
              <a:rPr lang="en-US" sz="2000" dirty="0"/>
              <a:t> is to the right of </a:t>
            </a:r>
            <a:r>
              <a:rPr lang="en-US" sz="2000" i="1" dirty="0">
                <a:latin typeface="Consolas" pitchFamily="49" charset="0"/>
              </a:rPr>
              <a:t>j</a:t>
            </a:r>
            <a:r>
              <a:rPr lang="en-US" sz="2000" dirty="0"/>
              <a:t>:   </a:t>
            </a:r>
            <a:r>
              <a:rPr lang="en-US" sz="2000" i="1" dirty="0" err="1">
                <a:latin typeface="Consolas" pitchFamily="49" charset="0"/>
              </a:rPr>
              <a:t>x</a:t>
            </a:r>
            <a:r>
              <a:rPr lang="en-US" sz="2000" i="1" baseline="-25000" dirty="0" err="1">
                <a:latin typeface="Consolas" pitchFamily="49" charset="0"/>
              </a:rPr>
              <a:t>j</a:t>
            </a:r>
            <a:r>
              <a:rPr lang="en-US" sz="2000" i="1" dirty="0">
                <a:latin typeface="Consolas" pitchFamily="49" charset="0"/>
              </a:rPr>
              <a:t> + </a:t>
            </a:r>
            <a:r>
              <a:rPr lang="en-US" sz="2000" i="1" dirty="0" err="1">
                <a:latin typeface="Consolas" pitchFamily="49" charset="0"/>
              </a:rPr>
              <a:t>w</a:t>
            </a:r>
            <a:r>
              <a:rPr lang="en-US" sz="2000" i="1" baseline="-25000" dirty="0" err="1">
                <a:latin typeface="Consolas" pitchFamily="49" charset="0"/>
              </a:rPr>
              <a:t>j</a:t>
            </a:r>
            <a:r>
              <a:rPr lang="en-US" sz="2000" i="1" dirty="0">
                <a:latin typeface="Consolas" pitchFamily="49" charset="0"/>
              </a:rPr>
              <a:t> </a:t>
            </a:r>
            <a:r>
              <a:rPr lang="en-US" sz="2000" dirty="0">
                <a:latin typeface="Consolas" pitchFamily="49" charset="0"/>
              </a:rPr>
              <a:t>≤</a:t>
            </a:r>
            <a:r>
              <a:rPr lang="en-US" sz="2000" i="1" dirty="0">
                <a:latin typeface="Consolas" pitchFamily="49" charset="0"/>
              </a:rPr>
              <a:t> x</a:t>
            </a:r>
            <a:r>
              <a:rPr lang="en-US" sz="2000" i="1" baseline="-25000" dirty="0">
                <a:latin typeface="Consolas" pitchFamily="49" charset="0"/>
              </a:rPr>
              <a:t>i</a:t>
            </a:r>
            <a:r>
              <a:rPr lang="en-US" sz="2000" dirty="0"/>
              <a:t> </a:t>
            </a:r>
          </a:p>
          <a:p>
            <a:pPr lvl="1">
              <a:buFontTx/>
              <a:buChar char="–"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(A)</a:t>
            </a:r>
            <a:r>
              <a:rPr lang="en-US" sz="2000" dirty="0"/>
              <a:t> </a:t>
            </a:r>
            <a:r>
              <a:rPr lang="en-US" sz="2000" i="1" dirty="0" err="1">
                <a:latin typeface="Consolas" pitchFamily="49" charset="0"/>
              </a:rPr>
              <a:t>i</a:t>
            </a:r>
            <a:r>
              <a:rPr lang="en-US" sz="2000" dirty="0"/>
              <a:t> is above </a:t>
            </a:r>
            <a:r>
              <a:rPr lang="en-US" sz="2000" i="1" dirty="0">
                <a:latin typeface="Consolas" pitchFamily="49" charset="0"/>
              </a:rPr>
              <a:t>j</a:t>
            </a:r>
            <a:r>
              <a:rPr lang="en-US" sz="2000" dirty="0"/>
              <a:t>:   </a:t>
            </a:r>
            <a:r>
              <a:rPr lang="en-US" sz="2000" i="1" dirty="0" err="1">
                <a:latin typeface="Consolas" pitchFamily="49" charset="0"/>
              </a:rPr>
              <a:t>y</a:t>
            </a:r>
            <a:r>
              <a:rPr lang="en-US" sz="2000" i="1" baseline="-25000" dirty="0" err="1">
                <a:latin typeface="Consolas" pitchFamily="49" charset="0"/>
              </a:rPr>
              <a:t>i</a:t>
            </a:r>
            <a:r>
              <a:rPr lang="en-US" sz="2000" i="1" dirty="0">
                <a:latin typeface="Consolas" pitchFamily="49" charset="0"/>
              </a:rPr>
              <a:t> + h</a:t>
            </a:r>
            <a:r>
              <a:rPr lang="en-US" sz="2000" i="1" baseline="-25000" dirty="0">
                <a:latin typeface="Consolas" pitchFamily="49" charset="0"/>
              </a:rPr>
              <a:t>i</a:t>
            </a:r>
            <a:r>
              <a:rPr lang="en-US" sz="2000" i="1" dirty="0">
                <a:latin typeface="Consolas" pitchFamily="49" charset="0"/>
              </a:rPr>
              <a:t> </a:t>
            </a:r>
            <a:r>
              <a:rPr lang="en-US" sz="2000" dirty="0">
                <a:latin typeface="Consolas" pitchFamily="49" charset="0"/>
              </a:rPr>
              <a:t>≤</a:t>
            </a:r>
            <a:r>
              <a:rPr lang="en-US" sz="2000" i="1" dirty="0">
                <a:latin typeface="Consolas" pitchFamily="49" charset="0"/>
              </a:rPr>
              <a:t> </a:t>
            </a:r>
            <a:r>
              <a:rPr lang="en-US" sz="2000" i="1" dirty="0" err="1">
                <a:latin typeface="Consolas" pitchFamily="49" charset="0"/>
              </a:rPr>
              <a:t>y</a:t>
            </a:r>
            <a:r>
              <a:rPr lang="en-US" sz="2000" i="1" baseline="-25000" dirty="0" err="1">
                <a:latin typeface="Consolas" pitchFamily="49" charset="0"/>
              </a:rPr>
              <a:t>j</a:t>
            </a:r>
            <a:r>
              <a:rPr lang="en-US" sz="2000" dirty="0"/>
              <a:t> </a:t>
            </a:r>
          </a:p>
          <a:p>
            <a:pPr lvl="1">
              <a:buFontTx/>
              <a:buChar char="–"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(B)</a:t>
            </a:r>
            <a:r>
              <a:rPr lang="en-US" sz="2000" dirty="0"/>
              <a:t> </a:t>
            </a:r>
            <a:r>
              <a:rPr lang="en-US" sz="2000" i="1" dirty="0" err="1">
                <a:latin typeface="Consolas" pitchFamily="49" charset="0"/>
              </a:rPr>
              <a:t>i</a:t>
            </a:r>
            <a:r>
              <a:rPr lang="en-US" sz="2000" dirty="0"/>
              <a:t> is below </a:t>
            </a:r>
            <a:r>
              <a:rPr lang="en-US" sz="2000" i="1" dirty="0">
                <a:latin typeface="Consolas" pitchFamily="49" charset="0"/>
              </a:rPr>
              <a:t>j</a:t>
            </a:r>
            <a:r>
              <a:rPr lang="en-US" sz="2000" dirty="0"/>
              <a:t>:   </a:t>
            </a:r>
            <a:r>
              <a:rPr lang="en-US" sz="2000" i="1" dirty="0" err="1">
                <a:latin typeface="Consolas" pitchFamily="49" charset="0"/>
              </a:rPr>
              <a:t>y</a:t>
            </a:r>
            <a:r>
              <a:rPr lang="en-US" sz="2000" i="1" baseline="-25000" dirty="0" err="1">
                <a:latin typeface="Consolas" pitchFamily="49" charset="0"/>
              </a:rPr>
              <a:t>j</a:t>
            </a:r>
            <a:r>
              <a:rPr lang="en-US" sz="2000" i="1" dirty="0">
                <a:latin typeface="Consolas" pitchFamily="49" charset="0"/>
              </a:rPr>
              <a:t> + </a:t>
            </a:r>
            <a:r>
              <a:rPr lang="en-US" sz="2000" i="1" dirty="0" err="1">
                <a:latin typeface="Consolas" pitchFamily="49" charset="0"/>
              </a:rPr>
              <a:t>h</a:t>
            </a:r>
            <a:r>
              <a:rPr lang="en-US" sz="2000" i="1" baseline="-25000" dirty="0" err="1">
                <a:latin typeface="Consolas" pitchFamily="49" charset="0"/>
              </a:rPr>
              <a:t>j</a:t>
            </a:r>
            <a:r>
              <a:rPr lang="en-US" sz="2000" i="1" dirty="0">
                <a:latin typeface="Consolas" pitchFamily="49" charset="0"/>
              </a:rPr>
              <a:t> </a:t>
            </a:r>
            <a:r>
              <a:rPr lang="en-US" sz="2000" dirty="0">
                <a:latin typeface="Consolas" pitchFamily="49" charset="0"/>
              </a:rPr>
              <a:t>≤</a:t>
            </a:r>
            <a:r>
              <a:rPr lang="en-US" sz="2000" i="1" dirty="0">
                <a:latin typeface="Consolas" pitchFamily="49" charset="0"/>
              </a:rPr>
              <a:t> </a:t>
            </a:r>
            <a:r>
              <a:rPr lang="en-US" sz="2000" i="1" dirty="0" err="1">
                <a:latin typeface="Consolas" pitchFamily="49" charset="0"/>
              </a:rPr>
              <a:t>y</a:t>
            </a:r>
            <a:r>
              <a:rPr lang="en-US" sz="2000" i="1" baseline="-25000" dirty="0" err="1">
                <a:latin typeface="Consolas" pitchFamily="49" charset="0"/>
              </a:rPr>
              <a:t>i</a:t>
            </a:r>
            <a:endParaRPr lang="en-US" sz="2000" dirty="0"/>
          </a:p>
        </p:txBody>
      </p:sp>
      <p:grpSp>
        <p:nvGrpSpPr>
          <p:cNvPr id="11" name="Group 136"/>
          <p:cNvGrpSpPr>
            <a:grpSpLocks/>
          </p:cNvGrpSpPr>
          <p:nvPr/>
        </p:nvGrpSpPr>
        <p:grpSpPr bwMode="auto">
          <a:xfrm>
            <a:off x="5010150" y="5400675"/>
            <a:ext cx="1022350" cy="876300"/>
            <a:chOff x="5010150" y="5400675"/>
            <a:chExt cx="1022350" cy="876300"/>
          </a:xfrm>
        </p:grpSpPr>
        <p:sp>
          <p:nvSpPr>
            <p:cNvPr id="162" name="Rectangular Callout 161"/>
            <p:cNvSpPr/>
            <p:nvPr/>
          </p:nvSpPr>
          <p:spPr>
            <a:xfrm>
              <a:off x="5010150" y="5911850"/>
              <a:ext cx="731838" cy="365125"/>
            </a:xfrm>
            <a:prstGeom prst="wedgeRectCallout">
              <a:avLst>
                <a:gd name="adj1" fmla="val 143007"/>
                <a:gd name="adj2" fmla="val -22518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i="1" dirty="0">
                  <a:solidFill>
                    <a:schemeClr val="tx1"/>
                  </a:solidFill>
                  <a:latin typeface="Consolas" pitchFamily="49" charset="0"/>
                </a:rPr>
                <a:t>0</a:t>
              </a:r>
              <a:r>
                <a:rPr lang="en-US" dirty="0">
                  <a:solidFill>
                    <a:schemeClr val="tx1"/>
                  </a:solidFill>
                  <a:latin typeface="Consolas" pitchFamily="49" charset="0"/>
                </a:rPr>
                <a:t>≤</a:t>
              </a:r>
              <a:r>
                <a:rPr lang="en-US" i="1" dirty="0">
                  <a:solidFill>
                    <a:schemeClr val="tx1"/>
                  </a:solidFill>
                  <a:latin typeface="Consolas" pitchFamily="49" charset="0"/>
                </a:rPr>
                <a:t>y</a:t>
              </a:r>
              <a:r>
                <a:rPr lang="en-US" i="1" baseline="-25000" dirty="0">
                  <a:solidFill>
                    <a:schemeClr val="tx1"/>
                  </a:solidFill>
                  <a:latin typeface="Consolas" pitchFamily="49" charset="0"/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3" name="Rectangular Callout 162"/>
            <p:cNvSpPr/>
            <p:nvPr/>
          </p:nvSpPr>
          <p:spPr>
            <a:xfrm>
              <a:off x="5010150" y="5400675"/>
              <a:ext cx="1022350" cy="401638"/>
            </a:xfrm>
            <a:prstGeom prst="wedgeRectCallout">
              <a:avLst>
                <a:gd name="adj1" fmla="val 86404"/>
                <a:gd name="adj2" fmla="val 36712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>
                <a:defRPr/>
              </a:pPr>
              <a:r>
                <a:rPr lang="en-US" i="1" dirty="0">
                  <a:solidFill>
                    <a:schemeClr val="tx1"/>
                  </a:solidFill>
                  <a:latin typeface="Consolas" pitchFamily="49" charset="0"/>
                </a:rPr>
                <a:t>y</a:t>
              </a:r>
              <a:r>
                <a:rPr lang="en-US" i="1" baseline="-25000" dirty="0">
                  <a:solidFill>
                    <a:schemeClr val="tx1"/>
                  </a:solidFill>
                  <a:latin typeface="Consolas" pitchFamily="49" charset="0"/>
                </a:rPr>
                <a:t>3</a:t>
              </a:r>
              <a:r>
                <a:rPr lang="en-US" dirty="0">
                  <a:solidFill>
                    <a:schemeClr val="tx1"/>
                  </a:solidFill>
                  <a:latin typeface="Consolas" pitchFamily="49" charset="0"/>
                </a:rPr>
                <a:t>+</a:t>
              </a:r>
              <a:r>
                <a:rPr lang="en-US" i="1" dirty="0">
                  <a:solidFill>
                    <a:schemeClr val="tx1"/>
                  </a:solidFill>
                  <a:latin typeface="Consolas" pitchFamily="49" charset="0"/>
                </a:rPr>
                <a:t>h</a:t>
              </a:r>
              <a:r>
                <a:rPr lang="en-US" i="1" baseline="-25000" dirty="0">
                  <a:solidFill>
                    <a:schemeClr val="tx1"/>
                  </a:solidFill>
                  <a:latin typeface="Consolas" pitchFamily="49" charset="0"/>
                </a:rPr>
                <a:t>3</a:t>
              </a:r>
              <a:r>
                <a:rPr lang="en-US" dirty="0">
                  <a:solidFill>
                    <a:schemeClr val="tx1"/>
                  </a:solidFill>
                  <a:latin typeface="Consolas" pitchFamily="49" charset="0"/>
                </a:rPr>
                <a:t>≤</a:t>
              </a:r>
              <a:r>
                <a:rPr lang="en-US" i="1" dirty="0">
                  <a:solidFill>
                    <a:schemeClr val="tx1"/>
                  </a:solidFill>
                  <a:latin typeface="Consolas" pitchFamily="49" charset="0"/>
                </a:rPr>
                <a:t>H</a:t>
              </a:r>
            </a:p>
          </p:txBody>
        </p:sp>
      </p:grpSp>
      <p:sp>
        <p:nvSpPr>
          <p:cNvPr id="167" name="Rectangular Callout 166"/>
          <p:cNvSpPr/>
          <p:nvPr/>
        </p:nvSpPr>
        <p:spPr>
          <a:xfrm>
            <a:off x="7164388" y="1201738"/>
            <a:ext cx="1752600" cy="1131887"/>
          </a:xfrm>
          <a:prstGeom prst="wedgeRectCallout">
            <a:avLst>
              <a:gd name="adj1" fmla="val 11454"/>
              <a:gd name="adj2" fmla="val 7675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>
              <a:defRPr/>
            </a:pPr>
            <a:r>
              <a:rPr lang="en-US" sz="1600" i="1" dirty="0">
                <a:solidFill>
                  <a:schemeClr val="tx1"/>
                </a:solidFill>
                <a:latin typeface="Consolas" pitchFamily="49" charset="0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Consolas" pitchFamily="49" charset="0"/>
              </a:rPr>
              <a:t>1</a:t>
            </a:r>
            <a:r>
              <a:rPr lang="en-US" sz="1600" i="1" dirty="0">
                <a:solidFill>
                  <a:schemeClr val="tx1"/>
                </a:solidFill>
                <a:latin typeface="Consolas" pitchFamily="49" charset="0"/>
              </a:rPr>
              <a:t> + w</a:t>
            </a:r>
            <a:r>
              <a:rPr lang="en-US" sz="1600" i="1" baseline="-25000" dirty="0">
                <a:solidFill>
                  <a:schemeClr val="tx1"/>
                </a:solidFill>
                <a:latin typeface="Consolas" pitchFamily="49" charset="0"/>
              </a:rPr>
              <a:t>1</a:t>
            </a:r>
            <a:r>
              <a:rPr lang="en-US" sz="1600" i="1" dirty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</a:rPr>
              <a:t>≤</a:t>
            </a:r>
            <a:r>
              <a:rPr lang="en-US" sz="1600" i="1" dirty="0">
                <a:solidFill>
                  <a:schemeClr val="tx1"/>
                </a:solidFill>
                <a:latin typeface="Consolas" pitchFamily="49" charset="0"/>
              </a:rPr>
              <a:t> x</a:t>
            </a:r>
            <a:r>
              <a:rPr lang="en-US" sz="1600" i="1" baseline="-25000" dirty="0">
                <a:solidFill>
                  <a:schemeClr val="tx1"/>
                </a:solidFill>
                <a:latin typeface="Consolas" pitchFamily="49" charset="0"/>
              </a:rPr>
              <a:t>2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i="1" dirty="0">
                <a:solidFill>
                  <a:schemeClr val="tx1"/>
                </a:solidFill>
                <a:latin typeface="Consolas" pitchFamily="49" charset="0"/>
                <a:sym typeface="Symbol"/>
              </a:rPr>
              <a:t>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sym typeface="Symbol"/>
              </a:rPr>
              <a:t></a:t>
            </a:r>
            <a:endParaRPr lang="en-US" sz="1600" dirty="0">
              <a:solidFill>
                <a:schemeClr val="tx1"/>
              </a:solidFill>
              <a:latin typeface="Consolas" pitchFamily="49" charset="0"/>
            </a:endParaRPr>
          </a:p>
          <a:p>
            <a:pPr marL="0" lvl="1">
              <a:defRPr/>
            </a:pPr>
            <a:r>
              <a:rPr lang="en-US" sz="1600" i="1" dirty="0">
                <a:solidFill>
                  <a:schemeClr val="tx1"/>
                </a:solidFill>
                <a:latin typeface="Consolas" pitchFamily="49" charset="0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Consolas" pitchFamily="49" charset="0"/>
              </a:rPr>
              <a:t>2</a:t>
            </a:r>
            <a:r>
              <a:rPr lang="en-US" sz="1600" i="1" dirty="0">
                <a:solidFill>
                  <a:schemeClr val="tx1"/>
                </a:solidFill>
                <a:latin typeface="Consolas" pitchFamily="49" charset="0"/>
              </a:rPr>
              <a:t> + w</a:t>
            </a:r>
            <a:r>
              <a:rPr lang="en-US" sz="1600" i="1" baseline="-25000" dirty="0">
                <a:solidFill>
                  <a:schemeClr val="tx1"/>
                </a:solidFill>
                <a:latin typeface="Consolas" pitchFamily="49" charset="0"/>
              </a:rPr>
              <a:t>2</a:t>
            </a:r>
            <a:r>
              <a:rPr lang="en-US" sz="1600" i="1" dirty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</a:rPr>
              <a:t>≤</a:t>
            </a:r>
            <a:r>
              <a:rPr lang="en-US" sz="1600" i="1" dirty="0">
                <a:solidFill>
                  <a:schemeClr val="tx1"/>
                </a:solidFill>
                <a:latin typeface="Consolas" pitchFamily="49" charset="0"/>
              </a:rPr>
              <a:t> x</a:t>
            </a:r>
            <a:r>
              <a:rPr lang="en-US" sz="1600" i="1" baseline="-25000" dirty="0">
                <a:solidFill>
                  <a:schemeClr val="tx1"/>
                </a:solidFill>
                <a:latin typeface="Consolas" pitchFamily="49" charset="0"/>
              </a:rPr>
              <a:t>1</a:t>
            </a:r>
            <a:r>
              <a:rPr lang="en-US" sz="1600" i="1" dirty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sym typeface="Symbol"/>
              </a:rPr>
              <a:t></a:t>
            </a:r>
            <a:endParaRPr lang="en-US" sz="1600" i="1" dirty="0">
              <a:solidFill>
                <a:schemeClr val="tx1"/>
              </a:solidFill>
              <a:latin typeface="Consolas" pitchFamily="49" charset="0"/>
            </a:endParaRPr>
          </a:p>
          <a:p>
            <a:pPr marL="0" lvl="1">
              <a:defRPr/>
            </a:pPr>
            <a:r>
              <a:rPr lang="en-US" sz="1600" i="1" dirty="0">
                <a:solidFill>
                  <a:schemeClr val="tx1"/>
                </a:solidFill>
                <a:latin typeface="Consolas" pitchFamily="49" charset="0"/>
              </a:rPr>
              <a:t>y</a:t>
            </a:r>
            <a:r>
              <a:rPr lang="en-US" sz="1600" i="1" baseline="-25000" dirty="0">
                <a:solidFill>
                  <a:schemeClr val="tx1"/>
                </a:solidFill>
                <a:latin typeface="Consolas" pitchFamily="49" charset="0"/>
              </a:rPr>
              <a:t>1</a:t>
            </a:r>
            <a:r>
              <a:rPr lang="en-US" sz="1600" i="1" dirty="0">
                <a:solidFill>
                  <a:schemeClr val="tx1"/>
                </a:solidFill>
                <a:latin typeface="Consolas" pitchFamily="49" charset="0"/>
              </a:rPr>
              <a:t> + h</a:t>
            </a:r>
            <a:r>
              <a:rPr lang="en-US" sz="1600" i="1" baseline="-25000" dirty="0">
                <a:solidFill>
                  <a:schemeClr val="tx1"/>
                </a:solidFill>
                <a:latin typeface="Consolas" pitchFamily="49" charset="0"/>
              </a:rPr>
              <a:t>1</a:t>
            </a:r>
            <a:r>
              <a:rPr lang="en-US" sz="1600" i="1" dirty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</a:rPr>
              <a:t>≤</a:t>
            </a:r>
            <a:r>
              <a:rPr lang="en-US" sz="1600" i="1" dirty="0">
                <a:solidFill>
                  <a:schemeClr val="tx1"/>
                </a:solidFill>
                <a:latin typeface="Consolas" pitchFamily="49" charset="0"/>
              </a:rPr>
              <a:t> y</a:t>
            </a:r>
            <a:r>
              <a:rPr lang="en-US" sz="1600" i="1" baseline="-25000" dirty="0">
                <a:solidFill>
                  <a:schemeClr val="tx1"/>
                </a:solidFill>
                <a:latin typeface="Consolas" pitchFamily="49" charset="0"/>
              </a:rPr>
              <a:t>2</a:t>
            </a:r>
            <a:r>
              <a:rPr lang="en-US" sz="1600" dirty="0">
                <a:solidFill>
                  <a:schemeClr val="tx1"/>
                </a:solidFill>
              </a:rPr>
              <a:t> 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sym typeface="Symbol"/>
              </a:rPr>
              <a:t></a:t>
            </a:r>
            <a:r>
              <a:rPr lang="en-US" sz="1600" i="1" dirty="0">
                <a:solidFill>
                  <a:schemeClr val="tx1"/>
                </a:solidFill>
                <a:latin typeface="Consolas" pitchFamily="49" charset="0"/>
                <a:sym typeface="Symbol"/>
              </a:rPr>
              <a:t>  </a:t>
            </a:r>
            <a:r>
              <a:rPr lang="en-US" sz="1600" i="1" dirty="0" smtClean="0">
                <a:solidFill>
                  <a:schemeClr val="tx1"/>
                </a:solidFill>
                <a:latin typeface="Consolas" pitchFamily="49" charset="0"/>
              </a:rPr>
              <a:t>y</a:t>
            </a:r>
            <a:r>
              <a:rPr lang="en-US" sz="1600" i="1" baseline="-25000" dirty="0">
                <a:solidFill>
                  <a:schemeClr val="tx1"/>
                </a:solidFill>
                <a:latin typeface="Consolas" pitchFamily="49" charset="0"/>
              </a:rPr>
              <a:t>2</a:t>
            </a:r>
            <a:r>
              <a:rPr lang="en-US" sz="1600" i="1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US" sz="1600" i="1" dirty="0">
                <a:solidFill>
                  <a:schemeClr val="tx1"/>
                </a:solidFill>
                <a:latin typeface="Consolas" pitchFamily="49" charset="0"/>
              </a:rPr>
              <a:t>+ h</a:t>
            </a:r>
            <a:r>
              <a:rPr lang="en-US" sz="1600" i="1" baseline="-25000" dirty="0">
                <a:solidFill>
                  <a:schemeClr val="tx1"/>
                </a:solidFill>
                <a:latin typeface="Consolas" pitchFamily="49" charset="0"/>
              </a:rPr>
              <a:t>2</a:t>
            </a:r>
            <a:r>
              <a:rPr lang="en-US" sz="1600" i="1" dirty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</a:rPr>
              <a:t>≤</a:t>
            </a:r>
            <a:r>
              <a:rPr lang="en-US" sz="1600" i="1" dirty="0">
                <a:solidFill>
                  <a:schemeClr val="tx1"/>
                </a:solidFill>
                <a:latin typeface="Consolas" pitchFamily="49" charset="0"/>
              </a:rPr>
              <a:t> y</a:t>
            </a:r>
            <a:r>
              <a:rPr lang="en-US" sz="1600" i="1" baseline="-25000" dirty="0">
                <a:solidFill>
                  <a:schemeClr val="tx1"/>
                </a:solidFill>
                <a:latin typeface="Consolas" pitchFamily="49" charset="0"/>
              </a:rPr>
              <a:t>1</a:t>
            </a:r>
            <a:endParaRPr lang="en-US" sz="1600" i="1" dirty="0">
              <a:solidFill>
                <a:schemeClr val="tx1"/>
              </a:solidFill>
              <a:latin typeface="Consolas" pitchFamily="49" charset="0"/>
            </a:endParaRPr>
          </a:p>
        </p:txBody>
      </p:sp>
      <p:grpSp>
        <p:nvGrpSpPr>
          <p:cNvPr id="9236" name="Group 190"/>
          <p:cNvGrpSpPr>
            <a:grpSpLocks/>
          </p:cNvGrpSpPr>
          <p:nvPr/>
        </p:nvGrpSpPr>
        <p:grpSpPr bwMode="auto">
          <a:xfrm>
            <a:off x="6434138" y="2516188"/>
            <a:ext cx="876300" cy="401637"/>
            <a:chOff x="5411799" y="1785915"/>
            <a:chExt cx="876312" cy="401643"/>
          </a:xfrm>
        </p:grpSpPr>
        <p:cxnSp>
          <p:nvCxnSpPr>
            <p:cNvPr id="105" name="Straight Connector 104"/>
            <p:cNvCxnSpPr>
              <a:stCxn id="169" idx="2"/>
              <a:endCxn id="175" idx="3"/>
            </p:cNvCxnSpPr>
            <p:nvPr/>
          </p:nvCxnSpPr>
          <p:spPr bwMode="auto">
            <a:xfrm rot="10800000">
              <a:off x="5703903" y="1858941"/>
              <a:ext cx="182564" cy="12858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69" name="Oval 168"/>
            <p:cNvSpPr/>
            <p:nvPr/>
          </p:nvSpPr>
          <p:spPr>
            <a:xfrm>
              <a:off x="5886467" y="1895454"/>
              <a:ext cx="401644" cy="182566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3" name="Rounded Rectangle 172"/>
            <p:cNvSpPr/>
            <p:nvPr/>
          </p:nvSpPr>
          <p:spPr bwMode="auto">
            <a:xfrm>
              <a:off x="5411799" y="2041506"/>
              <a:ext cx="292104" cy="14605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5" name="Rounded Rectangle 174"/>
            <p:cNvSpPr/>
            <p:nvPr/>
          </p:nvSpPr>
          <p:spPr bwMode="auto">
            <a:xfrm>
              <a:off x="5411799" y="1785915"/>
              <a:ext cx="292104" cy="14605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83" name="Straight Connector 182"/>
            <p:cNvCxnSpPr>
              <a:stCxn id="169" idx="2"/>
              <a:endCxn id="173" idx="3"/>
            </p:cNvCxnSpPr>
            <p:nvPr/>
          </p:nvCxnSpPr>
          <p:spPr bwMode="auto">
            <a:xfrm rot="10800000" flipV="1">
              <a:off x="5703903" y="1985943"/>
              <a:ext cx="182564" cy="12858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237" name="Group 191"/>
          <p:cNvGrpSpPr>
            <a:grpSpLocks/>
          </p:cNvGrpSpPr>
          <p:nvPr/>
        </p:nvGrpSpPr>
        <p:grpSpPr bwMode="auto">
          <a:xfrm>
            <a:off x="6434138" y="3151188"/>
            <a:ext cx="876300" cy="401637"/>
            <a:chOff x="5411799" y="1785915"/>
            <a:chExt cx="876312" cy="401643"/>
          </a:xfrm>
        </p:grpSpPr>
        <p:cxnSp>
          <p:nvCxnSpPr>
            <p:cNvPr id="193" name="Straight Connector 192"/>
            <p:cNvCxnSpPr>
              <a:stCxn id="194" idx="2"/>
              <a:endCxn id="196" idx="3"/>
            </p:cNvCxnSpPr>
            <p:nvPr/>
          </p:nvCxnSpPr>
          <p:spPr bwMode="auto">
            <a:xfrm rot="10800000">
              <a:off x="5703903" y="1858941"/>
              <a:ext cx="182564" cy="12858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94" name="Oval 193"/>
            <p:cNvSpPr/>
            <p:nvPr/>
          </p:nvSpPr>
          <p:spPr>
            <a:xfrm>
              <a:off x="5886467" y="1895454"/>
              <a:ext cx="401644" cy="182566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5" name="Rounded Rectangle 194"/>
            <p:cNvSpPr/>
            <p:nvPr/>
          </p:nvSpPr>
          <p:spPr bwMode="auto">
            <a:xfrm>
              <a:off x="5411799" y="2041506"/>
              <a:ext cx="292104" cy="14605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6" name="Rounded Rectangle 195"/>
            <p:cNvSpPr/>
            <p:nvPr/>
          </p:nvSpPr>
          <p:spPr bwMode="auto">
            <a:xfrm>
              <a:off x="5411799" y="1785915"/>
              <a:ext cx="292104" cy="14605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97" name="Straight Connector 196"/>
            <p:cNvCxnSpPr>
              <a:stCxn id="194" idx="2"/>
              <a:endCxn id="195" idx="3"/>
            </p:cNvCxnSpPr>
            <p:nvPr/>
          </p:nvCxnSpPr>
          <p:spPr bwMode="auto">
            <a:xfrm rot="10800000" flipV="1">
              <a:off x="5703903" y="1985943"/>
              <a:ext cx="182564" cy="12858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238" name="Group 197"/>
          <p:cNvGrpSpPr>
            <a:grpSpLocks/>
          </p:cNvGrpSpPr>
          <p:nvPr/>
        </p:nvGrpSpPr>
        <p:grpSpPr bwMode="auto">
          <a:xfrm>
            <a:off x="6434138" y="3786188"/>
            <a:ext cx="876300" cy="401637"/>
            <a:chOff x="5411799" y="1785915"/>
            <a:chExt cx="876312" cy="401643"/>
          </a:xfrm>
        </p:grpSpPr>
        <p:cxnSp>
          <p:nvCxnSpPr>
            <p:cNvPr id="199" name="Straight Connector 198"/>
            <p:cNvCxnSpPr>
              <a:stCxn id="200" idx="2"/>
              <a:endCxn id="202" idx="3"/>
            </p:cNvCxnSpPr>
            <p:nvPr/>
          </p:nvCxnSpPr>
          <p:spPr bwMode="auto">
            <a:xfrm rot="10800000">
              <a:off x="5703903" y="1858941"/>
              <a:ext cx="182564" cy="12858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00" name="Oval 199"/>
            <p:cNvSpPr/>
            <p:nvPr/>
          </p:nvSpPr>
          <p:spPr>
            <a:xfrm>
              <a:off x="5886467" y="1895454"/>
              <a:ext cx="401644" cy="182566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1" name="Rounded Rectangle 200"/>
            <p:cNvSpPr/>
            <p:nvPr/>
          </p:nvSpPr>
          <p:spPr bwMode="auto">
            <a:xfrm>
              <a:off x="5411799" y="2041506"/>
              <a:ext cx="292104" cy="14605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2" name="Rounded Rectangle 201"/>
            <p:cNvSpPr/>
            <p:nvPr/>
          </p:nvSpPr>
          <p:spPr bwMode="auto">
            <a:xfrm>
              <a:off x="5411799" y="1785915"/>
              <a:ext cx="292104" cy="14605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208" name="Straight Connector 207"/>
            <p:cNvCxnSpPr>
              <a:stCxn id="200" idx="2"/>
              <a:endCxn id="201" idx="3"/>
            </p:cNvCxnSpPr>
            <p:nvPr/>
          </p:nvCxnSpPr>
          <p:spPr bwMode="auto">
            <a:xfrm rot="10800000" flipV="1">
              <a:off x="5703903" y="1985943"/>
              <a:ext cx="182564" cy="12858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239" name="Group 209"/>
          <p:cNvGrpSpPr>
            <a:grpSpLocks/>
          </p:cNvGrpSpPr>
          <p:nvPr/>
        </p:nvGrpSpPr>
        <p:grpSpPr bwMode="auto">
          <a:xfrm>
            <a:off x="6434138" y="5057775"/>
            <a:ext cx="876300" cy="401638"/>
            <a:chOff x="5411799" y="1785915"/>
            <a:chExt cx="876312" cy="401643"/>
          </a:xfrm>
        </p:grpSpPr>
        <p:cxnSp>
          <p:nvCxnSpPr>
            <p:cNvPr id="211" name="Straight Connector 210"/>
            <p:cNvCxnSpPr>
              <a:stCxn id="212" idx="2"/>
              <a:endCxn id="215" idx="3"/>
            </p:cNvCxnSpPr>
            <p:nvPr/>
          </p:nvCxnSpPr>
          <p:spPr bwMode="auto">
            <a:xfrm rot="10800000">
              <a:off x="5703903" y="1858941"/>
              <a:ext cx="182564" cy="12859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12" name="Oval 211"/>
            <p:cNvSpPr/>
            <p:nvPr/>
          </p:nvSpPr>
          <p:spPr>
            <a:xfrm>
              <a:off x="5886467" y="1895454"/>
              <a:ext cx="401644" cy="182564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4" name="Rounded Rectangle 213"/>
            <p:cNvSpPr/>
            <p:nvPr/>
          </p:nvSpPr>
          <p:spPr bwMode="auto">
            <a:xfrm>
              <a:off x="5411799" y="2041506"/>
              <a:ext cx="292104" cy="14605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5" name="Rounded Rectangle 214"/>
            <p:cNvSpPr/>
            <p:nvPr/>
          </p:nvSpPr>
          <p:spPr bwMode="auto">
            <a:xfrm>
              <a:off x="5411799" y="1785915"/>
              <a:ext cx="292104" cy="14605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219" name="Straight Connector 218"/>
            <p:cNvCxnSpPr>
              <a:stCxn id="212" idx="2"/>
              <a:endCxn id="214" idx="3"/>
            </p:cNvCxnSpPr>
            <p:nvPr/>
          </p:nvCxnSpPr>
          <p:spPr bwMode="auto">
            <a:xfrm rot="10800000" flipV="1">
              <a:off x="5703903" y="1985942"/>
              <a:ext cx="182564" cy="12859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240" name="Group 219"/>
          <p:cNvGrpSpPr>
            <a:grpSpLocks/>
          </p:cNvGrpSpPr>
          <p:nvPr/>
        </p:nvGrpSpPr>
        <p:grpSpPr bwMode="auto">
          <a:xfrm>
            <a:off x="6434138" y="5692775"/>
            <a:ext cx="876300" cy="401638"/>
            <a:chOff x="5411799" y="1785915"/>
            <a:chExt cx="876312" cy="401643"/>
          </a:xfrm>
        </p:grpSpPr>
        <p:cxnSp>
          <p:nvCxnSpPr>
            <p:cNvPr id="221" name="Straight Connector 220"/>
            <p:cNvCxnSpPr>
              <a:stCxn id="222" idx="2"/>
              <a:endCxn id="224" idx="3"/>
            </p:cNvCxnSpPr>
            <p:nvPr/>
          </p:nvCxnSpPr>
          <p:spPr bwMode="auto">
            <a:xfrm rot="10800000">
              <a:off x="5703903" y="1858941"/>
              <a:ext cx="182564" cy="12859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22" name="Oval 221"/>
            <p:cNvSpPr/>
            <p:nvPr/>
          </p:nvSpPr>
          <p:spPr>
            <a:xfrm>
              <a:off x="5886467" y="1895454"/>
              <a:ext cx="401644" cy="182564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3" name="Rounded Rectangle 222"/>
            <p:cNvSpPr/>
            <p:nvPr/>
          </p:nvSpPr>
          <p:spPr bwMode="auto">
            <a:xfrm>
              <a:off x="5411799" y="2041506"/>
              <a:ext cx="292104" cy="14605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4" name="Rounded Rectangle 223"/>
            <p:cNvSpPr/>
            <p:nvPr/>
          </p:nvSpPr>
          <p:spPr bwMode="auto">
            <a:xfrm>
              <a:off x="5411799" y="1785915"/>
              <a:ext cx="292104" cy="14605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230" name="Straight Connector 229"/>
            <p:cNvCxnSpPr>
              <a:stCxn id="222" idx="2"/>
              <a:endCxn id="223" idx="3"/>
            </p:cNvCxnSpPr>
            <p:nvPr/>
          </p:nvCxnSpPr>
          <p:spPr bwMode="auto">
            <a:xfrm rot="10800000" flipV="1">
              <a:off x="5703903" y="1985942"/>
              <a:ext cx="182564" cy="12859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241" name="Group 230"/>
          <p:cNvGrpSpPr>
            <a:grpSpLocks/>
          </p:cNvGrpSpPr>
          <p:nvPr/>
        </p:nvGrpSpPr>
        <p:grpSpPr bwMode="auto">
          <a:xfrm>
            <a:off x="6434138" y="4422775"/>
            <a:ext cx="876300" cy="401638"/>
            <a:chOff x="5411799" y="1785915"/>
            <a:chExt cx="876312" cy="401643"/>
          </a:xfrm>
        </p:grpSpPr>
        <p:cxnSp>
          <p:nvCxnSpPr>
            <p:cNvPr id="232" name="Straight Connector 231"/>
            <p:cNvCxnSpPr>
              <a:stCxn id="233" idx="2"/>
              <a:endCxn id="235" idx="3"/>
            </p:cNvCxnSpPr>
            <p:nvPr/>
          </p:nvCxnSpPr>
          <p:spPr bwMode="auto">
            <a:xfrm rot="10800000">
              <a:off x="5703903" y="1858941"/>
              <a:ext cx="182564" cy="12859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33" name="Oval 232"/>
            <p:cNvSpPr/>
            <p:nvPr/>
          </p:nvSpPr>
          <p:spPr>
            <a:xfrm>
              <a:off x="5886467" y="1895454"/>
              <a:ext cx="401644" cy="182564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4" name="Rounded Rectangle 233"/>
            <p:cNvSpPr/>
            <p:nvPr/>
          </p:nvSpPr>
          <p:spPr bwMode="auto">
            <a:xfrm>
              <a:off x="5411799" y="2041506"/>
              <a:ext cx="292104" cy="14605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5" name="Rounded Rectangle 234"/>
            <p:cNvSpPr/>
            <p:nvPr/>
          </p:nvSpPr>
          <p:spPr bwMode="auto">
            <a:xfrm>
              <a:off x="5411799" y="1785915"/>
              <a:ext cx="292104" cy="14605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236" name="Straight Connector 235"/>
            <p:cNvCxnSpPr>
              <a:stCxn id="233" idx="2"/>
              <a:endCxn id="234" idx="3"/>
            </p:cNvCxnSpPr>
            <p:nvPr/>
          </p:nvCxnSpPr>
          <p:spPr bwMode="auto">
            <a:xfrm rot="10800000" flipV="1">
              <a:off x="5703903" y="1985942"/>
              <a:ext cx="182564" cy="12859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07" name="Straight Connector 206"/>
          <p:cNvCxnSpPr>
            <a:stCxn id="178" idx="1"/>
          </p:cNvCxnSpPr>
          <p:nvPr/>
        </p:nvCxnSpPr>
        <p:spPr bwMode="auto">
          <a:xfrm rot="10800000">
            <a:off x="7310438" y="2716213"/>
            <a:ext cx="766762" cy="190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8" name="Rounded Rectangle 177"/>
          <p:cNvSpPr/>
          <p:nvPr/>
        </p:nvSpPr>
        <p:spPr bwMode="auto">
          <a:xfrm>
            <a:off x="8077200" y="2662238"/>
            <a:ext cx="292100" cy="1460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241" name="Straight Connector 240"/>
          <p:cNvCxnSpPr>
            <a:stCxn id="178" idx="2"/>
          </p:cNvCxnSpPr>
          <p:nvPr/>
        </p:nvCxnSpPr>
        <p:spPr bwMode="auto">
          <a:xfrm rot="5400000">
            <a:off x="7494588" y="2624138"/>
            <a:ext cx="544512" cy="9128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4" name="Straight Connector 243"/>
          <p:cNvCxnSpPr>
            <a:stCxn id="178" idx="2"/>
          </p:cNvCxnSpPr>
          <p:nvPr/>
        </p:nvCxnSpPr>
        <p:spPr bwMode="auto">
          <a:xfrm rot="5400000">
            <a:off x="6859588" y="3259138"/>
            <a:ext cx="1814512" cy="9128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7" name="Straight Connector 246"/>
          <p:cNvCxnSpPr>
            <a:stCxn id="178" idx="2"/>
          </p:cNvCxnSpPr>
          <p:nvPr/>
        </p:nvCxnSpPr>
        <p:spPr bwMode="auto">
          <a:xfrm rot="5400000">
            <a:off x="6542088" y="3576638"/>
            <a:ext cx="2449512" cy="9128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>
            <a:stCxn id="264" idx="0"/>
          </p:cNvCxnSpPr>
          <p:nvPr/>
        </p:nvCxnSpPr>
        <p:spPr bwMode="auto">
          <a:xfrm rot="16200000" flipV="1">
            <a:off x="6505576" y="4157662"/>
            <a:ext cx="2413000" cy="8032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4" name="Rounded Rectangle 263"/>
          <p:cNvSpPr/>
          <p:nvPr/>
        </p:nvSpPr>
        <p:spPr bwMode="auto">
          <a:xfrm>
            <a:off x="7967663" y="5765800"/>
            <a:ext cx="292100" cy="1460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265" name="Straight Connector 264"/>
          <p:cNvCxnSpPr>
            <a:stCxn id="264" idx="0"/>
          </p:cNvCxnSpPr>
          <p:nvPr/>
        </p:nvCxnSpPr>
        <p:spPr bwMode="auto">
          <a:xfrm rot="16200000" flipV="1">
            <a:off x="6823076" y="4475162"/>
            <a:ext cx="1778000" cy="8032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6" name="Straight Connector 265"/>
          <p:cNvCxnSpPr>
            <a:stCxn id="264" idx="1"/>
          </p:cNvCxnSpPr>
          <p:nvPr/>
        </p:nvCxnSpPr>
        <p:spPr bwMode="auto">
          <a:xfrm rot="10800000">
            <a:off x="7310438" y="5257800"/>
            <a:ext cx="657225" cy="5810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>
            <a:stCxn id="264" idx="1"/>
          </p:cNvCxnSpPr>
          <p:nvPr/>
        </p:nvCxnSpPr>
        <p:spPr bwMode="auto">
          <a:xfrm rot="10800000" flipV="1">
            <a:off x="7310438" y="5838825"/>
            <a:ext cx="657225" cy="5556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9" name="Straight Connector 268"/>
          <p:cNvCxnSpPr>
            <a:stCxn id="270" idx="0"/>
          </p:cNvCxnSpPr>
          <p:nvPr/>
        </p:nvCxnSpPr>
        <p:spPr bwMode="auto">
          <a:xfrm rot="16200000" flipV="1">
            <a:off x="7046913" y="2979738"/>
            <a:ext cx="1439862" cy="9128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0" name="Rounded Rectangle 269"/>
          <p:cNvSpPr/>
          <p:nvPr/>
        </p:nvSpPr>
        <p:spPr bwMode="auto">
          <a:xfrm>
            <a:off x="8077200" y="4156075"/>
            <a:ext cx="292100" cy="1460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271" name="Straight Connector 270"/>
          <p:cNvCxnSpPr>
            <a:stCxn id="270" idx="1"/>
          </p:cNvCxnSpPr>
          <p:nvPr/>
        </p:nvCxnSpPr>
        <p:spPr bwMode="auto">
          <a:xfrm rot="10800000">
            <a:off x="7310438" y="3987800"/>
            <a:ext cx="766762" cy="2413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2" name="Straight Connector 271"/>
          <p:cNvCxnSpPr>
            <a:stCxn id="270" idx="1"/>
          </p:cNvCxnSpPr>
          <p:nvPr/>
        </p:nvCxnSpPr>
        <p:spPr bwMode="auto">
          <a:xfrm rot="10800000" flipV="1">
            <a:off x="7310438" y="4229100"/>
            <a:ext cx="766762" cy="3937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3" name="Straight Connector 272"/>
          <p:cNvCxnSpPr>
            <a:stCxn id="270" idx="2"/>
          </p:cNvCxnSpPr>
          <p:nvPr/>
        </p:nvCxnSpPr>
        <p:spPr bwMode="auto">
          <a:xfrm rot="5400000">
            <a:off x="6970712" y="4641851"/>
            <a:ext cx="1592263" cy="9128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9" name="Slide Number Placeholder 1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Meta CSP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347788"/>
            <a:ext cx="8686800" cy="1862137"/>
          </a:xfrm>
        </p:spPr>
        <p:txBody>
          <a:bodyPr/>
          <a:lstStyle/>
          <a:p>
            <a:pPr eaLnBrk="1" hangingPunct="1"/>
            <a:r>
              <a:rPr lang="en-US" sz="1800" dirty="0" smtClean="0"/>
              <a:t>Model</a:t>
            </a:r>
          </a:p>
          <a:p>
            <a:pPr lvl="1" eaLnBrk="1" hangingPunct="1">
              <a:buFont typeface="Calibri" pitchFamily="34" charset="0"/>
              <a:buChar char="—"/>
            </a:pPr>
            <a:r>
              <a:rPr lang="en-US" sz="1600" dirty="0" smtClean="0"/>
              <a:t>Variables:  all non-overlap constraints </a:t>
            </a:r>
          </a:p>
          <a:p>
            <a:pPr lvl="1" eaLnBrk="1" hangingPunct="1">
              <a:buFont typeface="Calibri" pitchFamily="34" charset="0"/>
              <a:buChar char="—"/>
            </a:pPr>
            <a:r>
              <a:rPr lang="en-US" sz="1600" dirty="0" smtClean="0"/>
              <a:t>Domains: 4 linear inequalities (Left, Right, Above, Below)</a:t>
            </a:r>
          </a:p>
          <a:p>
            <a:pPr lvl="1" eaLnBrk="1" hangingPunct="1">
              <a:buFont typeface="Calibri" pitchFamily="34" charset="0"/>
              <a:buChar char="—"/>
            </a:pPr>
            <a:r>
              <a:rPr lang="en-US" sz="1600" dirty="0" smtClean="0"/>
              <a:t>One global constraint requiring one linear inequality from each meta variable</a:t>
            </a:r>
          </a:p>
          <a:p>
            <a:pPr eaLnBrk="1" hangingPunct="1"/>
            <a:r>
              <a:rPr lang="en-US" sz="1800" dirty="0" smtClean="0"/>
              <a:t>Solved by search, finding </a:t>
            </a:r>
            <a:r>
              <a:rPr lang="en-US" sz="1800" b="1" dirty="0" smtClean="0">
                <a:solidFill>
                  <a:srgbClr val="0070C0"/>
                </a:solidFill>
              </a:rPr>
              <a:t>one</a:t>
            </a:r>
            <a:r>
              <a:rPr lang="en-US" sz="1800" dirty="0" smtClean="0"/>
              <a:t> solution: ‘floating configuration’</a:t>
            </a:r>
          </a:p>
          <a:p>
            <a:pPr lvl="1" eaLnBrk="1" hangingPunct="1">
              <a:buFont typeface="Calibri" pitchFamily="34" charset="0"/>
              <a:buChar char="—"/>
            </a:pPr>
            <a:r>
              <a:rPr lang="en-US" sz="1600" dirty="0" smtClean="0"/>
              <a:t>Floyd-</a:t>
            </a:r>
            <a:r>
              <a:rPr lang="en-US" sz="1600" dirty="0" err="1" smtClean="0"/>
              <a:t>Warshall</a:t>
            </a:r>
            <a:r>
              <a:rPr lang="en-US" sz="1600" dirty="0" smtClean="0"/>
              <a:t> determines the consistency (and </a:t>
            </a:r>
            <a:r>
              <a:rPr lang="en-US" sz="1600" dirty="0" err="1" smtClean="0"/>
              <a:t>minimality</a:t>
            </a:r>
            <a:r>
              <a:rPr lang="en-US" sz="1600" dirty="0" smtClean="0"/>
              <a:t>) of system of linear inequalities</a:t>
            </a:r>
          </a:p>
        </p:txBody>
      </p:sp>
      <p:grpSp>
        <p:nvGrpSpPr>
          <p:cNvPr id="10244" name="Group 218"/>
          <p:cNvGrpSpPr>
            <a:grpSpLocks/>
          </p:cNvGrpSpPr>
          <p:nvPr/>
        </p:nvGrpSpPr>
        <p:grpSpPr bwMode="auto">
          <a:xfrm>
            <a:off x="261938" y="3460750"/>
            <a:ext cx="2157412" cy="2597150"/>
            <a:chOff x="409518" y="2552688"/>
            <a:chExt cx="2156821" cy="2596542"/>
          </a:xfrm>
        </p:grpSpPr>
        <p:grpSp>
          <p:nvGrpSpPr>
            <p:cNvPr id="10303" name="Group 3"/>
            <p:cNvGrpSpPr>
              <a:grpSpLocks noChangeAspect="1"/>
            </p:cNvGrpSpPr>
            <p:nvPr/>
          </p:nvGrpSpPr>
          <p:grpSpPr bwMode="auto">
            <a:xfrm>
              <a:off x="811161" y="3684591"/>
              <a:ext cx="1283807" cy="1464639"/>
              <a:chOff x="5703903" y="1749402"/>
              <a:chExt cx="2567613" cy="2929278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5703671" y="1752015"/>
                <a:ext cx="2555174" cy="292666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grpSp>
            <p:nvGrpSpPr>
              <p:cNvPr id="10311" name="Group 27"/>
              <p:cNvGrpSpPr>
                <a:grpSpLocks/>
              </p:cNvGrpSpPr>
              <p:nvPr/>
            </p:nvGrpSpPr>
            <p:grpSpPr bwMode="auto">
              <a:xfrm>
                <a:off x="790575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61" name="Rectangle 4"/>
                <p:cNvSpPr/>
                <p:nvPr/>
              </p:nvSpPr>
              <p:spPr>
                <a:xfrm>
                  <a:off x="1688233" y="1748842"/>
                  <a:ext cx="365026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1688233" y="2113881"/>
                  <a:ext cx="365026" cy="36504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3" name="Rectangle 62"/>
                <p:cNvSpPr/>
                <p:nvPr/>
              </p:nvSpPr>
              <p:spPr>
                <a:xfrm>
                  <a:off x="1688233" y="2478921"/>
                  <a:ext cx="365026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4" name="Rectangle 63"/>
                <p:cNvSpPr/>
                <p:nvPr/>
              </p:nvSpPr>
              <p:spPr>
                <a:xfrm>
                  <a:off x="1688233" y="2843960"/>
                  <a:ext cx="365026" cy="3682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5" name="Rectangle 64"/>
                <p:cNvSpPr/>
                <p:nvPr/>
              </p:nvSpPr>
              <p:spPr>
                <a:xfrm>
                  <a:off x="1688233" y="3209000"/>
                  <a:ext cx="365026" cy="3682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1688233" y="3577214"/>
                  <a:ext cx="365026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1688233" y="3942253"/>
                  <a:ext cx="365026" cy="36504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1688233" y="4307293"/>
                  <a:ext cx="365026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0312" name="Group 38"/>
              <p:cNvGrpSpPr>
                <a:grpSpLocks/>
              </p:cNvGrpSpPr>
              <p:nvPr/>
            </p:nvGrpSpPr>
            <p:grpSpPr bwMode="auto">
              <a:xfrm>
                <a:off x="754062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53" name="Rectangle 52"/>
                <p:cNvSpPr/>
                <p:nvPr/>
              </p:nvSpPr>
              <p:spPr>
                <a:xfrm>
                  <a:off x="1688339" y="1748842"/>
                  <a:ext cx="365024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1688339" y="2113881"/>
                  <a:ext cx="365024" cy="36504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1688339" y="2478921"/>
                  <a:ext cx="365024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1688339" y="2843960"/>
                  <a:ext cx="365024" cy="3682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1688339" y="3209000"/>
                  <a:ext cx="365024" cy="3682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>
                  <a:off x="1688339" y="3577214"/>
                  <a:ext cx="365024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1688339" y="3942253"/>
                  <a:ext cx="365024" cy="36504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1688339" y="4307293"/>
                  <a:ext cx="365024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0313" name="Group 56"/>
              <p:cNvGrpSpPr>
                <a:grpSpLocks/>
              </p:cNvGrpSpPr>
              <p:nvPr/>
            </p:nvGrpSpPr>
            <p:grpSpPr bwMode="auto">
              <a:xfrm>
                <a:off x="717549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45" name="Rectangle 44"/>
                <p:cNvSpPr/>
                <p:nvPr/>
              </p:nvSpPr>
              <p:spPr>
                <a:xfrm>
                  <a:off x="1688443" y="1748842"/>
                  <a:ext cx="365026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1688443" y="2113881"/>
                  <a:ext cx="365026" cy="36504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1688443" y="2478921"/>
                  <a:ext cx="365026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8" name="Rectangle 47"/>
                <p:cNvSpPr/>
                <p:nvPr/>
              </p:nvSpPr>
              <p:spPr>
                <a:xfrm>
                  <a:off x="1688443" y="2843960"/>
                  <a:ext cx="365026" cy="3682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1688443" y="3209000"/>
                  <a:ext cx="365026" cy="3682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1688443" y="3577214"/>
                  <a:ext cx="365026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1688443" y="3942253"/>
                  <a:ext cx="365026" cy="36504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1688443" y="4307293"/>
                  <a:ext cx="365026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0314" name="Group 65"/>
              <p:cNvGrpSpPr>
                <a:grpSpLocks/>
              </p:cNvGrpSpPr>
              <p:nvPr/>
            </p:nvGrpSpPr>
            <p:grpSpPr bwMode="auto">
              <a:xfrm>
                <a:off x="571497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1676168" y="1748842"/>
                  <a:ext cx="377723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1676168" y="2113881"/>
                  <a:ext cx="377723" cy="36504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1676168" y="2478921"/>
                  <a:ext cx="377723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1676168" y="2843960"/>
                  <a:ext cx="377723" cy="3682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1676168" y="3209000"/>
                  <a:ext cx="377723" cy="3682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1676168" y="3577214"/>
                  <a:ext cx="377723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1676168" y="3942253"/>
                  <a:ext cx="377723" cy="36504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4" name="Rectangle 43"/>
                <p:cNvSpPr/>
                <p:nvPr/>
              </p:nvSpPr>
              <p:spPr>
                <a:xfrm>
                  <a:off x="1676168" y="4307293"/>
                  <a:ext cx="377723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0315" name="Group 74"/>
              <p:cNvGrpSpPr>
                <a:grpSpLocks/>
              </p:cNvGrpSpPr>
              <p:nvPr/>
            </p:nvGrpSpPr>
            <p:grpSpPr bwMode="auto">
              <a:xfrm>
                <a:off x="608010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688761" y="1748842"/>
                  <a:ext cx="365024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1688761" y="2113881"/>
                  <a:ext cx="365024" cy="36504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1688761" y="2478921"/>
                  <a:ext cx="365024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2" name="Rectangle 31"/>
                <p:cNvSpPr/>
                <p:nvPr/>
              </p:nvSpPr>
              <p:spPr>
                <a:xfrm>
                  <a:off x="1688761" y="2843960"/>
                  <a:ext cx="365024" cy="3682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1688761" y="3209000"/>
                  <a:ext cx="365024" cy="3682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1688761" y="3577214"/>
                  <a:ext cx="365024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1688761" y="3942253"/>
                  <a:ext cx="365024" cy="36504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1688761" y="4307293"/>
                  <a:ext cx="365024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0316" name="Group 83"/>
              <p:cNvGrpSpPr>
                <a:grpSpLocks/>
              </p:cNvGrpSpPr>
              <p:nvPr/>
            </p:nvGrpSpPr>
            <p:grpSpPr bwMode="auto">
              <a:xfrm>
                <a:off x="644523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1688655" y="1748842"/>
                  <a:ext cx="365026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1688655" y="2113881"/>
                  <a:ext cx="365026" cy="36504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1688655" y="2478921"/>
                  <a:ext cx="365026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1688655" y="2843960"/>
                  <a:ext cx="365026" cy="3682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1688655" y="3209000"/>
                  <a:ext cx="365026" cy="3682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1688655" y="3577214"/>
                  <a:ext cx="365026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1688655" y="3942253"/>
                  <a:ext cx="365026" cy="36504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1688655" y="4307293"/>
                  <a:ext cx="365026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0317" name="Group 92"/>
              <p:cNvGrpSpPr>
                <a:grpSpLocks/>
              </p:cNvGrpSpPr>
              <p:nvPr/>
            </p:nvGrpSpPr>
            <p:grpSpPr bwMode="auto">
              <a:xfrm>
                <a:off x="6810366" y="1749402"/>
                <a:ext cx="365760" cy="2921670"/>
                <a:chOff x="1687473" y="1749402"/>
                <a:chExt cx="365760" cy="2921670"/>
              </a:xfrm>
            </p:grpSpPr>
            <p:sp>
              <p:nvSpPr>
                <p:cNvPr id="13" name="Rectangle 12"/>
                <p:cNvSpPr/>
                <p:nvPr/>
              </p:nvSpPr>
              <p:spPr>
                <a:xfrm>
                  <a:off x="1688551" y="1748842"/>
                  <a:ext cx="365024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4" name="Rectangle 13"/>
                <p:cNvSpPr/>
                <p:nvPr/>
              </p:nvSpPr>
              <p:spPr>
                <a:xfrm>
                  <a:off x="1688551" y="2113881"/>
                  <a:ext cx="365024" cy="36504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5" name="Rectangle 14"/>
                <p:cNvSpPr/>
                <p:nvPr/>
              </p:nvSpPr>
              <p:spPr>
                <a:xfrm>
                  <a:off x="1688551" y="2478921"/>
                  <a:ext cx="365024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1688551" y="2843960"/>
                  <a:ext cx="365024" cy="3682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1688551" y="3209000"/>
                  <a:ext cx="365024" cy="36821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>
                  <a:off x="1688551" y="3577214"/>
                  <a:ext cx="365024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1688551" y="3942253"/>
                  <a:ext cx="365024" cy="36504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1688551" y="4307293"/>
                  <a:ext cx="365024" cy="365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</p:grp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409518" y="2881224"/>
              <a:ext cx="731637" cy="73166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4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70" name="Rectangle 69"/>
            <p:cNvSpPr>
              <a:spLocks/>
            </p:cNvSpPr>
            <p:nvPr/>
          </p:nvSpPr>
          <p:spPr>
            <a:xfrm>
              <a:off x="1212573" y="3063743"/>
              <a:ext cx="731637" cy="54914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4x3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>
              <a:spLocks/>
            </p:cNvSpPr>
            <p:nvPr/>
          </p:nvSpPr>
          <p:spPr>
            <a:xfrm>
              <a:off x="2017214" y="3063743"/>
              <a:ext cx="549125" cy="54914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16" name="Content Placeholder 2"/>
            <p:cNvSpPr txBox="1">
              <a:spLocks/>
            </p:cNvSpPr>
            <p:nvPr/>
          </p:nvSpPr>
          <p:spPr>
            <a:xfrm>
              <a:off x="628533" y="2552688"/>
              <a:ext cx="292020" cy="365040"/>
            </a:xfrm>
            <a:prstGeom prst="rect">
              <a:avLst/>
            </a:prstGeom>
          </p:spPr>
          <p:txBody>
            <a:bodyPr>
              <a:normAutofit fontScale="70000" lnSpcReduction="20000"/>
            </a:bodyPr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3200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1</a:t>
              </a:r>
            </a:p>
          </p:txBody>
        </p:sp>
        <p:sp>
          <p:nvSpPr>
            <p:cNvPr id="217" name="Content Placeholder 2"/>
            <p:cNvSpPr txBox="1">
              <a:spLocks/>
            </p:cNvSpPr>
            <p:nvPr/>
          </p:nvSpPr>
          <p:spPr>
            <a:xfrm>
              <a:off x="1431588" y="2735208"/>
              <a:ext cx="292020" cy="365040"/>
            </a:xfrm>
            <a:prstGeom prst="rect">
              <a:avLst/>
            </a:prstGeom>
          </p:spPr>
          <p:txBody>
            <a:bodyPr>
              <a:normAutofit fontScale="70000" lnSpcReduction="20000"/>
            </a:bodyPr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3200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2</a:t>
              </a:r>
            </a:p>
          </p:txBody>
        </p:sp>
        <p:sp>
          <p:nvSpPr>
            <p:cNvPr id="218" name="Content Placeholder 2"/>
            <p:cNvSpPr txBox="1">
              <a:spLocks/>
            </p:cNvSpPr>
            <p:nvPr/>
          </p:nvSpPr>
          <p:spPr>
            <a:xfrm>
              <a:off x="2234643" y="2735208"/>
              <a:ext cx="292020" cy="365040"/>
            </a:xfrm>
            <a:prstGeom prst="rect">
              <a:avLst/>
            </a:prstGeom>
          </p:spPr>
          <p:txBody>
            <a:bodyPr>
              <a:normAutofit fontScale="70000" lnSpcReduction="20000"/>
            </a:bodyPr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3200" dirty="0">
                  <a:solidFill>
                    <a:schemeClr val="tx2">
                      <a:lumMod val="75000"/>
                    </a:schemeClr>
                  </a:solidFill>
                  <a:latin typeface="+mn-lt"/>
                  <a:cs typeface="+mn-cs"/>
                </a:rPr>
                <a:t>3</a:t>
              </a:r>
            </a:p>
          </p:txBody>
        </p:sp>
      </p:grpSp>
      <p:sp>
        <p:nvSpPr>
          <p:cNvPr id="10246" name="TextBox 86"/>
          <p:cNvSpPr txBox="1">
            <a:spLocks noChangeArrowheads="1"/>
          </p:cNvSpPr>
          <p:nvPr/>
        </p:nvSpPr>
        <p:spPr bwMode="auto">
          <a:xfrm>
            <a:off x="6361113" y="4665663"/>
            <a:ext cx="8763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>
                <a:latin typeface="Consolas" pitchFamily="49" charset="0"/>
              </a:rPr>
              <a:t>C</a:t>
            </a:r>
            <a:r>
              <a:rPr lang="en-US" i="1" baseline="-25000" dirty="0">
                <a:latin typeface="Consolas" pitchFamily="49" charset="0"/>
              </a:rPr>
              <a:t>1</a:t>
            </a:r>
            <a:r>
              <a:rPr lang="en-US" i="1" baseline="-25000" dirty="0" smtClean="0">
                <a:latin typeface="Consolas" pitchFamily="49" charset="0"/>
              </a:rPr>
              <a:t>,3</a:t>
            </a:r>
            <a:endParaRPr lang="en-US" i="1" baseline="-25000" dirty="0">
              <a:latin typeface="Consolas" pitchFamily="49" charset="0"/>
            </a:endParaRPr>
          </a:p>
        </p:txBody>
      </p:sp>
      <p:sp>
        <p:nvSpPr>
          <p:cNvPr id="211" name="Rounded Rectangle 210"/>
          <p:cNvSpPr/>
          <p:nvPr/>
        </p:nvSpPr>
        <p:spPr bwMode="auto">
          <a:xfrm>
            <a:off x="2527300" y="3757613"/>
            <a:ext cx="2081213" cy="13509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lvl="1">
              <a:defRPr/>
            </a:pPr>
            <a:r>
              <a:rPr lang="en-US" dirty="0">
                <a:solidFill>
                  <a:schemeClr val="bg1"/>
                </a:solidFill>
                <a:latin typeface="Consolas" pitchFamily="49" charset="0"/>
              </a:rPr>
              <a:t>L: </a:t>
            </a:r>
            <a:r>
              <a:rPr lang="en-US" i="1" dirty="0">
                <a:solidFill>
                  <a:schemeClr val="bg1"/>
                </a:solidFill>
                <a:latin typeface="Consolas" pitchFamily="49" charset="0"/>
              </a:rPr>
              <a:t>x</a:t>
            </a:r>
            <a:r>
              <a:rPr lang="en-US" i="1" baseline="-25000" dirty="0">
                <a:solidFill>
                  <a:schemeClr val="bg1"/>
                </a:solidFill>
                <a:latin typeface="Consolas" pitchFamily="49" charset="0"/>
              </a:rPr>
              <a:t>1</a:t>
            </a:r>
            <a:r>
              <a:rPr lang="en-US" i="1" dirty="0">
                <a:solidFill>
                  <a:schemeClr val="bg1"/>
                </a:solidFill>
                <a:latin typeface="Consolas" pitchFamily="49" charset="0"/>
              </a:rPr>
              <a:t> + w</a:t>
            </a:r>
            <a:r>
              <a:rPr lang="en-US" i="1" baseline="-25000" dirty="0">
                <a:solidFill>
                  <a:schemeClr val="bg1"/>
                </a:solidFill>
                <a:latin typeface="Consolas" pitchFamily="49" charset="0"/>
              </a:rPr>
              <a:t>1</a:t>
            </a:r>
            <a:r>
              <a:rPr lang="en-US" i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Consolas" pitchFamily="49" charset="0"/>
              </a:rPr>
              <a:t>≤</a:t>
            </a:r>
            <a:r>
              <a:rPr lang="en-US" i="1" dirty="0">
                <a:solidFill>
                  <a:schemeClr val="bg1"/>
                </a:solidFill>
                <a:latin typeface="Consolas" pitchFamily="49" charset="0"/>
              </a:rPr>
              <a:t> x</a:t>
            </a:r>
            <a:r>
              <a:rPr lang="en-US" i="1" baseline="-25000" dirty="0">
                <a:solidFill>
                  <a:schemeClr val="bg1"/>
                </a:solidFill>
                <a:latin typeface="Consolas" pitchFamily="49" charset="0"/>
              </a:rPr>
              <a:t>2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  <a:latin typeface="Consolas" pitchFamily="49" charset="0"/>
                <a:sym typeface="Symbol"/>
              </a:rPr>
              <a:t>R:</a:t>
            </a:r>
            <a:r>
              <a:rPr lang="en-US" i="1" dirty="0">
                <a:solidFill>
                  <a:schemeClr val="bg1"/>
                </a:solidFill>
                <a:latin typeface="Consolas" pitchFamily="49" charset="0"/>
                <a:sym typeface="Symbol"/>
              </a:rPr>
              <a:t> </a:t>
            </a:r>
            <a:r>
              <a:rPr lang="en-US" i="1" dirty="0">
                <a:solidFill>
                  <a:schemeClr val="bg1"/>
                </a:solidFill>
                <a:latin typeface="Consolas" pitchFamily="49" charset="0"/>
              </a:rPr>
              <a:t>x</a:t>
            </a:r>
            <a:r>
              <a:rPr lang="en-US" i="1" baseline="-25000" dirty="0">
                <a:solidFill>
                  <a:schemeClr val="bg1"/>
                </a:solidFill>
                <a:latin typeface="Consolas" pitchFamily="49" charset="0"/>
              </a:rPr>
              <a:t>2</a:t>
            </a:r>
            <a:r>
              <a:rPr lang="en-US" i="1" dirty="0">
                <a:solidFill>
                  <a:schemeClr val="bg1"/>
                </a:solidFill>
                <a:latin typeface="Consolas" pitchFamily="49" charset="0"/>
              </a:rPr>
              <a:t> + w</a:t>
            </a:r>
            <a:r>
              <a:rPr lang="en-US" i="1" baseline="-25000" dirty="0">
                <a:solidFill>
                  <a:schemeClr val="bg1"/>
                </a:solidFill>
                <a:latin typeface="Consolas" pitchFamily="49" charset="0"/>
              </a:rPr>
              <a:t>2</a:t>
            </a:r>
            <a:r>
              <a:rPr lang="en-US" i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Consolas" pitchFamily="49" charset="0"/>
              </a:rPr>
              <a:t>≤</a:t>
            </a:r>
            <a:r>
              <a:rPr lang="en-US" i="1" dirty="0">
                <a:solidFill>
                  <a:schemeClr val="bg1"/>
                </a:solidFill>
                <a:latin typeface="Consolas" pitchFamily="49" charset="0"/>
              </a:rPr>
              <a:t> x</a:t>
            </a:r>
            <a:r>
              <a:rPr lang="en-US" i="1" baseline="-25000" dirty="0">
                <a:solidFill>
                  <a:schemeClr val="bg1"/>
                </a:solidFill>
                <a:latin typeface="Consolas" pitchFamily="49" charset="0"/>
              </a:rPr>
              <a:t>1</a:t>
            </a:r>
            <a:r>
              <a:rPr lang="en-US" i="1" dirty="0">
                <a:solidFill>
                  <a:schemeClr val="bg1"/>
                </a:solidFill>
                <a:latin typeface="Consolas" pitchFamily="49" charset="0"/>
              </a:rPr>
              <a:t> </a:t>
            </a:r>
          </a:p>
          <a:p>
            <a:pPr marL="0" lvl="1">
              <a:defRPr/>
            </a:pPr>
            <a:r>
              <a:rPr lang="en-US" dirty="0">
                <a:solidFill>
                  <a:schemeClr val="bg1"/>
                </a:solidFill>
                <a:latin typeface="Consolas" pitchFamily="49" charset="0"/>
              </a:rPr>
              <a:t>A:</a:t>
            </a:r>
            <a:r>
              <a:rPr lang="en-US" i="1" dirty="0">
                <a:solidFill>
                  <a:schemeClr val="bg1"/>
                </a:solidFill>
                <a:latin typeface="Consolas" pitchFamily="49" charset="0"/>
              </a:rPr>
              <a:t> y</a:t>
            </a:r>
            <a:r>
              <a:rPr lang="en-US" i="1" baseline="-25000" dirty="0">
                <a:solidFill>
                  <a:schemeClr val="bg1"/>
                </a:solidFill>
                <a:latin typeface="Consolas" pitchFamily="49" charset="0"/>
              </a:rPr>
              <a:t>1</a:t>
            </a:r>
            <a:r>
              <a:rPr lang="en-US" i="1" dirty="0">
                <a:solidFill>
                  <a:schemeClr val="bg1"/>
                </a:solidFill>
                <a:latin typeface="Consolas" pitchFamily="49" charset="0"/>
              </a:rPr>
              <a:t> + h</a:t>
            </a:r>
            <a:r>
              <a:rPr lang="en-US" i="1" baseline="-25000" dirty="0">
                <a:solidFill>
                  <a:schemeClr val="bg1"/>
                </a:solidFill>
                <a:latin typeface="Consolas" pitchFamily="49" charset="0"/>
              </a:rPr>
              <a:t>1</a:t>
            </a:r>
            <a:r>
              <a:rPr lang="en-US" i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Consolas" pitchFamily="49" charset="0"/>
              </a:rPr>
              <a:t>≤</a:t>
            </a:r>
            <a:r>
              <a:rPr lang="en-US" i="1" dirty="0">
                <a:solidFill>
                  <a:schemeClr val="bg1"/>
                </a:solidFill>
                <a:latin typeface="Consolas" pitchFamily="49" charset="0"/>
              </a:rPr>
              <a:t> y</a:t>
            </a:r>
            <a:r>
              <a:rPr lang="en-US" i="1" baseline="-25000" dirty="0">
                <a:solidFill>
                  <a:schemeClr val="bg1"/>
                </a:solidFill>
                <a:latin typeface="Consolas" pitchFamily="49" charset="0"/>
              </a:rPr>
              <a:t>2</a:t>
            </a:r>
            <a:endParaRPr lang="en-US" dirty="0">
              <a:solidFill>
                <a:schemeClr val="bg1"/>
              </a:solidFill>
            </a:endParaRPr>
          </a:p>
          <a:p>
            <a:pPr marL="0" lvl="1">
              <a:defRPr/>
            </a:pPr>
            <a:r>
              <a:rPr lang="en-US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B</a:t>
            </a:r>
            <a:r>
              <a:rPr lang="en-US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: </a:t>
            </a:r>
            <a:r>
              <a:rPr lang="en-US" i="1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y</a:t>
            </a:r>
            <a:r>
              <a:rPr lang="en-US" i="1" baseline="-25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2</a:t>
            </a:r>
            <a:r>
              <a:rPr lang="en-US" i="1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i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+ h</a:t>
            </a:r>
            <a:r>
              <a:rPr lang="en-US" i="1" baseline="-25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2</a:t>
            </a:r>
            <a:r>
              <a:rPr lang="en-US" i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≤</a:t>
            </a:r>
            <a:r>
              <a:rPr lang="en-US" i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y</a:t>
            </a:r>
            <a:r>
              <a:rPr lang="en-US" i="1" baseline="-25000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1</a:t>
            </a:r>
            <a:endParaRPr lang="en-US" i="1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212" name="Straight Connector 211"/>
          <p:cNvCxnSpPr>
            <a:stCxn id="90" idx="1"/>
            <a:endCxn id="211" idx="3"/>
          </p:cNvCxnSpPr>
          <p:nvPr/>
        </p:nvCxnSpPr>
        <p:spPr bwMode="auto">
          <a:xfrm rot="10800000">
            <a:off x="4608513" y="4433888"/>
            <a:ext cx="438150" cy="730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3" name="Straight Connector 212"/>
          <p:cNvCxnSpPr>
            <a:stCxn id="90" idx="1"/>
            <a:endCxn id="91" idx="3"/>
          </p:cNvCxnSpPr>
          <p:nvPr/>
        </p:nvCxnSpPr>
        <p:spPr bwMode="auto">
          <a:xfrm rot="10800000" flipV="1">
            <a:off x="4498975" y="4506913"/>
            <a:ext cx="547688" cy="9493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stCxn id="90" idx="1"/>
            <a:endCxn id="95" idx="3"/>
          </p:cNvCxnSpPr>
          <p:nvPr/>
        </p:nvCxnSpPr>
        <p:spPr bwMode="auto">
          <a:xfrm rot="10800000" flipV="1">
            <a:off x="4535488" y="4506913"/>
            <a:ext cx="511175" cy="15144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1" name="Rounded Rectangle 90"/>
          <p:cNvSpPr/>
          <p:nvPr/>
        </p:nvSpPr>
        <p:spPr bwMode="auto">
          <a:xfrm>
            <a:off x="3257550" y="5237163"/>
            <a:ext cx="1241425" cy="438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{L, R, A, B}</a:t>
            </a:r>
          </a:p>
        </p:txBody>
      </p:sp>
      <p:sp>
        <p:nvSpPr>
          <p:cNvPr id="10252" name="TextBox 86"/>
          <p:cNvSpPr txBox="1">
            <a:spLocks noChangeArrowheads="1"/>
          </p:cNvSpPr>
          <p:nvPr/>
        </p:nvSpPr>
        <p:spPr bwMode="auto">
          <a:xfrm>
            <a:off x="2490788" y="5765800"/>
            <a:ext cx="803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onsolas" pitchFamily="49" charset="0"/>
              </a:rPr>
              <a:t>C</a:t>
            </a:r>
            <a:r>
              <a:rPr lang="en-US" sz="2400" i="1" baseline="-25000">
                <a:latin typeface="Consolas" pitchFamily="49" charset="0"/>
              </a:rPr>
              <a:t>1,3</a:t>
            </a:r>
          </a:p>
        </p:txBody>
      </p:sp>
      <p:sp>
        <p:nvSpPr>
          <p:cNvPr id="10253" name="TextBox 86"/>
          <p:cNvSpPr txBox="1">
            <a:spLocks noChangeArrowheads="1"/>
          </p:cNvSpPr>
          <p:nvPr/>
        </p:nvSpPr>
        <p:spPr bwMode="auto">
          <a:xfrm>
            <a:off x="4535488" y="3660775"/>
            <a:ext cx="803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onsolas" pitchFamily="49" charset="0"/>
              </a:rPr>
              <a:t>C</a:t>
            </a:r>
            <a:r>
              <a:rPr lang="en-US" sz="2400" i="1" baseline="-25000">
                <a:latin typeface="Consolas" pitchFamily="49" charset="0"/>
              </a:rPr>
              <a:t>1,2</a:t>
            </a:r>
          </a:p>
        </p:txBody>
      </p:sp>
      <p:sp>
        <p:nvSpPr>
          <p:cNvPr id="90" name="Rectangle 89"/>
          <p:cNvSpPr/>
          <p:nvPr/>
        </p:nvSpPr>
        <p:spPr>
          <a:xfrm>
            <a:off x="5046663" y="4378325"/>
            <a:ext cx="255587" cy="25558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5" name="Rounded Rectangle 94"/>
          <p:cNvSpPr/>
          <p:nvPr/>
        </p:nvSpPr>
        <p:spPr bwMode="auto">
          <a:xfrm>
            <a:off x="3294063" y="5802313"/>
            <a:ext cx="1241425" cy="438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{L, R, A, B}</a:t>
            </a:r>
          </a:p>
        </p:txBody>
      </p:sp>
      <p:sp>
        <p:nvSpPr>
          <p:cNvPr id="10256" name="TextBox 101"/>
          <p:cNvSpPr txBox="1">
            <a:spLocks noChangeArrowheads="1"/>
          </p:cNvSpPr>
          <p:nvPr/>
        </p:nvSpPr>
        <p:spPr bwMode="auto">
          <a:xfrm>
            <a:off x="4900613" y="4706938"/>
            <a:ext cx="14605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System of inequalities is consistent</a:t>
            </a:r>
          </a:p>
        </p:txBody>
      </p:sp>
      <p:grpSp>
        <p:nvGrpSpPr>
          <p:cNvPr id="10257" name="Group 133"/>
          <p:cNvGrpSpPr>
            <a:grpSpLocks/>
          </p:cNvGrpSpPr>
          <p:nvPr/>
        </p:nvGrpSpPr>
        <p:grpSpPr bwMode="auto">
          <a:xfrm>
            <a:off x="6799263" y="3713163"/>
            <a:ext cx="2081212" cy="2198687"/>
            <a:chOff x="6799263" y="3713163"/>
            <a:chExt cx="2081212" cy="2198687"/>
          </a:xfrm>
        </p:grpSpPr>
        <p:sp>
          <p:nvSpPr>
            <p:cNvPr id="107" name="Oval 106"/>
            <p:cNvSpPr/>
            <p:nvPr/>
          </p:nvSpPr>
          <p:spPr>
            <a:xfrm>
              <a:off x="8077200" y="4008438"/>
              <a:ext cx="146050" cy="14605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7164388" y="4921250"/>
              <a:ext cx="146050" cy="1460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7" name="Oval 116"/>
            <p:cNvSpPr/>
            <p:nvPr/>
          </p:nvSpPr>
          <p:spPr>
            <a:xfrm>
              <a:off x="8077200" y="4921250"/>
              <a:ext cx="146050" cy="14605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>
              <a:off x="8624888" y="4921250"/>
              <a:ext cx="146050" cy="1460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>
              <a:off x="7785100" y="4446588"/>
              <a:ext cx="146050" cy="14605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10266" name="Group 127"/>
            <p:cNvGrpSpPr>
              <a:grpSpLocks/>
            </p:cNvGrpSpPr>
            <p:nvPr/>
          </p:nvGrpSpPr>
          <p:grpSpPr bwMode="auto">
            <a:xfrm>
              <a:off x="6799263" y="5432425"/>
              <a:ext cx="949325" cy="479425"/>
              <a:chOff x="6726267" y="5108598"/>
              <a:chExt cx="949338" cy="478871"/>
            </a:xfrm>
          </p:grpSpPr>
          <p:grpSp>
            <p:nvGrpSpPr>
              <p:cNvPr id="10297" name="Group 123"/>
              <p:cNvGrpSpPr>
                <a:grpSpLocks/>
              </p:cNvGrpSpPr>
              <p:nvPr/>
            </p:nvGrpSpPr>
            <p:grpSpPr bwMode="auto">
              <a:xfrm>
                <a:off x="6762780" y="5108598"/>
                <a:ext cx="803286" cy="146052"/>
                <a:chOff x="6762780" y="5108598"/>
                <a:chExt cx="803286" cy="146052"/>
              </a:xfrm>
            </p:grpSpPr>
            <p:sp>
              <p:nvSpPr>
                <p:cNvPr id="108" name="Oval 107"/>
                <p:cNvSpPr/>
                <p:nvPr/>
              </p:nvSpPr>
              <p:spPr>
                <a:xfrm>
                  <a:off x="6762779" y="5108598"/>
                  <a:ext cx="146052" cy="1458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9" name="Oval 108"/>
                <p:cNvSpPr/>
                <p:nvPr/>
              </p:nvSpPr>
              <p:spPr>
                <a:xfrm>
                  <a:off x="6981857" y="5108598"/>
                  <a:ext cx="146052" cy="1458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0" name="Oval 109"/>
                <p:cNvSpPr/>
                <p:nvPr/>
              </p:nvSpPr>
              <p:spPr>
                <a:xfrm>
                  <a:off x="7200935" y="5108598"/>
                  <a:ext cx="146052" cy="1458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1" name="Oval 110"/>
                <p:cNvSpPr/>
                <p:nvPr/>
              </p:nvSpPr>
              <p:spPr>
                <a:xfrm>
                  <a:off x="7420013" y="5108598"/>
                  <a:ext cx="146052" cy="14588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298" name="TextBox 125"/>
              <p:cNvSpPr txBox="1">
                <a:spLocks noChangeArrowheads="1"/>
              </p:cNvSpPr>
              <p:nvPr/>
            </p:nvSpPr>
            <p:spPr bwMode="auto">
              <a:xfrm>
                <a:off x="6726267" y="5218137"/>
                <a:ext cx="94933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L R A B</a:t>
                </a:r>
              </a:p>
            </p:txBody>
          </p:sp>
        </p:grpSp>
        <p:sp>
          <p:nvSpPr>
            <p:cNvPr id="112" name="Oval 111"/>
            <p:cNvSpPr/>
            <p:nvPr/>
          </p:nvSpPr>
          <p:spPr>
            <a:xfrm>
              <a:off x="7748588" y="5432425"/>
              <a:ext cx="146050" cy="1460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7967663" y="5432425"/>
              <a:ext cx="146050" cy="14605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8186738" y="5432425"/>
              <a:ext cx="146050" cy="1460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8405813" y="5432425"/>
              <a:ext cx="146050" cy="1460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271" name="TextBox 126"/>
            <p:cNvSpPr txBox="1">
              <a:spLocks noChangeArrowheads="1"/>
            </p:cNvSpPr>
            <p:nvPr/>
          </p:nvSpPr>
          <p:spPr bwMode="auto">
            <a:xfrm>
              <a:off x="7712075" y="5505450"/>
              <a:ext cx="94932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L R A B</a:t>
              </a:r>
            </a:p>
          </p:txBody>
        </p:sp>
        <p:cxnSp>
          <p:nvCxnSpPr>
            <p:cNvPr id="131" name="Straight Connector 130"/>
            <p:cNvCxnSpPr>
              <a:stCxn id="116" idx="4"/>
            </p:cNvCxnSpPr>
            <p:nvPr/>
          </p:nvCxnSpPr>
          <p:spPr>
            <a:xfrm rot="5400000">
              <a:off x="6890544" y="5085556"/>
              <a:ext cx="365125" cy="32861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>
              <a:stCxn id="116" idx="4"/>
            </p:cNvCxnSpPr>
            <p:nvPr/>
          </p:nvCxnSpPr>
          <p:spPr>
            <a:xfrm rot="5400000">
              <a:off x="7000081" y="5195094"/>
              <a:ext cx="365125" cy="1095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>
              <a:stCxn id="116" idx="4"/>
            </p:cNvCxnSpPr>
            <p:nvPr/>
          </p:nvCxnSpPr>
          <p:spPr>
            <a:xfrm rot="16200000" flipH="1">
              <a:off x="7112794" y="5191919"/>
              <a:ext cx="358775" cy="10953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>
              <a:stCxn id="116" idx="4"/>
            </p:cNvCxnSpPr>
            <p:nvPr/>
          </p:nvCxnSpPr>
          <p:spPr>
            <a:xfrm rot="16200000" flipH="1">
              <a:off x="7219156" y="5085557"/>
              <a:ext cx="365125" cy="3286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>
              <a:stCxn id="117" idx="4"/>
            </p:cNvCxnSpPr>
            <p:nvPr/>
          </p:nvCxnSpPr>
          <p:spPr>
            <a:xfrm rot="5400000">
              <a:off x="7803356" y="5085557"/>
              <a:ext cx="365125" cy="3286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>
              <a:stCxn id="117" idx="4"/>
            </p:cNvCxnSpPr>
            <p:nvPr/>
          </p:nvCxnSpPr>
          <p:spPr>
            <a:xfrm rot="5400000">
              <a:off x="7912894" y="5195094"/>
              <a:ext cx="365125" cy="109537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>
              <a:stCxn id="117" idx="4"/>
            </p:cNvCxnSpPr>
            <p:nvPr/>
          </p:nvCxnSpPr>
          <p:spPr>
            <a:xfrm rot="16200000" flipH="1">
              <a:off x="8022431" y="5195094"/>
              <a:ext cx="365125" cy="10953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>
              <a:stCxn id="117" idx="4"/>
            </p:cNvCxnSpPr>
            <p:nvPr/>
          </p:nvCxnSpPr>
          <p:spPr>
            <a:xfrm rot="16200000" flipH="1">
              <a:off x="8131969" y="5085556"/>
              <a:ext cx="365125" cy="32861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>
              <a:stCxn id="120" idx="4"/>
              <a:endCxn id="116" idx="0"/>
            </p:cNvCxnSpPr>
            <p:nvPr/>
          </p:nvCxnSpPr>
          <p:spPr>
            <a:xfrm rot="5400000">
              <a:off x="7383463" y="4446588"/>
              <a:ext cx="328612" cy="6207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>
              <a:stCxn id="120" idx="4"/>
              <a:endCxn id="117" idx="0"/>
            </p:cNvCxnSpPr>
            <p:nvPr/>
          </p:nvCxnSpPr>
          <p:spPr>
            <a:xfrm rot="16200000" flipH="1">
              <a:off x="7839869" y="4610894"/>
              <a:ext cx="328612" cy="2921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>
              <a:stCxn id="120" idx="4"/>
              <a:endCxn id="118" idx="0"/>
            </p:cNvCxnSpPr>
            <p:nvPr/>
          </p:nvCxnSpPr>
          <p:spPr>
            <a:xfrm rot="16200000" flipH="1">
              <a:off x="8113713" y="4337050"/>
              <a:ext cx="328612" cy="8397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>
              <a:endCxn id="118" idx="4"/>
            </p:cNvCxnSpPr>
            <p:nvPr/>
          </p:nvCxnSpPr>
          <p:spPr>
            <a:xfrm rot="5400000" flipH="1" flipV="1">
              <a:off x="8551863" y="5067300"/>
              <a:ext cx="146050" cy="1460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>
              <a:endCxn id="118" idx="4"/>
            </p:cNvCxnSpPr>
            <p:nvPr/>
          </p:nvCxnSpPr>
          <p:spPr>
            <a:xfrm rot="5400000" flipH="1" flipV="1">
              <a:off x="8570119" y="5122069"/>
              <a:ext cx="182563" cy="7302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>
              <a:endCxn id="118" idx="4"/>
            </p:cNvCxnSpPr>
            <p:nvPr/>
          </p:nvCxnSpPr>
          <p:spPr>
            <a:xfrm rot="16200000" flipV="1">
              <a:off x="8643144" y="5122069"/>
              <a:ext cx="182563" cy="7302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>
              <a:endCxn id="118" idx="4"/>
            </p:cNvCxnSpPr>
            <p:nvPr/>
          </p:nvCxnSpPr>
          <p:spPr>
            <a:xfrm rot="10800000">
              <a:off x="8697913" y="5067300"/>
              <a:ext cx="182562" cy="1460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>
              <a:stCxn id="107" idx="4"/>
              <a:endCxn id="120" idx="0"/>
            </p:cNvCxnSpPr>
            <p:nvPr/>
          </p:nvCxnSpPr>
          <p:spPr>
            <a:xfrm rot="5400000">
              <a:off x="7858125" y="4154488"/>
              <a:ext cx="292100" cy="2921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>
              <a:stCxn id="120" idx="4"/>
            </p:cNvCxnSpPr>
            <p:nvPr/>
          </p:nvCxnSpPr>
          <p:spPr>
            <a:xfrm rot="16200000" flipH="1">
              <a:off x="8095456" y="4355307"/>
              <a:ext cx="73025" cy="5476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5400000" flipH="1" flipV="1">
              <a:off x="8022432" y="4209256"/>
              <a:ext cx="182562" cy="7302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V="1">
              <a:off x="8095457" y="4209256"/>
              <a:ext cx="182562" cy="7302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0800000">
              <a:off x="8150225" y="4154488"/>
              <a:ext cx="182563" cy="1460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92" name="TextBox 189"/>
            <p:cNvSpPr txBox="1">
              <a:spLocks noChangeArrowheads="1"/>
            </p:cNvSpPr>
            <p:nvPr/>
          </p:nvSpPr>
          <p:spPr bwMode="auto">
            <a:xfrm>
              <a:off x="7529513" y="4337050"/>
              <a:ext cx="328612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L</a:t>
              </a:r>
            </a:p>
          </p:txBody>
        </p:sp>
        <p:sp>
          <p:nvSpPr>
            <p:cNvPr id="10293" name="TextBox 190"/>
            <p:cNvSpPr txBox="1">
              <a:spLocks noChangeArrowheads="1"/>
            </p:cNvSpPr>
            <p:nvPr/>
          </p:nvSpPr>
          <p:spPr bwMode="auto">
            <a:xfrm>
              <a:off x="6872288" y="4811713"/>
              <a:ext cx="328612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L</a:t>
              </a:r>
            </a:p>
          </p:txBody>
        </p:sp>
        <p:sp>
          <p:nvSpPr>
            <p:cNvPr id="10294" name="TextBox 191"/>
            <p:cNvSpPr txBox="1">
              <a:spLocks noChangeArrowheads="1"/>
            </p:cNvSpPr>
            <p:nvPr/>
          </p:nvSpPr>
          <p:spPr bwMode="auto">
            <a:xfrm>
              <a:off x="7821613" y="4811713"/>
              <a:ext cx="328612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R</a:t>
              </a:r>
            </a:p>
          </p:txBody>
        </p:sp>
        <p:sp>
          <p:nvSpPr>
            <p:cNvPr id="10295" name="TextBox 192"/>
            <p:cNvSpPr txBox="1">
              <a:spLocks noChangeArrowheads="1"/>
            </p:cNvSpPr>
            <p:nvPr/>
          </p:nvSpPr>
          <p:spPr bwMode="auto">
            <a:xfrm>
              <a:off x="8332788" y="4811713"/>
              <a:ext cx="328612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10296" name="TextBox 193"/>
            <p:cNvSpPr txBox="1">
              <a:spLocks noChangeArrowheads="1"/>
            </p:cNvSpPr>
            <p:nvPr/>
          </p:nvSpPr>
          <p:spPr bwMode="auto">
            <a:xfrm>
              <a:off x="7785100" y="3713163"/>
              <a:ext cx="8763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i="1"/>
                <a:t>Root</a:t>
              </a:r>
            </a:p>
          </p:txBody>
        </p:sp>
      </p:grpSp>
      <p:sp>
        <p:nvSpPr>
          <p:cNvPr id="10258" name="TextBox 86"/>
          <p:cNvSpPr txBox="1">
            <a:spLocks noChangeArrowheads="1"/>
          </p:cNvSpPr>
          <p:nvPr/>
        </p:nvSpPr>
        <p:spPr bwMode="auto">
          <a:xfrm>
            <a:off x="6361113" y="4244975"/>
            <a:ext cx="876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nsolas" pitchFamily="49" charset="0"/>
              </a:rPr>
              <a:t>C</a:t>
            </a:r>
            <a:r>
              <a:rPr lang="en-US" i="1" baseline="-25000">
                <a:latin typeface="Consolas" pitchFamily="49" charset="0"/>
              </a:rPr>
              <a:t>1,2</a:t>
            </a:r>
          </a:p>
        </p:txBody>
      </p:sp>
      <p:sp>
        <p:nvSpPr>
          <p:cNvPr id="10259" name="TextBox 86"/>
          <p:cNvSpPr txBox="1">
            <a:spLocks noChangeArrowheads="1"/>
          </p:cNvSpPr>
          <p:nvPr/>
        </p:nvSpPr>
        <p:spPr bwMode="auto">
          <a:xfrm>
            <a:off x="6324600" y="5291138"/>
            <a:ext cx="8032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>
                <a:latin typeface="Consolas" pitchFamily="49" charset="0"/>
              </a:rPr>
              <a:t>C</a:t>
            </a:r>
            <a:r>
              <a:rPr lang="en-US" i="1" baseline="-25000" dirty="0" smtClean="0">
                <a:latin typeface="Consolas" pitchFamily="49" charset="0"/>
              </a:rPr>
              <a:t>2</a:t>
            </a:r>
            <a:r>
              <a:rPr lang="en-US" i="1" baseline="-25000" dirty="0" smtClean="0">
                <a:latin typeface="Consolas" pitchFamily="49" charset="0"/>
              </a:rPr>
              <a:t>,3</a:t>
            </a:r>
            <a:endParaRPr lang="en-US" i="1" baseline="-25000" dirty="0">
              <a:latin typeface="Consolas" pitchFamily="49" charset="0"/>
            </a:endParaRPr>
          </a:p>
        </p:txBody>
      </p:sp>
      <p:sp>
        <p:nvSpPr>
          <p:cNvPr id="10260" name="TextBox 86"/>
          <p:cNvSpPr txBox="1">
            <a:spLocks noChangeArrowheads="1"/>
          </p:cNvSpPr>
          <p:nvPr/>
        </p:nvSpPr>
        <p:spPr bwMode="auto">
          <a:xfrm>
            <a:off x="2454275" y="5230813"/>
            <a:ext cx="803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onsolas" pitchFamily="49" charset="0"/>
              </a:rPr>
              <a:t>C</a:t>
            </a:r>
            <a:r>
              <a:rPr lang="en-US" sz="2400" i="1" baseline="-25000">
                <a:latin typeface="Consolas" pitchFamily="49" charset="0"/>
              </a:rPr>
              <a:t>2,3</a:t>
            </a:r>
          </a:p>
        </p:txBody>
      </p:sp>
      <p:sp>
        <p:nvSpPr>
          <p:cNvPr id="137" name="Slide Number Placeholder 1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Distance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30438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Similar to Simple Temporal Problem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positional variables from the original CSP are the nodes in this graph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Solved with F-W</a:t>
            </a:r>
            <a:endParaRPr lang="en-US" dirty="0"/>
          </a:p>
        </p:txBody>
      </p:sp>
      <p:sp>
        <p:nvSpPr>
          <p:cNvPr id="11268" name="TextBox 118"/>
          <p:cNvSpPr txBox="1">
            <a:spLocks noChangeArrowheads="1"/>
          </p:cNvSpPr>
          <p:nvPr/>
        </p:nvSpPr>
        <p:spPr bwMode="auto">
          <a:xfrm>
            <a:off x="6470650" y="3684588"/>
            <a:ext cx="2600325" cy="171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C</a:t>
            </a:r>
            <a:r>
              <a:rPr lang="en-US" sz="2400" i="1" baseline="-25000">
                <a:latin typeface="Calibri" pitchFamily="34" charset="0"/>
              </a:rPr>
              <a:t>1,2</a:t>
            </a:r>
            <a:r>
              <a:rPr lang="en-US" sz="2400">
                <a:latin typeface="Calibri" pitchFamily="34" charset="0"/>
                <a:sym typeface="Symbol" pitchFamily="18" charset="2"/>
              </a:rPr>
              <a:t></a:t>
            </a:r>
            <a:r>
              <a:rPr lang="en-US" sz="2400">
                <a:latin typeface="Calibri" pitchFamily="34" charset="0"/>
              </a:rPr>
              <a:t> R: </a:t>
            </a:r>
          </a:p>
          <a:p>
            <a:r>
              <a:rPr lang="en-US" sz="2400">
                <a:latin typeface="Calibri" pitchFamily="34" charset="0"/>
              </a:rPr>
              <a:t>    1 to the right of 2</a:t>
            </a:r>
          </a:p>
          <a:p>
            <a:r>
              <a:rPr lang="en-US" sz="2400">
                <a:latin typeface="Calibri" pitchFamily="34" charset="0"/>
              </a:rPr>
              <a:t>    </a:t>
            </a:r>
            <a:r>
              <a:rPr lang="en-US" sz="2400" i="1">
                <a:latin typeface="Consolas" pitchFamily="49" charset="0"/>
              </a:rPr>
              <a:t>x</a:t>
            </a:r>
            <a:r>
              <a:rPr lang="en-US" sz="2400" i="1" baseline="-25000">
                <a:latin typeface="Consolas" pitchFamily="49" charset="0"/>
              </a:rPr>
              <a:t>1</a:t>
            </a:r>
            <a:r>
              <a:rPr lang="en-US" sz="2400" i="1">
                <a:latin typeface="Consolas" pitchFamily="49" charset="0"/>
              </a:rPr>
              <a:t> </a:t>
            </a:r>
            <a:r>
              <a:rPr lang="en-US" sz="2400">
                <a:latin typeface="Consolas" pitchFamily="49" charset="0"/>
              </a:rPr>
              <a:t>+ 4</a:t>
            </a:r>
            <a:r>
              <a:rPr lang="en-US" sz="2400" i="1">
                <a:latin typeface="Consolas" pitchFamily="49" charset="0"/>
              </a:rPr>
              <a:t> </a:t>
            </a:r>
            <a:r>
              <a:rPr lang="en-US" sz="2400">
                <a:latin typeface="Consolas" pitchFamily="49" charset="0"/>
              </a:rPr>
              <a:t>≤</a:t>
            </a:r>
            <a:r>
              <a:rPr lang="en-US" sz="2400" i="1">
                <a:latin typeface="Consolas" pitchFamily="49" charset="0"/>
              </a:rPr>
              <a:t> x</a:t>
            </a:r>
            <a:r>
              <a:rPr lang="en-US" sz="2400" i="1" baseline="-25000">
                <a:latin typeface="Consolas" pitchFamily="49" charset="0"/>
              </a:rPr>
              <a:t>2</a:t>
            </a:r>
            <a:endParaRPr lang="en-US" sz="2400"/>
          </a:p>
        </p:txBody>
      </p:sp>
      <p:grpSp>
        <p:nvGrpSpPr>
          <p:cNvPr id="11269" name="Group 211"/>
          <p:cNvGrpSpPr>
            <a:grpSpLocks/>
          </p:cNvGrpSpPr>
          <p:nvPr/>
        </p:nvGrpSpPr>
        <p:grpSpPr bwMode="auto">
          <a:xfrm>
            <a:off x="3294063" y="4232275"/>
            <a:ext cx="3140075" cy="1570038"/>
            <a:chOff x="5849998" y="4670463"/>
            <a:chExt cx="3140075" cy="1570038"/>
          </a:xfrm>
        </p:grpSpPr>
        <p:sp>
          <p:nvSpPr>
            <p:cNvPr id="156" name="Oval 155"/>
            <p:cNvSpPr/>
            <p:nvPr/>
          </p:nvSpPr>
          <p:spPr bwMode="auto">
            <a:xfrm>
              <a:off x="6689785" y="4670463"/>
              <a:ext cx="584200" cy="32861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157" name="Oval 156"/>
            <p:cNvSpPr/>
            <p:nvPr/>
          </p:nvSpPr>
          <p:spPr bwMode="auto">
            <a:xfrm>
              <a:off x="6689785" y="5291176"/>
              <a:ext cx="547688" cy="3286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x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58" name="Oval 157"/>
            <p:cNvSpPr/>
            <p:nvPr/>
          </p:nvSpPr>
          <p:spPr bwMode="auto">
            <a:xfrm>
              <a:off x="6689785" y="5911888"/>
              <a:ext cx="547688" cy="32861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x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59" name="Oval 158"/>
            <p:cNvSpPr/>
            <p:nvPr/>
          </p:nvSpPr>
          <p:spPr bwMode="auto">
            <a:xfrm>
              <a:off x="7529573" y="4670463"/>
              <a:ext cx="584200" cy="32861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y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160" name="Oval 159"/>
            <p:cNvSpPr/>
            <p:nvPr/>
          </p:nvSpPr>
          <p:spPr bwMode="auto">
            <a:xfrm>
              <a:off x="7529573" y="5291176"/>
              <a:ext cx="547687" cy="3286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y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61" name="Oval 160"/>
            <p:cNvSpPr/>
            <p:nvPr/>
          </p:nvSpPr>
          <p:spPr bwMode="auto">
            <a:xfrm>
              <a:off x="7529573" y="5911888"/>
              <a:ext cx="547687" cy="32861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y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62" name="Oval 161"/>
            <p:cNvSpPr/>
            <p:nvPr/>
          </p:nvSpPr>
          <p:spPr bwMode="auto">
            <a:xfrm>
              <a:off x="5849998" y="5291176"/>
              <a:ext cx="584200" cy="3286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W</a:t>
              </a:r>
              <a:endParaRPr lang="en-US" baseline="-25000" dirty="0"/>
            </a:p>
          </p:txBody>
        </p:sp>
        <p:sp>
          <p:nvSpPr>
            <p:cNvPr id="163" name="Oval 162"/>
            <p:cNvSpPr/>
            <p:nvPr/>
          </p:nvSpPr>
          <p:spPr bwMode="auto">
            <a:xfrm>
              <a:off x="8405873" y="5291176"/>
              <a:ext cx="584200" cy="3286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H</a:t>
              </a:r>
              <a:endParaRPr lang="en-US" baseline="-25000" dirty="0"/>
            </a:p>
          </p:txBody>
        </p:sp>
        <p:cxnSp>
          <p:nvCxnSpPr>
            <p:cNvPr id="164" name="Straight Arrow Connector 163"/>
            <p:cNvCxnSpPr>
              <a:stCxn id="162" idx="0"/>
              <a:endCxn id="156" idx="2"/>
            </p:cNvCxnSpPr>
            <p:nvPr/>
          </p:nvCxnSpPr>
          <p:spPr bwMode="auto">
            <a:xfrm rot="5400000" flipH="1" flipV="1">
              <a:off x="6187342" y="4788732"/>
              <a:ext cx="457200" cy="547687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00" name="TextBox 164"/>
            <p:cNvSpPr txBox="1">
              <a:spLocks noChangeArrowheads="1"/>
            </p:cNvSpPr>
            <p:nvPr/>
          </p:nvSpPr>
          <p:spPr bwMode="auto">
            <a:xfrm>
              <a:off x="6215123" y="4853025"/>
              <a:ext cx="276034" cy="307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7</a:t>
              </a:r>
            </a:p>
          </p:txBody>
        </p:sp>
        <p:cxnSp>
          <p:nvCxnSpPr>
            <p:cNvPr id="166" name="Straight Arrow Connector 165"/>
            <p:cNvCxnSpPr>
              <a:stCxn id="162" idx="6"/>
              <a:endCxn id="157" idx="2"/>
            </p:cNvCxnSpPr>
            <p:nvPr/>
          </p:nvCxnSpPr>
          <p:spPr bwMode="auto">
            <a:xfrm>
              <a:off x="6434198" y="5454688"/>
              <a:ext cx="255587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Arrow Connector 166"/>
            <p:cNvCxnSpPr>
              <a:stCxn id="162" idx="4"/>
              <a:endCxn id="158" idx="2"/>
            </p:cNvCxnSpPr>
            <p:nvPr/>
          </p:nvCxnSpPr>
          <p:spPr bwMode="auto">
            <a:xfrm rot="16200000" flipH="1">
              <a:off x="6187342" y="5574544"/>
              <a:ext cx="457200" cy="547687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Arrow Connector 167"/>
            <p:cNvCxnSpPr>
              <a:stCxn id="163" idx="0"/>
              <a:endCxn id="159" idx="6"/>
            </p:cNvCxnSpPr>
            <p:nvPr/>
          </p:nvCxnSpPr>
          <p:spPr bwMode="auto">
            <a:xfrm rot="16200000" flipV="1">
              <a:off x="8177273" y="4770476"/>
              <a:ext cx="457200" cy="5842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Arrow Connector 168"/>
            <p:cNvCxnSpPr>
              <a:stCxn id="163" idx="2"/>
              <a:endCxn id="160" idx="6"/>
            </p:cNvCxnSpPr>
            <p:nvPr/>
          </p:nvCxnSpPr>
          <p:spPr bwMode="auto">
            <a:xfrm rot="10800000">
              <a:off x="8077260" y="5454688"/>
              <a:ext cx="328613" cy="15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Arrow Connector 169"/>
            <p:cNvCxnSpPr>
              <a:stCxn id="163" idx="4"/>
              <a:endCxn id="161" idx="6"/>
            </p:cNvCxnSpPr>
            <p:nvPr/>
          </p:nvCxnSpPr>
          <p:spPr bwMode="auto">
            <a:xfrm rot="5400000">
              <a:off x="8159017" y="5538031"/>
              <a:ext cx="457200" cy="620713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06" name="TextBox 170"/>
            <p:cNvSpPr txBox="1">
              <a:spLocks noChangeArrowheads="1"/>
            </p:cNvSpPr>
            <p:nvPr/>
          </p:nvSpPr>
          <p:spPr bwMode="auto">
            <a:xfrm>
              <a:off x="6361173" y="5400713"/>
              <a:ext cx="255587" cy="307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7</a:t>
              </a:r>
            </a:p>
          </p:txBody>
        </p:sp>
        <p:sp>
          <p:nvSpPr>
            <p:cNvPr id="11307" name="TextBox 171"/>
            <p:cNvSpPr txBox="1">
              <a:spLocks noChangeArrowheads="1"/>
            </p:cNvSpPr>
            <p:nvPr/>
          </p:nvSpPr>
          <p:spPr bwMode="auto">
            <a:xfrm>
              <a:off x="6178610" y="5729326"/>
              <a:ext cx="276034" cy="307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7</a:t>
              </a:r>
            </a:p>
          </p:txBody>
        </p:sp>
        <p:sp>
          <p:nvSpPr>
            <p:cNvPr id="11308" name="TextBox 172"/>
            <p:cNvSpPr txBox="1">
              <a:spLocks noChangeArrowheads="1"/>
            </p:cNvSpPr>
            <p:nvPr/>
          </p:nvSpPr>
          <p:spPr bwMode="auto">
            <a:xfrm>
              <a:off x="8332847" y="4853025"/>
              <a:ext cx="276034" cy="307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8</a:t>
              </a:r>
            </a:p>
          </p:txBody>
        </p:sp>
        <p:sp>
          <p:nvSpPr>
            <p:cNvPr id="11309" name="TextBox 173"/>
            <p:cNvSpPr txBox="1">
              <a:spLocks noChangeArrowheads="1"/>
            </p:cNvSpPr>
            <p:nvPr/>
          </p:nvSpPr>
          <p:spPr bwMode="auto">
            <a:xfrm>
              <a:off x="8113772" y="5364200"/>
              <a:ext cx="276034" cy="307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8</a:t>
              </a:r>
            </a:p>
          </p:txBody>
        </p:sp>
        <p:sp>
          <p:nvSpPr>
            <p:cNvPr id="11310" name="TextBox 174"/>
            <p:cNvSpPr txBox="1">
              <a:spLocks noChangeArrowheads="1"/>
            </p:cNvSpPr>
            <p:nvPr/>
          </p:nvSpPr>
          <p:spPr bwMode="auto">
            <a:xfrm>
              <a:off x="8296335" y="5765838"/>
              <a:ext cx="276034" cy="307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8</a:t>
              </a:r>
            </a:p>
          </p:txBody>
        </p:sp>
        <p:cxnSp>
          <p:nvCxnSpPr>
            <p:cNvPr id="176" name="Straight Arrow Connector 175"/>
            <p:cNvCxnSpPr>
              <a:stCxn id="158" idx="1"/>
              <a:endCxn id="162" idx="5"/>
            </p:cNvCxnSpPr>
            <p:nvPr/>
          </p:nvCxnSpPr>
          <p:spPr bwMode="auto">
            <a:xfrm rot="16200000" flipV="1">
              <a:off x="6365936" y="5554700"/>
              <a:ext cx="387350" cy="422275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Arrow Connector 176"/>
            <p:cNvCxnSpPr>
              <a:stCxn id="157" idx="1"/>
              <a:endCxn id="162" idx="7"/>
            </p:cNvCxnSpPr>
            <p:nvPr/>
          </p:nvCxnSpPr>
          <p:spPr bwMode="auto">
            <a:xfrm rot="16200000" flipV="1">
              <a:off x="6559610" y="5129251"/>
              <a:ext cx="1587" cy="4206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Arrow Connector 177"/>
            <p:cNvCxnSpPr>
              <a:stCxn id="156" idx="3"/>
              <a:endCxn id="162" idx="7"/>
            </p:cNvCxnSpPr>
            <p:nvPr/>
          </p:nvCxnSpPr>
          <p:spPr bwMode="auto">
            <a:xfrm rot="5400000">
              <a:off x="6368317" y="4931607"/>
              <a:ext cx="387350" cy="427037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Arrow Connector 178"/>
            <p:cNvCxnSpPr>
              <a:stCxn id="161" idx="7"/>
              <a:endCxn id="163" idx="3"/>
            </p:cNvCxnSpPr>
            <p:nvPr/>
          </p:nvCxnSpPr>
          <p:spPr bwMode="auto">
            <a:xfrm rot="5400000" flipH="1" flipV="1">
              <a:off x="8050273" y="5518188"/>
              <a:ext cx="387350" cy="4953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/>
            <p:cNvCxnSpPr>
              <a:stCxn id="159" idx="5"/>
              <a:endCxn id="163" idx="1"/>
            </p:cNvCxnSpPr>
            <p:nvPr/>
          </p:nvCxnSpPr>
          <p:spPr bwMode="auto">
            <a:xfrm rot="16200000" flipH="1">
              <a:off x="8066148" y="4913351"/>
              <a:ext cx="387350" cy="46355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/>
            <p:cNvCxnSpPr>
              <a:stCxn id="160" idx="7"/>
              <a:endCxn id="163" idx="1"/>
            </p:cNvCxnSpPr>
            <p:nvPr/>
          </p:nvCxnSpPr>
          <p:spPr bwMode="auto">
            <a:xfrm rot="5400000" flipH="1" flipV="1">
              <a:off x="8243948" y="5092738"/>
              <a:ext cx="1587" cy="493713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17" name="TextBox 181"/>
            <p:cNvSpPr txBox="1">
              <a:spLocks noChangeArrowheads="1"/>
            </p:cNvSpPr>
            <p:nvPr/>
          </p:nvSpPr>
          <p:spPr bwMode="auto">
            <a:xfrm>
              <a:off x="6616760" y="4926050"/>
              <a:ext cx="328612" cy="307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-4</a:t>
              </a:r>
            </a:p>
          </p:txBody>
        </p:sp>
        <p:sp>
          <p:nvSpPr>
            <p:cNvPr id="11318" name="TextBox 182"/>
            <p:cNvSpPr txBox="1">
              <a:spLocks noChangeArrowheads="1"/>
            </p:cNvSpPr>
            <p:nvPr/>
          </p:nvSpPr>
          <p:spPr bwMode="auto">
            <a:xfrm>
              <a:off x="6434198" y="5108612"/>
              <a:ext cx="328612" cy="307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-4</a:t>
              </a:r>
            </a:p>
          </p:txBody>
        </p:sp>
        <p:sp>
          <p:nvSpPr>
            <p:cNvPr id="11319" name="TextBox 183"/>
            <p:cNvSpPr txBox="1">
              <a:spLocks noChangeArrowheads="1"/>
            </p:cNvSpPr>
            <p:nvPr/>
          </p:nvSpPr>
          <p:spPr bwMode="auto">
            <a:xfrm>
              <a:off x="6507223" y="5583275"/>
              <a:ext cx="328612" cy="307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-3</a:t>
              </a:r>
            </a:p>
          </p:txBody>
        </p:sp>
        <p:sp>
          <p:nvSpPr>
            <p:cNvPr id="11320" name="TextBox 184"/>
            <p:cNvSpPr txBox="1">
              <a:spLocks noChangeArrowheads="1"/>
            </p:cNvSpPr>
            <p:nvPr/>
          </p:nvSpPr>
          <p:spPr bwMode="auto">
            <a:xfrm>
              <a:off x="7894697" y="5619788"/>
              <a:ext cx="328612" cy="307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-3</a:t>
              </a:r>
            </a:p>
          </p:txBody>
        </p:sp>
        <p:sp>
          <p:nvSpPr>
            <p:cNvPr id="11321" name="TextBox 185"/>
            <p:cNvSpPr txBox="1">
              <a:spLocks noChangeArrowheads="1"/>
            </p:cNvSpPr>
            <p:nvPr/>
          </p:nvSpPr>
          <p:spPr bwMode="auto">
            <a:xfrm>
              <a:off x="8004235" y="5108613"/>
              <a:ext cx="328612" cy="307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-3</a:t>
              </a:r>
            </a:p>
          </p:txBody>
        </p:sp>
        <p:sp>
          <p:nvSpPr>
            <p:cNvPr id="11322" name="TextBox 186"/>
            <p:cNvSpPr txBox="1">
              <a:spLocks noChangeArrowheads="1"/>
            </p:cNvSpPr>
            <p:nvPr/>
          </p:nvSpPr>
          <p:spPr bwMode="auto">
            <a:xfrm>
              <a:off x="7894697" y="4926050"/>
              <a:ext cx="328612" cy="307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-4</a:t>
              </a:r>
            </a:p>
          </p:txBody>
        </p:sp>
      </p:grpSp>
      <p:grpSp>
        <p:nvGrpSpPr>
          <p:cNvPr id="4" name="Group 212"/>
          <p:cNvGrpSpPr>
            <a:grpSpLocks/>
          </p:cNvGrpSpPr>
          <p:nvPr/>
        </p:nvGrpSpPr>
        <p:grpSpPr bwMode="auto">
          <a:xfrm>
            <a:off x="4389438" y="4560888"/>
            <a:ext cx="328612" cy="328612"/>
            <a:chOff x="6981858" y="4999059"/>
            <a:chExt cx="328612" cy="328617"/>
          </a:xfrm>
        </p:grpSpPr>
        <p:cxnSp>
          <p:nvCxnSpPr>
            <p:cNvPr id="188" name="Straight Arrow Connector 187"/>
            <p:cNvCxnSpPr/>
            <p:nvPr/>
          </p:nvCxnSpPr>
          <p:spPr bwMode="auto">
            <a:xfrm rot="5400000">
              <a:off x="6845331" y="5135586"/>
              <a:ext cx="292104" cy="1905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90" name="TextBox 191"/>
            <p:cNvSpPr txBox="1">
              <a:spLocks noChangeArrowheads="1"/>
            </p:cNvSpPr>
            <p:nvPr/>
          </p:nvSpPr>
          <p:spPr bwMode="auto">
            <a:xfrm>
              <a:off x="6981858" y="5019899"/>
              <a:ext cx="3286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-4</a:t>
              </a:r>
            </a:p>
          </p:txBody>
        </p:sp>
      </p:grpSp>
      <p:grpSp>
        <p:nvGrpSpPr>
          <p:cNvPr id="11272" name="Group 209"/>
          <p:cNvGrpSpPr>
            <a:grpSpLocks/>
          </p:cNvGrpSpPr>
          <p:nvPr/>
        </p:nvGrpSpPr>
        <p:grpSpPr bwMode="auto">
          <a:xfrm>
            <a:off x="519113" y="3770313"/>
            <a:ext cx="2811462" cy="2579687"/>
            <a:chOff x="-211203" y="2370123"/>
            <a:chExt cx="2811500" cy="2579717"/>
          </a:xfrm>
        </p:grpSpPr>
        <p:sp>
          <p:nvSpPr>
            <p:cNvPr id="200" name="Rounded Rectangle 199"/>
            <p:cNvSpPr/>
            <p:nvPr/>
          </p:nvSpPr>
          <p:spPr bwMode="auto">
            <a:xfrm>
              <a:off x="-174691" y="2466961"/>
              <a:ext cx="2081241" cy="135097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lvl="1">
                <a:defRPr/>
              </a:pPr>
              <a:r>
                <a:rPr lang="en-US" dirty="0">
                  <a:solidFill>
                    <a:schemeClr val="bg1"/>
                  </a:solidFill>
                  <a:latin typeface="Consolas" pitchFamily="49" charset="0"/>
                </a:rPr>
                <a:t>L: 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x</a:t>
              </a:r>
              <a:r>
                <a:rPr lang="en-US" i="1" baseline="-25000" dirty="0">
                  <a:solidFill>
                    <a:schemeClr val="bg1"/>
                  </a:solidFill>
                  <a:latin typeface="Consolas" pitchFamily="49" charset="0"/>
                </a:rPr>
                <a:t>1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+ w</a:t>
              </a:r>
              <a:r>
                <a:rPr lang="en-US" i="1" baseline="-25000" dirty="0">
                  <a:solidFill>
                    <a:schemeClr val="bg1"/>
                  </a:solidFill>
                  <a:latin typeface="Consolas" pitchFamily="49" charset="0"/>
                </a:rPr>
                <a:t>1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</a:t>
              </a:r>
              <a:r>
                <a:rPr lang="en-US" dirty="0">
                  <a:solidFill>
                    <a:schemeClr val="bg1"/>
                  </a:solidFill>
                  <a:latin typeface="Consolas" pitchFamily="49" charset="0"/>
                </a:rPr>
                <a:t>≤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x</a:t>
              </a:r>
              <a:r>
                <a:rPr lang="en-US" i="1" baseline="-25000" dirty="0">
                  <a:solidFill>
                    <a:schemeClr val="bg1"/>
                  </a:solidFill>
                  <a:latin typeface="Consolas" pitchFamily="49" charset="0"/>
                </a:rPr>
                <a:t>2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>
                  <a:solidFill>
                    <a:schemeClr val="bg1"/>
                  </a:solidFill>
                  <a:latin typeface="Consolas" pitchFamily="49" charset="0"/>
                  <a:sym typeface="Symbol"/>
                </a:rPr>
                <a:t>R: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  <a:sym typeface="Symbol"/>
                </a:rPr>
                <a:t> 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x</a:t>
              </a:r>
              <a:r>
                <a:rPr lang="en-US" i="1" baseline="-25000" dirty="0">
                  <a:solidFill>
                    <a:schemeClr val="bg1"/>
                  </a:solidFill>
                  <a:latin typeface="Consolas" pitchFamily="49" charset="0"/>
                </a:rPr>
                <a:t>2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+ w</a:t>
              </a:r>
              <a:r>
                <a:rPr lang="en-US" i="1" baseline="-25000" dirty="0">
                  <a:solidFill>
                    <a:schemeClr val="bg1"/>
                  </a:solidFill>
                  <a:latin typeface="Consolas" pitchFamily="49" charset="0"/>
                </a:rPr>
                <a:t>2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</a:t>
              </a:r>
              <a:r>
                <a:rPr lang="en-US" dirty="0">
                  <a:solidFill>
                    <a:schemeClr val="bg1"/>
                  </a:solidFill>
                  <a:latin typeface="Consolas" pitchFamily="49" charset="0"/>
                </a:rPr>
                <a:t>≤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x</a:t>
              </a:r>
              <a:r>
                <a:rPr lang="en-US" i="1" baseline="-25000" dirty="0">
                  <a:solidFill>
                    <a:schemeClr val="bg1"/>
                  </a:solidFill>
                  <a:latin typeface="Consolas" pitchFamily="49" charset="0"/>
                </a:rPr>
                <a:t>1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</a:t>
              </a:r>
            </a:p>
            <a:p>
              <a:pPr marL="0" lvl="1">
                <a:defRPr/>
              </a:pPr>
              <a:r>
                <a:rPr lang="en-US" dirty="0">
                  <a:solidFill>
                    <a:schemeClr val="bg1"/>
                  </a:solidFill>
                  <a:latin typeface="Consolas" pitchFamily="49" charset="0"/>
                </a:rPr>
                <a:t>A: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y</a:t>
              </a:r>
              <a:r>
                <a:rPr lang="en-US" i="1" baseline="-25000" dirty="0">
                  <a:solidFill>
                    <a:schemeClr val="bg1"/>
                  </a:solidFill>
                  <a:latin typeface="Consolas" pitchFamily="49" charset="0"/>
                </a:rPr>
                <a:t>1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+ h</a:t>
              </a:r>
              <a:r>
                <a:rPr lang="en-US" i="1" baseline="-25000" dirty="0">
                  <a:solidFill>
                    <a:schemeClr val="bg1"/>
                  </a:solidFill>
                  <a:latin typeface="Consolas" pitchFamily="49" charset="0"/>
                </a:rPr>
                <a:t>1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</a:t>
              </a:r>
              <a:r>
                <a:rPr lang="en-US" dirty="0">
                  <a:solidFill>
                    <a:schemeClr val="bg1"/>
                  </a:solidFill>
                  <a:latin typeface="Consolas" pitchFamily="49" charset="0"/>
                </a:rPr>
                <a:t>≤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y</a:t>
              </a:r>
              <a:r>
                <a:rPr lang="en-US" i="1" baseline="-25000" dirty="0">
                  <a:solidFill>
                    <a:schemeClr val="bg1"/>
                  </a:solidFill>
                  <a:latin typeface="Consolas" pitchFamily="49" charset="0"/>
                </a:rPr>
                <a:t>2</a:t>
              </a:r>
              <a:endParaRPr lang="en-US" dirty="0">
                <a:solidFill>
                  <a:schemeClr val="bg1"/>
                </a:solidFill>
              </a:endParaRPr>
            </a:p>
            <a:p>
              <a:pPr marL="0" lvl="1">
                <a:defRPr/>
              </a:pPr>
              <a:r>
                <a:rPr lang="en-US" dirty="0">
                  <a:solidFill>
                    <a:schemeClr val="bg1"/>
                  </a:solidFill>
                </a:rPr>
                <a:t>B:  </a:t>
              </a:r>
              <a:r>
                <a:rPr lang="en-US" i="1" dirty="0" smtClean="0">
                  <a:solidFill>
                    <a:schemeClr val="bg1"/>
                  </a:solidFill>
                  <a:latin typeface="Consolas" pitchFamily="49" charset="0"/>
                </a:rPr>
                <a:t>y</a:t>
              </a:r>
              <a:r>
                <a:rPr lang="en-US" i="1" baseline="-25000" dirty="0">
                  <a:solidFill>
                    <a:schemeClr val="bg1"/>
                  </a:solidFill>
                  <a:latin typeface="Consolas" pitchFamily="49" charset="0"/>
                </a:rPr>
                <a:t>2</a:t>
              </a:r>
              <a:r>
                <a:rPr lang="en-US" i="1" dirty="0" smtClean="0">
                  <a:solidFill>
                    <a:schemeClr val="bg1"/>
                  </a:solidFill>
                  <a:latin typeface="Consolas" pitchFamily="49" charset="0"/>
                </a:rPr>
                <a:t> 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+ h</a:t>
              </a:r>
              <a:r>
                <a:rPr lang="en-US" i="1" baseline="-25000" dirty="0">
                  <a:solidFill>
                    <a:schemeClr val="bg1"/>
                  </a:solidFill>
                  <a:latin typeface="Consolas" pitchFamily="49" charset="0"/>
                </a:rPr>
                <a:t>2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</a:t>
              </a:r>
              <a:r>
                <a:rPr lang="en-US" dirty="0">
                  <a:solidFill>
                    <a:schemeClr val="bg1"/>
                  </a:solidFill>
                  <a:latin typeface="Consolas" pitchFamily="49" charset="0"/>
                </a:rPr>
                <a:t>≤</a:t>
              </a:r>
              <a:r>
                <a:rPr lang="en-US" i="1" dirty="0">
                  <a:solidFill>
                    <a:schemeClr val="bg1"/>
                  </a:solidFill>
                  <a:latin typeface="Consolas" pitchFamily="49" charset="0"/>
                </a:rPr>
                <a:t> y</a:t>
              </a:r>
              <a:r>
                <a:rPr lang="en-US" i="1" baseline="-25000" dirty="0">
                  <a:solidFill>
                    <a:schemeClr val="bg1"/>
                  </a:solidFill>
                  <a:latin typeface="Consolas" pitchFamily="49" charset="0"/>
                </a:rPr>
                <a:t>1</a:t>
              </a:r>
              <a:endParaRPr lang="en-US" i="1" dirty="0">
                <a:solidFill>
                  <a:schemeClr val="bg1"/>
                </a:solidFill>
                <a:latin typeface="Consolas" pitchFamily="49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201" name="Straight Connector 200"/>
            <p:cNvCxnSpPr>
              <a:stCxn id="207" idx="1"/>
              <a:endCxn id="200" idx="3"/>
            </p:cNvCxnSpPr>
            <p:nvPr/>
          </p:nvCxnSpPr>
          <p:spPr bwMode="auto">
            <a:xfrm rot="10800000">
              <a:off x="1906551" y="3141657"/>
              <a:ext cx="146052" cy="67152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>
              <a:stCxn id="207" idx="1"/>
              <a:endCxn id="204" idx="3"/>
            </p:cNvCxnSpPr>
            <p:nvPr/>
          </p:nvCxnSpPr>
          <p:spPr bwMode="auto">
            <a:xfrm rot="10800000" flipV="1">
              <a:off x="1797011" y="3813177"/>
              <a:ext cx="255591" cy="35084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>
              <a:stCxn id="207" idx="1"/>
              <a:endCxn id="208" idx="3"/>
            </p:cNvCxnSpPr>
            <p:nvPr/>
          </p:nvCxnSpPr>
          <p:spPr bwMode="auto">
            <a:xfrm rot="10800000" flipV="1">
              <a:off x="1833525" y="3813177"/>
              <a:ext cx="219078" cy="91758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04" name="Rounded Rectangle 203"/>
            <p:cNvSpPr/>
            <p:nvPr/>
          </p:nvSpPr>
          <p:spPr bwMode="auto">
            <a:xfrm>
              <a:off x="555569" y="3944941"/>
              <a:ext cx="1241442" cy="43815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{L, R, A, B}</a:t>
              </a:r>
            </a:p>
          </p:txBody>
        </p:sp>
        <p:sp>
          <p:nvSpPr>
            <p:cNvPr id="11284" name="TextBox 86"/>
            <p:cNvSpPr txBox="1">
              <a:spLocks noChangeArrowheads="1"/>
            </p:cNvSpPr>
            <p:nvPr/>
          </p:nvSpPr>
          <p:spPr bwMode="auto">
            <a:xfrm>
              <a:off x="-211203" y="4475171"/>
              <a:ext cx="80327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latin typeface="Consolas" pitchFamily="49" charset="0"/>
                </a:rPr>
                <a:t>C</a:t>
              </a:r>
              <a:r>
                <a:rPr lang="en-US" sz="2400" i="1" baseline="-25000">
                  <a:latin typeface="Consolas" pitchFamily="49" charset="0"/>
                </a:rPr>
                <a:t>1,3</a:t>
              </a:r>
            </a:p>
          </p:txBody>
        </p:sp>
        <p:sp>
          <p:nvSpPr>
            <p:cNvPr id="11285" name="TextBox 86"/>
            <p:cNvSpPr txBox="1">
              <a:spLocks noChangeArrowheads="1"/>
            </p:cNvSpPr>
            <p:nvPr/>
          </p:nvSpPr>
          <p:spPr bwMode="auto">
            <a:xfrm>
              <a:off x="1833524" y="2370123"/>
              <a:ext cx="76677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latin typeface="Consolas" pitchFamily="49" charset="0"/>
                </a:rPr>
                <a:t>C</a:t>
              </a:r>
              <a:r>
                <a:rPr lang="en-US" sz="2400" i="1" baseline="-25000">
                  <a:latin typeface="Consolas" pitchFamily="49" charset="0"/>
                </a:rPr>
                <a:t>1,2</a:t>
              </a:r>
            </a:p>
          </p:txBody>
        </p:sp>
        <p:sp>
          <p:nvSpPr>
            <p:cNvPr id="207" name="Rectangle 206"/>
            <p:cNvSpPr/>
            <p:nvPr/>
          </p:nvSpPr>
          <p:spPr>
            <a:xfrm>
              <a:off x="2052603" y="3684588"/>
              <a:ext cx="255590" cy="25559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8" name="Rounded Rectangle 207"/>
            <p:cNvSpPr/>
            <p:nvPr/>
          </p:nvSpPr>
          <p:spPr bwMode="auto">
            <a:xfrm>
              <a:off x="592083" y="4511685"/>
              <a:ext cx="1241442" cy="43815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{L, R, A, B}</a:t>
              </a:r>
            </a:p>
          </p:txBody>
        </p:sp>
        <p:sp>
          <p:nvSpPr>
            <p:cNvPr id="11288" name="TextBox 86"/>
            <p:cNvSpPr txBox="1">
              <a:spLocks noChangeArrowheads="1"/>
            </p:cNvSpPr>
            <p:nvPr/>
          </p:nvSpPr>
          <p:spPr bwMode="auto">
            <a:xfrm>
              <a:off x="-174690" y="3940182"/>
              <a:ext cx="73026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latin typeface="Consolas" pitchFamily="49" charset="0"/>
                </a:rPr>
                <a:t>C</a:t>
              </a:r>
              <a:r>
                <a:rPr lang="en-US" sz="2400" i="1" baseline="-25000">
                  <a:latin typeface="Consolas" pitchFamily="49" charset="0"/>
                </a:rPr>
                <a:t>2,3</a:t>
              </a:r>
            </a:p>
          </p:txBody>
        </p:sp>
      </p:grpSp>
      <p:sp>
        <p:nvSpPr>
          <p:cNvPr id="214" name="Rectangle 213"/>
          <p:cNvSpPr>
            <a:spLocks noChangeAspect="1"/>
          </p:cNvSpPr>
          <p:nvPr/>
        </p:nvSpPr>
        <p:spPr bwMode="auto">
          <a:xfrm>
            <a:off x="6600825" y="5238750"/>
            <a:ext cx="782638" cy="78263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4x4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15" name="Rectangle 214"/>
          <p:cNvSpPr>
            <a:spLocks/>
          </p:cNvSpPr>
          <p:nvPr/>
        </p:nvSpPr>
        <p:spPr bwMode="auto">
          <a:xfrm>
            <a:off x="7510463" y="5434013"/>
            <a:ext cx="782637" cy="5873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4x3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16" name="Rectangle 215"/>
          <p:cNvSpPr>
            <a:spLocks/>
          </p:cNvSpPr>
          <p:nvPr/>
        </p:nvSpPr>
        <p:spPr bwMode="auto">
          <a:xfrm>
            <a:off x="8402638" y="5434013"/>
            <a:ext cx="587375" cy="5873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3x3</a:t>
            </a:r>
          </a:p>
        </p:txBody>
      </p:sp>
      <p:sp>
        <p:nvSpPr>
          <p:cNvPr id="217" name="Content Placeholder 2"/>
          <p:cNvSpPr txBox="1">
            <a:spLocks/>
          </p:cNvSpPr>
          <p:nvPr/>
        </p:nvSpPr>
        <p:spPr bwMode="auto">
          <a:xfrm>
            <a:off x="6705600" y="4754563"/>
            <a:ext cx="312738" cy="390525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1</a:t>
            </a:r>
          </a:p>
        </p:txBody>
      </p:sp>
      <p:sp>
        <p:nvSpPr>
          <p:cNvPr id="218" name="Content Placeholder 2"/>
          <p:cNvSpPr txBox="1">
            <a:spLocks/>
          </p:cNvSpPr>
          <p:nvPr/>
        </p:nvSpPr>
        <p:spPr bwMode="auto">
          <a:xfrm>
            <a:off x="7642225" y="4905375"/>
            <a:ext cx="312738" cy="392113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2</a:t>
            </a:r>
          </a:p>
        </p:txBody>
      </p:sp>
      <p:sp>
        <p:nvSpPr>
          <p:cNvPr id="219" name="Content Placeholder 2"/>
          <p:cNvSpPr txBox="1">
            <a:spLocks/>
          </p:cNvSpPr>
          <p:nvPr/>
        </p:nvSpPr>
        <p:spPr bwMode="auto">
          <a:xfrm>
            <a:off x="8478838" y="5000625"/>
            <a:ext cx="312737" cy="390525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800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3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37251-0E22-46F8-BC60-340B36AC1DC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2451</TotalTime>
  <Words>1692</Words>
  <Application>Microsoft Office PowerPoint</Application>
  <PresentationFormat>On-screen Show (4:3)</PresentationFormat>
  <Paragraphs>514</Paragraphs>
  <Slides>25</Slides>
  <Notes>0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Optimal Rectangle Packing:  A Meta-CSP Approach</vt:lpstr>
      <vt:lpstr>Overview</vt:lpstr>
      <vt:lpstr>The Task</vt:lpstr>
      <vt:lpstr>Minimal Bounding Box </vt:lpstr>
      <vt:lpstr>Containment Problem</vt:lpstr>
      <vt:lpstr>Containment Problem: CSP Model</vt:lpstr>
      <vt:lpstr>Constraint Network</vt:lpstr>
      <vt:lpstr>The Meta CSP</vt:lpstr>
      <vt:lpstr>The Distance Graph</vt:lpstr>
      <vt:lpstr>Forward Checking</vt:lpstr>
      <vt:lpstr>Removal of Subsumed Variables</vt:lpstr>
      <vt:lpstr>Semantic Branching</vt:lpstr>
      <vt:lpstr>Dynamic Symmetry Breaking</vt:lpstr>
      <vt:lpstr>Tracking Cliques of Displacement (1)</vt:lpstr>
      <vt:lpstr>Tracking Cliques of Displacement (2)</vt:lpstr>
      <vt:lpstr>Tracking Cliques of Displacement (3)</vt:lpstr>
      <vt:lpstr>Variable &amp; Value Orderings</vt:lpstr>
      <vt:lpstr>Solving the Optimization Problem</vt:lpstr>
      <vt:lpstr>Slide 19</vt:lpstr>
      <vt:lpstr>Incremental Minimal Bounding Box Problem</vt:lpstr>
      <vt:lpstr>Slide 21</vt:lpstr>
      <vt:lpstr>Slide 22</vt:lpstr>
      <vt:lpstr>Technique Effectiveness</vt:lpstr>
      <vt:lpstr>Experimental Results Summary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157</cp:revision>
  <dcterms:created xsi:type="dcterms:W3CDTF">2009-11-08T23:28:38Z</dcterms:created>
  <dcterms:modified xsi:type="dcterms:W3CDTF">2009-11-18T21:54:21Z</dcterms:modified>
</cp:coreProperties>
</file>