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321" r:id="rId3"/>
    <p:sldId id="269" r:id="rId4"/>
    <p:sldId id="328" r:id="rId5"/>
    <p:sldId id="283" r:id="rId6"/>
    <p:sldId id="320" r:id="rId7"/>
    <p:sldId id="324" r:id="rId8"/>
    <p:sldId id="287" r:id="rId9"/>
    <p:sldId id="288" r:id="rId10"/>
    <p:sldId id="290" r:id="rId11"/>
    <p:sldId id="291" r:id="rId12"/>
    <p:sldId id="289" r:id="rId13"/>
    <p:sldId id="292" r:id="rId14"/>
    <p:sldId id="293" r:id="rId15"/>
    <p:sldId id="294" r:id="rId16"/>
    <p:sldId id="295" r:id="rId17"/>
    <p:sldId id="296" r:id="rId18"/>
    <p:sldId id="298" r:id="rId19"/>
    <p:sldId id="299" r:id="rId20"/>
    <p:sldId id="300" r:id="rId21"/>
    <p:sldId id="319" r:id="rId22"/>
    <p:sldId id="301" r:id="rId23"/>
    <p:sldId id="285" r:id="rId24"/>
    <p:sldId id="325" r:id="rId25"/>
    <p:sldId id="258" r:id="rId26"/>
    <p:sldId id="318" r:id="rId27"/>
    <p:sldId id="317" r:id="rId28"/>
    <p:sldId id="326" r:id="rId29"/>
    <p:sldId id="302" r:id="rId30"/>
    <p:sldId id="304" r:id="rId31"/>
    <p:sldId id="305" r:id="rId32"/>
    <p:sldId id="303" r:id="rId33"/>
    <p:sldId id="306" r:id="rId34"/>
    <p:sldId id="327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07" r:id="rId43"/>
    <p:sldId id="266" r:id="rId44"/>
    <p:sldId id="309" r:id="rId45"/>
    <p:sldId id="267" r:id="rId46"/>
    <p:sldId id="323" r:id="rId47"/>
    <p:sldId id="282" r:id="rId48"/>
    <p:sldId id="279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5" autoAdjust="0"/>
    <p:restoredTop sz="94652" autoAdjust="0"/>
  </p:normalViewPr>
  <p:slideViewPr>
    <p:cSldViewPr>
      <p:cViewPr varScale="1">
        <p:scale>
          <a:sx n="71" d="100"/>
          <a:sy n="71" d="100"/>
        </p:scale>
        <p:origin x="-10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0.wmf"/><Relationship Id="rId1" Type="http://schemas.openxmlformats.org/officeDocument/2006/relationships/image" Target="../media/image1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2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6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31.wmf"/><Relationship Id="rId7" Type="http://schemas.openxmlformats.org/officeDocument/2006/relationships/image" Target="../media/image30.wmf"/><Relationship Id="rId2" Type="http://schemas.openxmlformats.org/officeDocument/2006/relationships/image" Target="../media/image28.wmf"/><Relationship Id="rId1" Type="http://schemas.openxmlformats.org/officeDocument/2006/relationships/image" Target="../media/image25.wmf"/><Relationship Id="rId6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image" Target="../media/image27.wmf"/><Relationship Id="rId4" Type="http://schemas.openxmlformats.org/officeDocument/2006/relationships/image" Target="../media/image32.wmf"/><Relationship Id="rId9" Type="http://schemas.openxmlformats.org/officeDocument/2006/relationships/image" Target="../media/image34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26.wmf"/><Relationship Id="rId12" Type="http://schemas.openxmlformats.org/officeDocument/2006/relationships/image" Target="../media/image36.wmf"/><Relationship Id="rId2" Type="http://schemas.openxmlformats.org/officeDocument/2006/relationships/image" Target="../media/image27.wmf"/><Relationship Id="rId1" Type="http://schemas.openxmlformats.org/officeDocument/2006/relationships/image" Target="../media/image25.wmf"/><Relationship Id="rId6" Type="http://schemas.openxmlformats.org/officeDocument/2006/relationships/image" Target="../media/image35.wmf"/><Relationship Id="rId11" Type="http://schemas.openxmlformats.org/officeDocument/2006/relationships/image" Target="../media/image30.wmf"/><Relationship Id="rId5" Type="http://schemas.openxmlformats.org/officeDocument/2006/relationships/image" Target="../media/image32.wmf"/><Relationship Id="rId10" Type="http://schemas.openxmlformats.org/officeDocument/2006/relationships/image" Target="../media/image29.wmf"/><Relationship Id="rId4" Type="http://schemas.openxmlformats.org/officeDocument/2006/relationships/image" Target="../media/image31.wmf"/><Relationship Id="rId9" Type="http://schemas.openxmlformats.org/officeDocument/2006/relationships/image" Target="../media/image34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6.wmf"/><Relationship Id="rId3" Type="http://schemas.openxmlformats.org/officeDocument/2006/relationships/image" Target="../media/image28.wmf"/><Relationship Id="rId7" Type="http://schemas.openxmlformats.org/officeDocument/2006/relationships/image" Target="../media/image37.wmf"/><Relationship Id="rId12" Type="http://schemas.openxmlformats.org/officeDocument/2006/relationships/image" Target="../media/image30.wmf"/><Relationship Id="rId2" Type="http://schemas.openxmlformats.org/officeDocument/2006/relationships/image" Target="../media/image27.wmf"/><Relationship Id="rId1" Type="http://schemas.openxmlformats.org/officeDocument/2006/relationships/image" Target="../media/image25.wmf"/><Relationship Id="rId6" Type="http://schemas.openxmlformats.org/officeDocument/2006/relationships/image" Target="../media/image35.wmf"/><Relationship Id="rId11" Type="http://schemas.openxmlformats.org/officeDocument/2006/relationships/image" Target="../media/image29.wmf"/><Relationship Id="rId5" Type="http://schemas.openxmlformats.org/officeDocument/2006/relationships/image" Target="../media/image32.wmf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6.wmf"/><Relationship Id="rId3" Type="http://schemas.openxmlformats.org/officeDocument/2006/relationships/image" Target="../media/image28.wmf"/><Relationship Id="rId7" Type="http://schemas.openxmlformats.org/officeDocument/2006/relationships/image" Target="../media/image37.wmf"/><Relationship Id="rId12" Type="http://schemas.openxmlformats.org/officeDocument/2006/relationships/image" Target="../media/image30.wmf"/><Relationship Id="rId2" Type="http://schemas.openxmlformats.org/officeDocument/2006/relationships/image" Target="../media/image27.wmf"/><Relationship Id="rId1" Type="http://schemas.openxmlformats.org/officeDocument/2006/relationships/image" Target="../media/image25.wmf"/><Relationship Id="rId6" Type="http://schemas.openxmlformats.org/officeDocument/2006/relationships/image" Target="../media/image35.wmf"/><Relationship Id="rId11" Type="http://schemas.openxmlformats.org/officeDocument/2006/relationships/image" Target="../media/image29.wmf"/><Relationship Id="rId5" Type="http://schemas.openxmlformats.org/officeDocument/2006/relationships/image" Target="../media/image32.wmf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6.wmf"/><Relationship Id="rId3" Type="http://schemas.openxmlformats.org/officeDocument/2006/relationships/image" Target="../media/image28.wmf"/><Relationship Id="rId7" Type="http://schemas.openxmlformats.org/officeDocument/2006/relationships/image" Target="../media/image37.wmf"/><Relationship Id="rId12" Type="http://schemas.openxmlformats.org/officeDocument/2006/relationships/image" Target="../media/image30.wmf"/><Relationship Id="rId2" Type="http://schemas.openxmlformats.org/officeDocument/2006/relationships/image" Target="../media/image27.wmf"/><Relationship Id="rId1" Type="http://schemas.openxmlformats.org/officeDocument/2006/relationships/image" Target="../media/image25.wmf"/><Relationship Id="rId6" Type="http://schemas.openxmlformats.org/officeDocument/2006/relationships/image" Target="../media/image35.wmf"/><Relationship Id="rId11" Type="http://schemas.openxmlformats.org/officeDocument/2006/relationships/image" Target="../media/image29.wmf"/><Relationship Id="rId5" Type="http://schemas.openxmlformats.org/officeDocument/2006/relationships/image" Target="../media/image32.wmf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6.wmf"/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5B854-5196-4A4E-9525-2170EFF01525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FBAEFB-B5A8-1A49-9EC8-5179FAFC36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2860A23F-DEAA-A046-AB77-D60969F2824E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D83CCF7-88A2-1B4F-8F79-AB0E23D8514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3CCF7-88A2-1B4F-8F79-AB0E23D8514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9BF724-59A3-1040-A84A-19C4CDE1AE1F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FCCA2-32A2-3E4D-A138-8541EF26C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1EF1A2-5C53-B145-BDE6-9F2EC1718BC8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2A3B8-5AE7-DB41-805A-1F89500458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731507-A86B-DB4A-8AB1-6081339B8CD8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C7EF7-58BD-494A-AE99-B44FD53DA4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AC2195-8E08-AF4A-8898-069B5CD5887F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D3E8D-92FF-5C40-9108-659DE8FA9E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5F0727-56D7-FE43-B82F-64880B5D4112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A678A-737A-FE47-BC17-A8B5E42679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FDF479-AA25-A845-940C-D9055CAA644C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D3316-1726-8B4B-A1C0-F43F0AF39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89B65-0C13-1B46-BCE8-CDAB6F9EBC96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593A8-F980-0A4A-B4B1-90FE41E05C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7E2792-5166-BF4F-B561-71A930B55204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26A76C-17E9-1E4C-8E48-7EFB973B3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F159E5-CE2B-164F-915B-35A85848041D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AD55E-0030-1E44-A84B-6845B0E952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590C16-C7CA-1E4F-8C35-92C95B9D8E8E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BE920-C9A0-F845-AEA7-A6425E27ED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352172-6858-ED47-A9C4-14D3ACEAE697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6726E-3AFB-2B41-86AF-D28AFF5A55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451A2B23-81FD-6A41-A7AE-A05E67805B2E}" type="datetime1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7C2FC498-679F-AF4F-8905-A7EC3AA5DB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40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55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6.bin"/><Relationship Id="rId12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4.bin"/><Relationship Id="rId10" Type="http://schemas.openxmlformats.org/officeDocument/2006/relationships/oleObject" Target="../embeddings/oleObject79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3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oleObject" Target="../embeddings/oleObject94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6.bin"/><Relationship Id="rId15" Type="http://schemas.openxmlformats.org/officeDocument/2006/relationships/oleObject" Target="../embeddings/oleObject96.bin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5.bin"/><Relationship Id="rId9" Type="http://schemas.openxmlformats.org/officeDocument/2006/relationships/oleObject" Target="../embeddings/oleObject90.bin"/><Relationship Id="rId14" Type="http://schemas.openxmlformats.org/officeDocument/2006/relationships/oleObject" Target="../embeddings/oleObject9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13" Type="http://schemas.openxmlformats.org/officeDocument/2006/relationships/oleObject" Target="../embeddings/oleObject108.bin"/><Relationship Id="rId3" Type="http://schemas.openxmlformats.org/officeDocument/2006/relationships/oleObject" Target="../embeddings/oleObject98.bin"/><Relationship Id="rId7" Type="http://schemas.openxmlformats.org/officeDocument/2006/relationships/oleObject" Target="../embeddings/oleObject102.bin"/><Relationship Id="rId12" Type="http://schemas.openxmlformats.org/officeDocument/2006/relationships/oleObject" Target="../embeddings/oleObject10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1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01.bin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0.bin"/><Relationship Id="rId15" Type="http://schemas.openxmlformats.org/officeDocument/2006/relationships/oleObject" Target="../embeddings/oleObject110.bin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99.bin"/><Relationship Id="rId9" Type="http://schemas.openxmlformats.org/officeDocument/2006/relationships/oleObject" Target="../embeddings/oleObject104.bin"/><Relationship Id="rId14" Type="http://schemas.openxmlformats.org/officeDocument/2006/relationships/oleObject" Target="../embeddings/oleObject109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7.bin"/><Relationship Id="rId13" Type="http://schemas.openxmlformats.org/officeDocument/2006/relationships/oleObject" Target="../embeddings/oleObject122.bin"/><Relationship Id="rId3" Type="http://schemas.openxmlformats.org/officeDocument/2006/relationships/oleObject" Target="../embeddings/oleObject112.bin"/><Relationship Id="rId7" Type="http://schemas.openxmlformats.org/officeDocument/2006/relationships/oleObject" Target="../embeddings/oleObject116.bin"/><Relationship Id="rId12" Type="http://schemas.openxmlformats.org/officeDocument/2006/relationships/oleObject" Target="../embeddings/oleObject12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5.bin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15.bin"/><Relationship Id="rId11" Type="http://schemas.openxmlformats.org/officeDocument/2006/relationships/oleObject" Target="../embeddings/oleObject120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24.bin"/><Relationship Id="rId10" Type="http://schemas.openxmlformats.org/officeDocument/2006/relationships/oleObject" Target="../embeddings/oleObject119.bin"/><Relationship Id="rId4" Type="http://schemas.openxmlformats.org/officeDocument/2006/relationships/oleObject" Target="../embeddings/oleObject113.bin"/><Relationship Id="rId9" Type="http://schemas.openxmlformats.org/officeDocument/2006/relationships/oleObject" Target="../embeddings/oleObject118.bin"/><Relationship Id="rId14" Type="http://schemas.openxmlformats.org/officeDocument/2006/relationships/oleObject" Target="../embeddings/oleObject123.bin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oleObject" Target="../embeddings/oleObject128.bin"/><Relationship Id="rId4" Type="http://schemas.openxmlformats.org/officeDocument/2006/relationships/oleObject" Target="../embeddings/oleObject127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vicedaily.com/gadgets/awesome-wooden-switch-and-bulb-game-resurrects-1960s-idea.html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 cstate="print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en-US" dirty="0" smtClean="0"/>
              <a:t>Constraint Models for the Covering Test Problems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baseline="-310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3505200"/>
            <a:ext cx="6400800" cy="1447800"/>
          </a:xfrm>
          <a:prstGeom prst="rect">
            <a:avLst/>
          </a:prstGeom>
        </p:spPr>
        <p:txBody>
          <a:bodyPr>
            <a:prstTxWarp prst="textNoShape">
              <a:avLst/>
            </a:prstTxWarp>
            <a:noAutofit/>
          </a:bodyPr>
          <a:lstStyle/>
          <a:p>
            <a:pPr algn="ctr">
              <a:spcBef>
                <a:spcPct val="20000"/>
              </a:spcBef>
              <a:spcAft>
                <a:spcPts val="600"/>
              </a:spcAft>
              <a:buFont typeface="Arial" charset="0"/>
              <a:buNone/>
            </a:pP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Authors: </a:t>
            </a:r>
            <a:r>
              <a:rPr lang="en-US" sz="2000" dirty="0" err="1" smtClean="0">
                <a:solidFill>
                  <a:srgbClr val="898989"/>
                </a:solidFill>
                <a:latin typeface="Calibri" charset="0"/>
              </a:rPr>
              <a:t>Brahim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 </a:t>
            </a:r>
            <a:r>
              <a:rPr lang="en-US" sz="2000" dirty="0" err="1" smtClean="0">
                <a:solidFill>
                  <a:srgbClr val="898989"/>
                </a:solidFill>
                <a:latin typeface="Calibri" charset="0"/>
              </a:rPr>
              <a:t>Hnich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, Steven D. </a:t>
            </a:r>
            <a:r>
              <a:rPr lang="en-US" sz="2000" dirty="0" err="1" smtClean="0">
                <a:solidFill>
                  <a:srgbClr val="898989"/>
                </a:solidFill>
                <a:latin typeface="Calibri" charset="0"/>
              </a:rPr>
              <a:t>Prestwich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, </a:t>
            </a:r>
            <a:r>
              <a:rPr lang="en-US" sz="2000" dirty="0" err="1" smtClean="0">
                <a:solidFill>
                  <a:srgbClr val="898989"/>
                </a:solidFill>
                <a:latin typeface="Calibri" charset="0"/>
              </a:rPr>
              <a:t>Evgeny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 </a:t>
            </a:r>
            <a:r>
              <a:rPr lang="en-US" sz="2000" dirty="0" err="1" smtClean="0">
                <a:solidFill>
                  <a:srgbClr val="898989"/>
                </a:solidFill>
                <a:latin typeface="Calibri" charset="0"/>
              </a:rPr>
              <a:t>Selensky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, Barbara M. Smith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3200" dirty="0" smtClean="0">
                <a:solidFill>
                  <a:srgbClr val="898989"/>
                </a:solidFill>
                <a:latin typeface="Calibri" charset="0"/>
              </a:rPr>
              <a:t>Speaker: </a:t>
            </a:r>
            <a:r>
              <a:rPr lang="en-US" sz="3200" dirty="0" err="1" smtClean="0">
                <a:solidFill>
                  <a:srgbClr val="898989"/>
                </a:solidFill>
                <a:latin typeface="Calibri" charset="0"/>
              </a:rPr>
              <a:t>Pingyu</a:t>
            </a:r>
            <a:r>
              <a:rPr lang="en-US" sz="3200" dirty="0" smtClean="0">
                <a:solidFill>
                  <a:srgbClr val="898989"/>
                </a:solidFill>
                <a:latin typeface="Calibri" charset="0"/>
              </a:rPr>
              <a:t> Zhang </a:t>
            </a:r>
          </a:p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CSE 990 Advanced Constraint </a:t>
            </a:r>
            <a:r>
              <a:rPr lang="en-US" sz="2000" dirty="0">
                <a:solidFill>
                  <a:srgbClr val="898989"/>
                </a:solidFill>
                <a:latin typeface="Calibri" charset="0"/>
              </a:rPr>
              <a:t>Processing,</a:t>
            </a:r>
            <a:r>
              <a:rPr lang="en-US" sz="2000" dirty="0" smtClean="0">
                <a:solidFill>
                  <a:srgbClr val="898989"/>
                </a:solidFill>
                <a:latin typeface="Calibri" charset="0"/>
              </a:rPr>
              <a:t> Fall </a:t>
            </a:r>
            <a:r>
              <a:rPr lang="en-US" sz="2000" dirty="0">
                <a:solidFill>
                  <a:srgbClr val="898989"/>
                </a:solidFill>
                <a:latin typeface="Calibri" charset="0"/>
              </a:rPr>
              <a:t>2009</a:t>
            </a:r>
            <a:endParaRPr lang="en-US" sz="2000" dirty="0" smtClean="0">
              <a:solidFill>
                <a:srgbClr val="898989"/>
              </a:solidFill>
              <a:latin typeface="Calibri" charset="0"/>
            </a:endParaRPr>
          </a:p>
          <a:p>
            <a:pPr algn="ctr">
              <a:spcBef>
                <a:spcPct val="20000"/>
              </a:spcBef>
              <a:buFont typeface="Arial" charset="0"/>
              <a:buNone/>
            </a:pPr>
            <a:endParaRPr lang="en-US" sz="2000" dirty="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CCA2-32A2-3E4D-A138-8541EF26C5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Each variable represent the value of one parameter in one vector: </a:t>
            </a:r>
            <a:r>
              <a:rPr lang="en-US" sz="2400" dirty="0" err="1" smtClean="0"/>
              <a:t>b×k</a:t>
            </a:r>
            <a:r>
              <a:rPr lang="en-US" sz="2400" dirty="0" smtClean="0"/>
              <a:t> matrix</a:t>
            </a:r>
          </a:p>
          <a:p>
            <a:r>
              <a:rPr lang="en-US" sz="2400" dirty="0" smtClean="0"/>
              <a:t>How to express constraints?</a:t>
            </a:r>
          </a:p>
          <a:p>
            <a:pPr lvl="1"/>
            <a:r>
              <a:rPr lang="en-US" sz="2000" dirty="0" smtClean="0"/>
              <a:t>Every subset of </a:t>
            </a:r>
            <a:r>
              <a:rPr lang="en-US" sz="2000" dirty="0" err="1" smtClean="0"/>
              <a:t>t</a:t>
            </a:r>
            <a:r>
              <a:rPr lang="en-US" sz="2000" dirty="0" smtClean="0"/>
              <a:t> parameters must be combined in all possible ways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Naïve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3695700"/>
          <a:ext cx="5781675" cy="1943100"/>
        </p:xfrm>
        <a:graphic>
          <a:graphicData uri="http://schemas.openxmlformats.org/presentationml/2006/ole">
            <p:oleObj spid="_x0000_s47106" name="Equation" r:id="rId3" imgW="7315200" imgH="2451100" progId="Equation.3">
              <p:embed/>
            </p:oleObj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3276600" y="3733800"/>
            <a:ext cx="838200" cy="2247900"/>
            <a:chOff x="3276600" y="3733800"/>
            <a:chExt cx="838200" cy="2247900"/>
          </a:xfrm>
        </p:grpSpPr>
        <p:sp>
          <p:nvSpPr>
            <p:cNvPr id="5" name="Rectangle 4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7107" name="Equation" r:id="rId4" imgW="3657600" imgH="2133600" progId="Equation.3">
                <p:embed/>
              </p:oleObj>
            </a:graphicData>
          </a:graphic>
        </p:graphicFrame>
      </p:grp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Each variable represent the value of one parameter in one vector: </a:t>
            </a:r>
            <a:r>
              <a:rPr lang="en-US" sz="2400" dirty="0" err="1" smtClean="0"/>
              <a:t>b×k</a:t>
            </a:r>
            <a:r>
              <a:rPr lang="en-US" sz="2400" dirty="0" smtClean="0"/>
              <a:t> matrix</a:t>
            </a:r>
          </a:p>
          <a:p>
            <a:r>
              <a:rPr lang="en-US" sz="2400" dirty="0" smtClean="0"/>
              <a:t>How to express constraints?</a:t>
            </a:r>
          </a:p>
          <a:p>
            <a:pPr lvl="1"/>
            <a:r>
              <a:rPr lang="en-US" sz="2000" dirty="0" smtClean="0"/>
              <a:t>Every subset of </a:t>
            </a:r>
            <a:r>
              <a:rPr lang="en-US" sz="2000" dirty="0" err="1" smtClean="0"/>
              <a:t>t</a:t>
            </a:r>
            <a:r>
              <a:rPr lang="en-US" sz="2000" dirty="0" smtClean="0"/>
              <a:t> parameters must be combined in all possible ways</a:t>
            </a:r>
          </a:p>
          <a:p>
            <a:pPr lvl="1"/>
            <a:r>
              <a:rPr lang="en-US" sz="2000" i="1" dirty="0" smtClean="0">
                <a:solidFill>
                  <a:srgbClr val="008000"/>
                </a:solidFill>
              </a:rPr>
              <a:t>Question: How many columns are there for this example?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Naïve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3695993"/>
          <a:ext cx="8385176" cy="1942807"/>
        </p:xfrm>
        <a:graphic>
          <a:graphicData uri="http://schemas.openxmlformats.org/presentationml/2006/ole">
            <p:oleObj spid="_x0000_s48130" name="Equation" r:id="rId3" imgW="7315200" imgH="16891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Each variable represent the value of one parameter in one vector: </a:t>
            </a:r>
            <a:r>
              <a:rPr lang="en-US" sz="2400" dirty="0" err="1" smtClean="0"/>
              <a:t>b×k</a:t>
            </a:r>
            <a:r>
              <a:rPr lang="en-US" sz="2400" dirty="0" smtClean="0"/>
              <a:t> matrix</a:t>
            </a:r>
          </a:p>
          <a:p>
            <a:r>
              <a:rPr lang="en-US" sz="2400" dirty="0" smtClean="0"/>
              <a:t>How to express constraints?</a:t>
            </a:r>
          </a:p>
          <a:p>
            <a:pPr lvl="1"/>
            <a:r>
              <a:rPr lang="en-US" sz="2000" dirty="0" smtClean="0"/>
              <a:t>Every subset of </a:t>
            </a:r>
            <a:r>
              <a:rPr lang="en-US" sz="2000" dirty="0" err="1" smtClean="0"/>
              <a:t>t</a:t>
            </a:r>
            <a:r>
              <a:rPr lang="en-US" sz="2000" dirty="0" smtClean="0"/>
              <a:t> parameters must be combined in all possible ways.</a:t>
            </a:r>
          </a:p>
          <a:p>
            <a:pPr lvl="1"/>
            <a:r>
              <a:rPr lang="en-US" sz="2000" dirty="0" smtClean="0"/>
              <a:t>Express coverage constraints over columns (in general,         columns)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Clearly, this is not very efficient…</a:t>
            </a:r>
          </a:p>
          <a:p>
            <a:pPr lvl="1">
              <a:buNone/>
            </a:pPr>
            <a:r>
              <a:rPr lang="en-US" sz="2000" i="1" dirty="0" smtClean="0"/>
              <a:t> 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Naïve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81000" y="3695993"/>
          <a:ext cx="8385176" cy="1942807"/>
        </p:xfrm>
        <a:graphic>
          <a:graphicData uri="http://schemas.openxmlformats.org/presentationml/2006/ole">
            <p:oleObj spid="_x0000_s46082" name="Equation" r:id="rId3" imgW="7315200" imgH="1689100" progId="Equation.3">
              <p:embed/>
            </p:oleObj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124200" y="3810000"/>
            <a:ext cx="838200" cy="2247900"/>
            <a:chOff x="3276600" y="3733800"/>
            <a:chExt cx="838200" cy="2247900"/>
          </a:xfrm>
        </p:grpSpPr>
        <p:sp>
          <p:nvSpPr>
            <p:cNvPr id="7" name="Rectangle 6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6083" name="Equation" r:id="rId4" imgW="3657600" imgH="2133600" progId="Equation.3">
                <p:embed/>
              </p:oleObj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4114800" y="3810000"/>
            <a:ext cx="838200" cy="2247900"/>
            <a:chOff x="3276600" y="3733800"/>
            <a:chExt cx="838200" cy="2247900"/>
          </a:xfrm>
        </p:grpSpPr>
        <p:sp>
          <p:nvSpPr>
            <p:cNvPr id="10" name="Rectangle 9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6084" name="Equation" r:id="rId5" imgW="3657600" imgH="2133600" progId="Equation.3">
                <p:embed/>
              </p:oleObj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5486400" y="3810000"/>
            <a:ext cx="838200" cy="2247900"/>
            <a:chOff x="3276600" y="3733800"/>
            <a:chExt cx="838200" cy="2247900"/>
          </a:xfrm>
        </p:grpSpPr>
        <p:sp>
          <p:nvSpPr>
            <p:cNvPr id="13" name="Rectangle 12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6085" name="Equation" r:id="rId6" imgW="3657600" imgH="2133600" progId="Equation.3">
                <p:embed/>
              </p:oleObj>
            </a:graphicData>
          </a:graphic>
        </p:graphicFrame>
      </p:grpSp>
      <p:grpSp>
        <p:nvGrpSpPr>
          <p:cNvPr id="15" name="Group 14"/>
          <p:cNvGrpSpPr/>
          <p:nvPr/>
        </p:nvGrpSpPr>
        <p:grpSpPr>
          <a:xfrm>
            <a:off x="6477000" y="3810000"/>
            <a:ext cx="838200" cy="2247900"/>
            <a:chOff x="3276600" y="3733800"/>
            <a:chExt cx="838200" cy="2247900"/>
          </a:xfrm>
        </p:grpSpPr>
        <p:sp>
          <p:nvSpPr>
            <p:cNvPr id="16" name="Rectangle 15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6086" name="Equation" r:id="rId7" imgW="3657600" imgH="2133600" progId="Equation.3">
                <p:embed/>
              </p:oleObj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7848600" y="3810000"/>
            <a:ext cx="838200" cy="2247900"/>
            <a:chOff x="3276600" y="3733800"/>
            <a:chExt cx="838200" cy="2247900"/>
          </a:xfrm>
        </p:grpSpPr>
        <p:sp>
          <p:nvSpPr>
            <p:cNvPr id="19" name="Rectangle 18"/>
            <p:cNvSpPr/>
            <p:nvPr/>
          </p:nvSpPr>
          <p:spPr>
            <a:xfrm>
              <a:off x="3276600" y="3733800"/>
              <a:ext cx="838200" cy="1905000"/>
            </a:xfrm>
            <a:prstGeom prst="rect">
              <a:avLst/>
            </a:prstGeom>
            <a:solidFill>
              <a:schemeClr val="accent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3429000" y="5715000"/>
            <a:ext cx="457200" cy="266700"/>
          </p:xfrm>
          <a:graphic>
            <a:graphicData uri="http://schemas.openxmlformats.org/presentationml/2006/ole">
              <p:oleObj spid="_x0000_s46087" name="Equation" r:id="rId8" imgW="3657600" imgH="2133600" progId="Equation.3">
                <p:embed/>
              </p:oleObj>
            </a:graphicData>
          </a:graphic>
        </p:graphicFrame>
      </p:grp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934200" y="3206750"/>
          <a:ext cx="469900" cy="444500"/>
        </p:xfrm>
        <a:graphic>
          <a:graphicData uri="http://schemas.openxmlformats.org/presentationml/2006/ole">
            <p:oleObj spid="_x0000_s46088" name="Equation" r:id="rId9" imgW="3759200" imgH="3556000" progId="Equation.3">
              <p:embed/>
            </p:oleObj>
          </a:graphicData>
        </a:graphic>
      </p:graphicFrame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What did we learn from last model?</a:t>
            </a:r>
          </a:p>
          <a:p>
            <a:pPr lvl="1"/>
            <a:r>
              <a:rPr lang="en-US" sz="2000" dirty="0" smtClean="0"/>
              <a:t>Setting up variables is simple and straightforward.</a:t>
            </a:r>
          </a:p>
          <a:p>
            <a:pPr lvl="1"/>
            <a:r>
              <a:rPr lang="en-US" sz="2000" dirty="0" smtClean="0"/>
              <a:t>Expressing constraints is cumbersome and introduces numerous assistant variables. </a:t>
            </a:r>
          </a:p>
          <a:p>
            <a:r>
              <a:rPr lang="en-US" sz="2400" dirty="0" smtClean="0"/>
              <a:t>Each variable represents a </a:t>
            </a:r>
            <a:r>
              <a:rPr lang="en-US" sz="2400" dirty="0" err="1" smtClean="0"/>
              <a:t>t-tuple</a:t>
            </a:r>
            <a:r>
              <a:rPr lang="en-US" sz="2400" dirty="0" smtClean="0"/>
              <a:t> in a vector (compound variable), domain is all possible values for the </a:t>
            </a:r>
            <a:r>
              <a:rPr lang="en-US" sz="2400" dirty="0" err="1" smtClean="0"/>
              <a:t>tuple</a:t>
            </a:r>
            <a:r>
              <a:rPr lang="en-US" sz="2400" dirty="0" smtClean="0"/>
              <a:t>.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4001" y="4106369"/>
          <a:ext cx="6520199" cy="2294431"/>
        </p:xfrm>
        <a:graphic>
          <a:graphicData uri="http://schemas.openxmlformats.org/presentationml/2006/ole">
            <p:oleObj spid="_x0000_s49154" name="Equation" r:id="rId3" imgW="7315200" imgH="25781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533400" y="44196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239000" y="3878580"/>
          <a:ext cx="15240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762000"/>
              </a:tblGrid>
              <a:tr h="35349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Domain</a:t>
                      </a:r>
                      <a:r>
                        <a:rPr lang="en-US" sz="1200" baseline="0" dirty="0" smtClean="0"/>
                        <a:t> of C</a:t>
                      </a:r>
                      <a:r>
                        <a:rPr lang="en-US" sz="1200" baseline="-25000" dirty="0" smtClean="0"/>
                        <a:t>1,1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Assignments for x</a:t>
                      </a:r>
                      <a:r>
                        <a:rPr lang="en-US" sz="1200" baseline="-25000" dirty="0" smtClean="0"/>
                        <a:t>1</a:t>
                      </a:r>
                      <a:r>
                        <a:rPr lang="en-US" sz="1200" dirty="0" smtClean="0"/>
                        <a:t>,</a:t>
                      </a:r>
                      <a:r>
                        <a:rPr lang="en-US" sz="1200" baseline="0" dirty="0" smtClean="0"/>
                        <a:t> x</a:t>
                      </a:r>
                      <a:r>
                        <a:rPr lang="en-US" sz="1200" baseline="-25000" dirty="0" smtClean="0"/>
                        <a:t>2</a:t>
                      </a:r>
                      <a:r>
                        <a:rPr lang="en-US" sz="1200" baseline="0" dirty="0" smtClean="0"/>
                        <a:t>, x</a:t>
                      </a:r>
                      <a:r>
                        <a:rPr lang="en-US" sz="1200" baseline="-250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0, 0,</a:t>
                      </a:r>
                      <a:r>
                        <a:rPr lang="en-US" sz="1200" baseline="0" dirty="0" smtClean="0"/>
                        <a:t> 0</a:t>
                      </a:r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0, 0,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0, 1,</a:t>
                      </a:r>
                      <a:r>
                        <a:rPr lang="en-US" sz="1200" baseline="0" dirty="0" smtClean="0"/>
                        <a:t> 0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0, 1,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1, 0,</a:t>
                      </a:r>
                      <a:r>
                        <a:rPr lang="en-US" sz="1200" baseline="0" dirty="0" smtClean="0"/>
                        <a:t> 0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1, 0,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1, 1,</a:t>
                      </a:r>
                      <a:r>
                        <a:rPr lang="en-US" sz="1200" baseline="0" dirty="0" smtClean="0"/>
                        <a:t> 0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14544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1, 1,</a:t>
                      </a:r>
                      <a:r>
                        <a:rPr lang="en-US" sz="1200" baseline="0" dirty="0" smtClean="0"/>
                        <a:t> 1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Elbow Connector 8"/>
          <p:cNvCxnSpPr>
            <a:stCxn id="5" idx="3"/>
          </p:cNvCxnSpPr>
          <p:nvPr/>
        </p:nvCxnSpPr>
        <p:spPr>
          <a:xfrm>
            <a:off x="914400" y="4610100"/>
            <a:ext cx="63246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1219200" y="3581400"/>
          <a:ext cx="6519863" cy="2290763"/>
        </p:xfrm>
        <a:graphic>
          <a:graphicData uri="http://schemas.openxmlformats.org/presentationml/2006/ole">
            <p:oleObj spid="_x0000_s50179" name="Equation" r:id="rId3" imgW="7315200" imgH="4114800" progId="Equation.3">
              <p:embed/>
            </p:oleObj>
          </a:graphicData>
        </a:graphic>
      </p:graphicFrame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How to express constraints?</a:t>
            </a:r>
          </a:p>
          <a:p>
            <a:pPr lvl="1"/>
            <a:r>
              <a:rPr lang="en-US" sz="2000" dirty="0" smtClean="0"/>
              <a:t>Now, each column represents all assignments for one specific </a:t>
            </a:r>
            <a:r>
              <a:rPr lang="en-US" sz="2000" dirty="0" err="1" smtClean="0"/>
              <a:t>tuple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In each column, every number in the range 0 to 2</a:t>
            </a:r>
            <a:r>
              <a:rPr lang="en-US" sz="2000" baseline="30000" dirty="0" smtClean="0"/>
              <a:t>t</a:t>
            </a:r>
            <a:r>
              <a:rPr lang="en-US" sz="2000" dirty="0" smtClean="0"/>
              <a:t> -1 should appear at least once, and at most…</a:t>
            </a:r>
          </a:p>
          <a:p>
            <a:pPr lvl="1"/>
            <a:r>
              <a:rPr lang="en-US" sz="2000" i="1" dirty="0" smtClean="0">
                <a:solidFill>
                  <a:srgbClr val="008000"/>
                </a:solidFill>
              </a:rPr>
              <a:t>Question: How many times each number appears at most in a column?</a:t>
            </a:r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endParaRPr lang="en-US" sz="2000" i="1" dirty="0" smtClean="0"/>
          </a:p>
          <a:p>
            <a:pPr lvl="1"/>
            <a:r>
              <a:rPr lang="en-US" sz="2000" dirty="0" smtClean="0"/>
              <a:t>Enforcing such a global constraint on each column. (         constraints in total)</a:t>
            </a:r>
            <a:r>
              <a:rPr lang="en-US" sz="2000" i="1" dirty="0" smtClean="0"/>
              <a:t> 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2954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050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5908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004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4196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1054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7912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4770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162800" y="3810000"/>
            <a:ext cx="5334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6750050" y="5943600"/>
          <a:ext cx="336550" cy="654403"/>
        </p:xfrm>
        <a:graphic>
          <a:graphicData uri="http://schemas.openxmlformats.org/presentationml/2006/ole">
            <p:oleObj spid="_x0000_s50181" name="Equation" r:id="rId4" imgW="1828800" imgH="3556000" progId="Equation.3">
              <p:embed/>
            </p:oleObj>
          </a:graphicData>
        </a:graphic>
      </p:graphicFrame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914400" y="2057400"/>
          <a:ext cx="6934200" cy="1606865"/>
        </p:xfrm>
        <a:graphic>
          <a:graphicData uri="http://schemas.openxmlformats.org/presentationml/2006/ole">
            <p:oleObj spid="_x0000_s51203" name="Equation" r:id="rId3" imgW="7315200" imgH="1689100" progId="Equation.3">
              <p:embed/>
            </p:oleObj>
          </a:graphicData>
        </a:graphic>
      </p:graphicFrame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Improvement over the last model?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Are we done?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8800" y="4038600"/>
          <a:ext cx="5196990" cy="1828800"/>
        </p:xfrm>
        <a:graphic>
          <a:graphicData uri="http://schemas.openxmlformats.org/presentationml/2006/ole">
            <p:oleObj spid="_x0000_s51202" name="Equation" r:id="rId4" imgW="7315200" imgH="25781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3200400" y="2133600"/>
            <a:ext cx="2667000" cy="1524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4343400"/>
            <a:ext cx="381000" cy="1524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Curved Connector 11"/>
          <p:cNvCxnSpPr>
            <a:stCxn id="5" idx="2"/>
            <a:endCxn id="10" idx="0"/>
          </p:cNvCxnSpPr>
          <p:nvPr/>
        </p:nvCxnSpPr>
        <p:spPr>
          <a:xfrm rot="5400000">
            <a:off x="2971800" y="2781300"/>
            <a:ext cx="685800" cy="2438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Intersection Constraints</a:t>
            </a:r>
          </a:p>
          <a:p>
            <a:pPr lvl="1"/>
            <a:r>
              <a:rPr lang="en-US" sz="2000" dirty="0" smtClean="0"/>
              <a:t>Values assigned to compound variables in the same vector should be consistent.</a:t>
            </a:r>
          </a:p>
          <a:p>
            <a:pPr lvl="1"/>
            <a:r>
              <a:rPr lang="en-US" sz="2000" dirty="0" smtClean="0"/>
              <a:t>In every row, if two variables share some positions, we impose a binary constraint stating the allowed pairs of values.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61601" y="3801569"/>
          <a:ext cx="6520199" cy="2294431"/>
        </p:xfrm>
        <a:graphic>
          <a:graphicData uri="http://schemas.openxmlformats.org/presentationml/2006/ole">
            <p:oleObj spid="_x0000_s52226" name="Equation" r:id="rId3" imgW="7315200" imgH="25781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" y="41148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086600" y="4343400"/>
          <a:ext cx="1752600" cy="1130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Allowed </a:t>
                      </a:r>
                      <a:r>
                        <a:rPr lang="en-US" sz="1200" dirty="0" err="1" smtClean="0"/>
                        <a:t>tuples</a:t>
                      </a:r>
                      <a:endParaRPr lang="en-US" sz="1200" dirty="0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(0,0), (0,1), (1,0), (1,1),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(2,2), (2,3), (3,2), (3,3),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(4,4), (4,5), (5,4), (5,5),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(6,6), (6,7), (7,6), (7,7)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1066800" y="41148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hape 16"/>
          <p:cNvCxnSpPr>
            <a:stCxn id="5" idx="0"/>
          </p:cNvCxnSpPr>
          <p:nvPr/>
        </p:nvCxnSpPr>
        <p:spPr>
          <a:xfrm rot="16200000" flipH="1">
            <a:off x="4171950" y="514350"/>
            <a:ext cx="228600" cy="7429500"/>
          </a:xfrm>
          <a:prstGeom prst="curvedConnector4">
            <a:avLst>
              <a:gd name="adj1" fmla="val -204515"/>
              <a:gd name="adj2" fmla="val 99683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10" idx="2"/>
          </p:cNvCxnSpPr>
          <p:nvPr/>
        </p:nvCxnSpPr>
        <p:spPr>
          <a:xfrm rot="16200000" flipH="1">
            <a:off x="3905250" y="1847850"/>
            <a:ext cx="533400" cy="582930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How many Intersection Constraints for each row?</a:t>
            </a:r>
          </a:p>
          <a:p>
            <a:pPr lvl="1"/>
            <a:r>
              <a:rPr lang="en-US" sz="2000" dirty="0" smtClean="0"/>
              <a:t>For each compound variable, # of variables sharing ONE position is  </a:t>
            </a:r>
          </a:p>
          <a:p>
            <a:pPr lvl="1"/>
            <a:r>
              <a:rPr lang="en-US" sz="2000" dirty="0" smtClean="0"/>
              <a:t># of variables sharing TWO positions</a:t>
            </a:r>
          </a:p>
          <a:p>
            <a:pPr lvl="1"/>
            <a:r>
              <a:rPr lang="en-US" altLang="zh-CN" sz="2000" dirty="0" smtClean="0"/>
              <a:t>Continues until the case of sharing (t-1)</a:t>
            </a:r>
            <a:r>
              <a:rPr lang="en-US" sz="2000" dirty="0" smtClean="0"/>
              <a:t> positions</a:t>
            </a:r>
            <a:endParaRPr lang="en-US" sz="2400" dirty="0" smtClean="0"/>
          </a:p>
          <a:p>
            <a:r>
              <a:rPr lang="en-US" sz="2400" dirty="0" smtClean="0"/>
              <a:t>For the CA(3, 5, 2) example</a:t>
            </a:r>
          </a:p>
          <a:p>
            <a:pPr lvl="1"/>
            <a:r>
              <a:rPr lang="en-US" sz="2000" dirty="0" smtClean="0"/>
              <a:t># of variables sharing ONE position is 3  </a:t>
            </a:r>
          </a:p>
          <a:p>
            <a:pPr lvl="1"/>
            <a:r>
              <a:rPr lang="en-US" sz="2000" dirty="0" smtClean="0"/>
              <a:t># of variables sharing TWO positions is 6</a:t>
            </a:r>
          </a:p>
          <a:p>
            <a:pPr lvl="1"/>
            <a:r>
              <a:rPr lang="en-US" sz="2000" dirty="0" smtClean="0"/>
              <a:t>10 variables in each row, (3+6)×10/2 = 45 constraints.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5562600"/>
          <a:ext cx="7848600" cy="322262"/>
        </p:xfrm>
        <a:graphic>
          <a:graphicData uri="http://schemas.openxmlformats.org/presentationml/2006/ole">
            <p:oleObj spid="_x0000_s53250" name="Equation" r:id="rId3" imgW="7315200" imgH="304800" progId="Equation.3">
              <p:embed/>
            </p:oleObj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8201297" y="1981200"/>
          <a:ext cx="714103" cy="520700"/>
        </p:xfrm>
        <a:graphic>
          <a:graphicData uri="http://schemas.openxmlformats.org/presentationml/2006/ole">
            <p:oleObj spid="_x0000_s53251" name="Equation" r:id="rId4" imgW="4876800" imgH="3556000" progId="Equation.3">
              <p:embed/>
            </p:oleObj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080000" y="2362200"/>
          <a:ext cx="863600" cy="520700"/>
        </p:xfrm>
        <a:graphic>
          <a:graphicData uri="http://schemas.openxmlformats.org/presentationml/2006/ole">
            <p:oleObj spid="_x0000_s53252" name="Equation" r:id="rId5" imgW="5892800" imgH="35560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954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56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576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958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960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42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72400" y="55626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Curved Connector 24"/>
          <p:cNvCxnSpPr>
            <a:stCxn id="12" idx="0"/>
            <a:endCxn id="18" idx="0"/>
          </p:cNvCxnSpPr>
          <p:nvPr/>
        </p:nvCxnSpPr>
        <p:spPr>
          <a:xfrm rot="5400000" flipH="1" flipV="1">
            <a:off x="2819400" y="3581400"/>
            <a:ext cx="1588" cy="39624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12" idx="0"/>
            <a:endCxn id="21" idx="0"/>
          </p:cNvCxnSpPr>
          <p:nvPr/>
        </p:nvCxnSpPr>
        <p:spPr>
          <a:xfrm rot="5400000" flipH="1" flipV="1">
            <a:off x="4038600" y="2362200"/>
            <a:ext cx="1588" cy="6400800"/>
          </a:xfrm>
          <a:prstGeom prst="curvedConnector3">
            <a:avLst>
              <a:gd name="adj1" fmla="val 28649055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12" idx="0"/>
            <a:endCxn id="22" idx="0"/>
          </p:cNvCxnSpPr>
          <p:nvPr/>
        </p:nvCxnSpPr>
        <p:spPr>
          <a:xfrm rot="5400000" flipH="1" flipV="1">
            <a:off x="4457700" y="1943100"/>
            <a:ext cx="1588" cy="7239000"/>
          </a:xfrm>
          <a:prstGeom prst="curvedConnector3">
            <a:avLst>
              <a:gd name="adj1" fmla="val 35775882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13" idx="0"/>
            <a:endCxn id="16" idx="0"/>
          </p:cNvCxnSpPr>
          <p:nvPr/>
        </p:nvCxnSpPr>
        <p:spPr>
          <a:xfrm rot="5400000" flipH="1" flipV="1">
            <a:off x="2781300" y="4381500"/>
            <a:ext cx="1588" cy="23622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13" idx="0"/>
            <a:endCxn id="20" idx="0"/>
          </p:cNvCxnSpPr>
          <p:nvPr/>
        </p:nvCxnSpPr>
        <p:spPr>
          <a:xfrm rot="5400000" flipH="1" flipV="1">
            <a:off x="4000500" y="3162300"/>
            <a:ext cx="1588" cy="4800600"/>
          </a:xfrm>
          <a:prstGeom prst="curvedConnector3">
            <a:avLst>
              <a:gd name="adj1" fmla="val 21522292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13" idx="0"/>
            <a:endCxn id="22" idx="0"/>
          </p:cNvCxnSpPr>
          <p:nvPr/>
        </p:nvCxnSpPr>
        <p:spPr>
          <a:xfrm rot="5400000" flipH="1" flipV="1">
            <a:off x="4838700" y="2324100"/>
            <a:ext cx="1588" cy="6477000"/>
          </a:xfrm>
          <a:prstGeom prst="curvedConnector3">
            <a:avLst>
              <a:gd name="adj1" fmla="val 42902645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14" idx="0"/>
            <a:endCxn id="15" idx="0"/>
          </p:cNvCxnSpPr>
          <p:nvPr/>
        </p:nvCxnSpPr>
        <p:spPr>
          <a:xfrm rot="5400000" flipH="1" flipV="1">
            <a:off x="2781300" y="5143500"/>
            <a:ext cx="1588" cy="8382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14" idx="0"/>
            <a:endCxn id="19" idx="0"/>
          </p:cNvCxnSpPr>
          <p:nvPr/>
        </p:nvCxnSpPr>
        <p:spPr>
          <a:xfrm rot="5400000" flipH="1" flipV="1">
            <a:off x="3962400" y="3962400"/>
            <a:ext cx="1588" cy="32004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14" idx="0"/>
            <a:endCxn id="22" idx="0"/>
          </p:cNvCxnSpPr>
          <p:nvPr/>
        </p:nvCxnSpPr>
        <p:spPr>
          <a:xfrm rot="5400000" flipH="1" flipV="1">
            <a:off x="5219700" y="2705100"/>
            <a:ext cx="1588" cy="5715000"/>
          </a:xfrm>
          <a:prstGeom prst="curvedConnector3">
            <a:avLst>
              <a:gd name="adj1" fmla="val 51613161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stCxn id="15" idx="2"/>
            <a:endCxn id="20" idx="2"/>
          </p:cNvCxnSpPr>
          <p:nvPr/>
        </p:nvCxnSpPr>
        <p:spPr>
          <a:xfrm rot="16200000" flipH="1">
            <a:off x="4800600" y="4343400"/>
            <a:ext cx="1588" cy="3200400"/>
          </a:xfrm>
          <a:prstGeom prst="curvedConnector3">
            <a:avLst>
              <a:gd name="adj1" fmla="val 9644270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/>
          <p:cNvCxnSpPr>
            <a:stCxn id="15" idx="2"/>
            <a:endCxn id="21" idx="2"/>
          </p:cNvCxnSpPr>
          <p:nvPr/>
        </p:nvCxnSpPr>
        <p:spPr>
          <a:xfrm rot="16200000" flipH="1">
            <a:off x="5219700" y="3924300"/>
            <a:ext cx="1588" cy="4038600"/>
          </a:xfrm>
          <a:prstGeom prst="curvedConnector3">
            <a:avLst>
              <a:gd name="adj1" fmla="val 23106045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urved Connector 58"/>
          <p:cNvCxnSpPr>
            <a:stCxn id="16" idx="2"/>
            <a:endCxn id="19" idx="2"/>
          </p:cNvCxnSpPr>
          <p:nvPr/>
        </p:nvCxnSpPr>
        <p:spPr>
          <a:xfrm rot="16200000" flipH="1">
            <a:off x="4762500" y="5143500"/>
            <a:ext cx="1588" cy="1600200"/>
          </a:xfrm>
          <a:prstGeom prst="curvedConnector3">
            <a:avLst>
              <a:gd name="adj1" fmla="val 4893073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16" idx="2"/>
            <a:endCxn id="21" idx="2"/>
          </p:cNvCxnSpPr>
          <p:nvPr/>
        </p:nvCxnSpPr>
        <p:spPr>
          <a:xfrm rot="16200000" flipH="1">
            <a:off x="5600700" y="4305300"/>
            <a:ext cx="1588" cy="3276600"/>
          </a:xfrm>
          <a:prstGeom prst="curvedConnector3">
            <a:avLst>
              <a:gd name="adj1" fmla="val 1914666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urved Connector 68"/>
          <p:cNvCxnSpPr>
            <a:stCxn id="18" idx="2"/>
            <a:endCxn id="19" idx="2"/>
          </p:cNvCxnSpPr>
          <p:nvPr/>
        </p:nvCxnSpPr>
        <p:spPr>
          <a:xfrm rot="16200000" flipH="1">
            <a:off x="5181600" y="5562600"/>
            <a:ext cx="1588" cy="7620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urved Connector 70"/>
          <p:cNvCxnSpPr>
            <a:stCxn id="18" idx="2"/>
            <a:endCxn id="20" idx="2"/>
          </p:cNvCxnSpPr>
          <p:nvPr/>
        </p:nvCxnSpPr>
        <p:spPr>
          <a:xfrm rot="16200000" flipH="1">
            <a:off x="5600700" y="5143500"/>
            <a:ext cx="1588" cy="16002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12" idx="0"/>
            <a:endCxn id="13" idx="0"/>
          </p:cNvCxnSpPr>
          <p:nvPr/>
        </p:nvCxnSpPr>
        <p:spPr>
          <a:xfrm rot="5400000" flipH="1" flipV="1">
            <a:off x="1219200" y="5181600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urved Connector 74"/>
          <p:cNvCxnSpPr>
            <a:stCxn id="12" idx="0"/>
            <a:endCxn id="14" idx="0"/>
          </p:cNvCxnSpPr>
          <p:nvPr/>
        </p:nvCxnSpPr>
        <p:spPr>
          <a:xfrm rot="5400000" flipH="1" flipV="1">
            <a:off x="1600200" y="4800600"/>
            <a:ext cx="1588" cy="1524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12" idx="0"/>
            <a:endCxn id="15" idx="0"/>
          </p:cNvCxnSpPr>
          <p:nvPr/>
        </p:nvCxnSpPr>
        <p:spPr>
          <a:xfrm rot="5400000" flipH="1" flipV="1">
            <a:off x="2019300" y="4381500"/>
            <a:ext cx="1588" cy="2362200"/>
          </a:xfrm>
          <a:prstGeom prst="curvedConnector3">
            <a:avLst>
              <a:gd name="adj1" fmla="val 3181649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2" idx="0"/>
            <a:endCxn id="16" idx="0"/>
          </p:cNvCxnSpPr>
          <p:nvPr/>
        </p:nvCxnSpPr>
        <p:spPr>
          <a:xfrm rot="5400000" flipH="1" flipV="1">
            <a:off x="2400300" y="4000500"/>
            <a:ext cx="1588" cy="31242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12" idx="0"/>
            <a:endCxn id="19" idx="0"/>
          </p:cNvCxnSpPr>
          <p:nvPr/>
        </p:nvCxnSpPr>
        <p:spPr>
          <a:xfrm rot="5400000" flipH="1" flipV="1">
            <a:off x="3200400" y="3200400"/>
            <a:ext cx="1588" cy="47244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12" idx="0"/>
            <a:endCxn id="20" idx="0"/>
          </p:cNvCxnSpPr>
          <p:nvPr/>
        </p:nvCxnSpPr>
        <p:spPr>
          <a:xfrm rot="5400000" flipH="1" flipV="1">
            <a:off x="3619500" y="2781300"/>
            <a:ext cx="1588" cy="55626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13" idx="0"/>
            <a:endCxn id="14" idx="0"/>
          </p:cNvCxnSpPr>
          <p:nvPr/>
        </p:nvCxnSpPr>
        <p:spPr>
          <a:xfrm rot="5400000" flipH="1" flipV="1">
            <a:off x="1981200" y="5181600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13" idx="0"/>
            <a:endCxn id="18" idx="0"/>
          </p:cNvCxnSpPr>
          <p:nvPr/>
        </p:nvCxnSpPr>
        <p:spPr>
          <a:xfrm rot="5400000" flipH="1" flipV="1">
            <a:off x="3200400" y="3962400"/>
            <a:ext cx="1588" cy="3200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13" idx="0"/>
            <a:endCxn id="15" idx="0"/>
          </p:cNvCxnSpPr>
          <p:nvPr/>
        </p:nvCxnSpPr>
        <p:spPr>
          <a:xfrm rot="5400000" flipH="1" flipV="1">
            <a:off x="2400300" y="4762500"/>
            <a:ext cx="1588" cy="1600200"/>
          </a:xfrm>
          <a:prstGeom prst="curvedConnector3">
            <a:avLst>
              <a:gd name="adj1" fmla="val 429026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urved Connector 90"/>
          <p:cNvCxnSpPr>
            <a:stCxn id="13" idx="0"/>
            <a:endCxn id="19" idx="0"/>
          </p:cNvCxnSpPr>
          <p:nvPr/>
        </p:nvCxnSpPr>
        <p:spPr>
          <a:xfrm rot="5400000" flipH="1" flipV="1">
            <a:off x="3581400" y="3581400"/>
            <a:ext cx="1588" cy="39624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13" idx="0"/>
            <a:endCxn id="21" idx="0"/>
          </p:cNvCxnSpPr>
          <p:nvPr/>
        </p:nvCxnSpPr>
        <p:spPr>
          <a:xfrm rot="5400000" flipH="1" flipV="1">
            <a:off x="4419600" y="2743200"/>
            <a:ext cx="1588" cy="5638800"/>
          </a:xfrm>
          <a:prstGeom prst="curvedConnector3">
            <a:avLst>
              <a:gd name="adj1" fmla="val 246897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urved Connector 94"/>
          <p:cNvCxnSpPr>
            <a:stCxn id="14" idx="0"/>
            <a:endCxn id="16" idx="0"/>
          </p:cNvCxnSpPr>
          <p:nvPr/>
        </p:nvCxnSpPr>
        <p:spPr>
          <a:xfrm rot="5400000" flipH="1" flipV="1">
            <a:off x="3162300" y="4762500"/>
            <a:ext cx="1588" cy="1600200"/>
          </a:xfrm>
          <a:prstGeom prst="curvedConnector3">
            <a:avLst>
              <a:gd name="adj1" fmla="val 4369445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97"/>
          <p:cNvCxnSpPr>
            <a:stCxn id="14" idx="0"/>
            <a:endCxn id="18" idx="0"/>
          </p:cNvCxnSpPr>
          <p:nvPr/>
        </p:nvCxnSpPr>
        <p:spPr>
          <a:xfrm rot="5400000" flipH="1" flipV="1">
            <a:off x="3581400" y="4343400"/>
            <a:ext cx="1588" cy="2438400"/>
          </a:xfrm>
          <a:prstGeom prst="curvedConnector3">
            <a:avLst>
              <a:gd name="adj1" fmla="val 460701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14" idx="0"/>
            <a:endCxn id="20" idx="0"/>
          </p:cNvCxnSpPr>
          <p:nvPr/>
        </p:nvCxnSpPr>
        <p:spPr>
          <a:xfrm rot="5400000" flipH="1" flipV="1">
            <a:off x="4381500" y="3543300"/>
            <a:ext cx="1588" cy="4038600"/>
          </a:xfrm>
          <a:prstGeom prst="curvedConnector3">
            <a:avLst>
              <a:gd name="adj1" fmla="val 531968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stCxn id="14" idx="0"/>
            <a:endCxn id="21" idx="0"/>
          </p:cNvCxnSpPr>
          <p:nvPr/>
        </p:nvCxnSpPr>
        <p:spPr>
          <a:xfrm rot="5400000" flipH="1" flipV="1">
            <a:off x="4800600" y="3124200"/>
            <a:ext cx="1588" cy="48768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stCxn id="15" idx="2"/>
            <a:endCxn id="16" idx="2"/>
          </p:cNvCxnSpPr>
          <p:nvPr/>
        </p:nvCxnSpPr>
        <p:spPr>
          <a:xfrm rot="16200000" flipH="1">
            <a:off x="3581400" y="5562600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urved Connector 108"/>
          <p:cNvCxnSpPr>
            <a:stCxn id="15" idx="2"/>
            <a:endCxn id="18" idx="2"/>
          </p:cNvCxnSpPr>
          <p:nvPr/>
        </p:nvCxnSpPr>
        <p:spPr>
          <a:xfrm rot="16200000" flipH="1">
            <a:off x="4000500" y="5143500"/>
            <a:ext cx="1588" cy="1600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15" idx="2"/>
            <a:endCxn id="19" idx="2"/>
          </p:cNvCxnSpPr>
          <p:nvPr/>
        </p:nvCxnSpPr>
        <p:spPr>
          <a:xfrm rot="16200000" flipH="1">
            <a:off x="4381500" y="4762500"/>
            <a:ext cx="1588" cy="2362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urved Connector 112"/>
          <p:cNvCxnSpPr>
            <a:stCxn id="15" idx="2"/>
            <a:endCxn id="22" idx="2"/>
          </p:cNvCxnSpPr>
          <p:nvPr/>
        </p:nvCxnSpPr>
        <p:spPr>
          <a:xfrm rot="16200000" flipH="1">
            <a:off x="5638800" y="3505200"/>
            <a:ext cx="1588" cy="48768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16" idx="2"/>
            <a:endCxn id="18" idx="2"/>
          </p:cNvCxnSpPr>
          <p:nvPr/>
        </p:nvCxnSpPr>
        <p:spPr>
          <a:xfrm rot="16200000" flipH="1">
            <a:off x="4381500" y="5524500"/>
            <a:ext cx="1588" cy="8382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19"/>
          <p:cNvCxnSpPr>
            <a:stCxn id="16" idx="2"/>
            <a:endCxn id="20" idx="2"/>
          </p:cNvCxnSpPr>
          <p:nvPr/>
        </p:nvCxnSpPr>
        <p:spPr>
          <a:xfrm rot="16200000" flipH="1">
            <a:off x="5181600" y="4724400"/>
            <a:ext cx="1588" cy="24384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urved Connector 122"/>
          <p:cNvCxnSpPr>
            <a:stCxn id="16" idx="2"/>
            <a:endCxn id="22" idx="2"/>
          </p:cNvCxnSpPr>
          <p:nvPr/>
        </p:nvCxnSpPr>
        <p:spPr>
          <a:xfrm rot="16200000" flipH="1">
            <a:off x="6019800" y="3886200"/>
            <a:ext cx="1588" cy="4114800"/>
          </a:xfrm>
          <a:prstGeom prst="curvedConnector3">
            <a:avLst>
              <a:gd name="adj1" fmla="val 3181656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urved Connector 131"/>
          <p:cNvCxnSpPr>
            <a:stCxn id="18" idx="2"/>
            <a:endCxn id="21" idx="2"/>
          </p:cNvCxnSpPr>
          <p:nvPr/>
        </p:nvCxnSpPr>
        <p:spPr>
          <a:xfrm rot="16200000" flipH="1">
            <a:off x="6019800" y="4724400"/>
            <a:ext cx="1588" cy="2438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urved Connector 134"/>
          <p:cNvCxnSpPr>
            <a:stCxn id="18" idx="2"/>
            <a:endCxn id="22" idx="2"/>
          </p:cNvCxnSpPr>
          <p:nvPr/>
        </p:nvCxnSpPr>
        <p:spPr>
          <a:xfrm rot="16200000" flipH="1">
            <a:off x="6438900" y="4305300"/>
            <a:ext cx="1588" cy="3276600"/>
          </a:xfrm>
          <a:prstGeom prst="curvedConnector3">
            <a:avLst>
              <a:gd name="adj1" fmla="val 4527827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urved Connector 137"/>
          <p:cNvCxnSpPr>
            <a:stCxn id="19" idx="2"/>
            <a:endCxn id="20" idx="2"/>
          </p:cNvCxnSpPr>
          <p:nvPr/>
        </p:nvCxnSpPr>
        <p:spPr>
          <a:xfrm rot="16200000" flipH="1">
            <a:off x="5981700" y="5524500"/>
            <a:ext cx="1588" cy="8382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urved Connector 140"/>
          <p:cNvCxnSpPr>
            <a:stCxn id="19" idx="2"/>
            <a:endCxn id="21" idx="2"/>
          </p:cNvCxnSpPr>
          <p:nvPr/>
        </p:nvCxnSpPr>
        <p:spPr>
          <a:xfrm rot="16200000" flipH="1">
            <a:off x="6400800" y="5105400"/>
            <a:ext cx="1588" cy="1676400"/>
          </a:xfrm>
          <a:prstGeom prst="curvedConnector3">
            <a:avLst>
              <a:gd name="adj1" fmla="val 5161322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143"/>
          <p:cNvCxnSpPr>
            <a:stCxn id="19" idx="2"/>
            <a:endCxn id="22" idx="2"/>
          </p:cNvCxnSpPr>
          <p:nvPr/>
        </p:nvCxnSpPr>
        <p:spPr>
          <a:xfrm rot="16200000" flipH="1">
            <a:off x="6819900" y="4686300"/>
            <a:ext cx="1588" cy="2514600"/>
          </a:xfrm>
          <a:prstGeom prst="curvedConnector3">
            <a:avLst>
              <a:gd name="adj1" fmla="val 5161316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urved Connector 146"/>
          <p:cNvCxnSpPr>
            <a:stCxn id="20" idx="2"/>
            <a:endCxn id="21" idx="2"/>
          </p:cNvCxnSpPr>
          <p:nvPr/>
        </p:nvCxnSpPr>
        <p:spPr>
          <a:xfrm rot="16200000" flipH="1">
            <a:off x="6819900" y="5524500"/>
            <a:ext cx="1588" cy="838200"/>
          </a:xfrm>
          <a:prstGeom prst="curvedConnector3">
            <a:avLst>
              <a:gd name="adj1" fmla="val 647676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urved Connector 149"/>
          <p:cNvCxnSpPr>
            <a:stCxn id="20" idx="2"/>
            <a:endCxn id="22" idx="2"/>
          </p:cNvCxnSpPr>
          <p:nvPr/>
        </p:nvCxnSpPr>
        <p:spPr>
          <a:xfrm rot="16200000" flipH="1">
            <a:off x="7239000" y="5105400"/>
            <a:ext cx="1588" cy="1676400"/>
          </a:xfrm>
          <a:prstGeom prst="curvedConnector3">
            <a:avLst>
              <a:gd name="adj1" fmla="val 539887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urved Connector 152"/>
          <p:cNvCxnSpPr>
            <a:stCxn id="21" idx="2"/>
            <a:endCxn id="22" idx="2"/>
          </p:cNvCxnSpPr>
          <p:nvPr/>
        </p:nvCxnSpPr>
        <p:spPr>
          <a:xfrm rot="16200000" flipH="1">
            <a:off x="7658100" y="5524500"/>
            <a:ext cx="1588" cy="838200"/>
          </a:xfrm>
          <a:prstGeom prst="curvedConnector3">
            <a:avLst>
              <a:gd name="adj1" fmla="val 410119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38200"/>
          </a:xfrm>
        </p:spPr>
        <p:txBody>
          <a:bodyPr/>
          <a:lstStyle/>
          <a:p>
            <a:r>
              <a:rPr lang="en-US" sz="2400" dirty="0" smtClean="0"/>
              <a:t>How many Intersection Constraints for each row?</a:t>
            </a:r>
          </a:p>
          <a:p>
            <a:pPr lvl="1"/>
            <a:r>
              <a:rPr lang="en-US" sz="2000" dirty="0" smtClean="0"/>
              <a:t>Reduction 1: the red constraint is redundant with the conjunction of the two blue constraints and it can be removed.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In general, constraints between variables that share fewer than t-1 positions in common, can be removed.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685800" y="3199605"/>
          <a:ext cx="7848600" cy="322262"/>
        </p:xfrm>
        <a:graphic>
          <a:graphicData uri="http://schemas.openxmlformats.org/presentationml/2006/ole">
            <p:oleObj spid="_x0000_s55301" name="Equation" r:id="rId3" imgW="7315200" imgH="304800" progId="Equation.3">
              <p:embed/>
            </p:oleObj>
          </a:graphicData>
        </a:graphic>
      </p:graphicFrame>
      <p:sp>
        <p:nvSpPr>
          <p:cNvPr id="63" name="Rectangle 62"/>
          <p:cNvSpPr/>
          <p:nvPr/>
        </p:nvSpPr>
        <p:spPr>
          <a:xfrm>
            <a:off x="6858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4478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2098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0480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38100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6482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4102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2484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70866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924800" y="3199605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Curved Connector 77"/>
          <p:cNvCxnSpPr>
            <a:stCxn id="63" idx="0"/>
            <a:endCxn id="68" idx="0"/>
          </p:cNvCxnSpPr>
          <p:nvPr/>
        </p:nvCxnSpPr>
        <p:spPr>
          <a:xfrm rot="5400000" flipH="1" flipV="1">
            <a:off x="2971800" y="1218405"/>
            <a:ext cx="1588" cy="3962400"/>
          </a:xfrm>
          <a:prstGeom prst="curvedConnector3">
            <a:avLst>
              <a:gd name="adj1" fmla="val 14395466"/>
            </a:avLst>
          </a:prstGeom>
          <a:ln>
            <a:solidFill>
              <a:srgbClr val="FF0000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Curved Connector 104"/>
          <p:cNvCxnSpPr>
            <a:stCxn id="63" idx="0"/>
            <a:endCxn id="64" idx="0"/>
          </p:cNvCxnSpPr>
          <p:nvPr/>
        </p:nvCxnSpPr>
        <p:spPr>
          <a:xfrm rot="5400000" flipH="1" flipV="1">
            <a:off x="1371600" y="2818605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urved Connector 115"/>
          <p:cNvCxnSpPr>
            <a:stCxn id="64" idx="0"/>
            <a:endCxn id="68" idx="0"/>
          </p:cNvCxnSpPr>
          <p:nvPr/>
        </p:nvCxnSpPr>
        <p:spPr>
          <a:xfrm rot="5400000" flipH="1" flipV="1">
            <a:off x="3352800" y="1599405"/>
            <a:ext cx="1588" cy="3200400"/>
          </a:xfrm>
          <a:prstGeom prst="curvedConnector3">
            <a:avLst>
              <a:gd name="adj1" fmla="val 270333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8" name="Object 147"/>
          <p:cNvGraphicFramePr>
            <a:graphicFrameLocks noChangeAspect="1"/>
          </p:cNvGraphicFramePr>
          <p:nvPr/>
        </p:nvGraphicFramePr>
        <p:xfrm>
          <a:off x="685800" y="4495800"/>
          <a:ext cx="7848600" cy="322262"/>
        </p:xfrm>
        <a:graphic>
          <a:graphicData uri="http://schemas.openxmlformats.org/presentationml/2006/ole">
            <p:oleObj spid="_x0000_s55302" name="Equation" r:id="rId4" imgW="7315200" imgH="304800" progId="Equation.3">
              <p:embed/>
            </p:oleObj>
          </a:graphicData>
        </a:graphic>
      </p:graphicFrame>
      <p:sp>
        <p:nvSpPr>
          <p:cNvPr id="149" name="Rectangle 148"/>
          <p:cNvSpPr/>
          <p:nvPr/>
        </p:nvSpPr>
        <p:spPr>
          <a:xfrm>
            <a:off x="6858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14478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22098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30480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38100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46482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4102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62484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70866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7924800" y="4495800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2" name="Curved Connector 161"/>
          <p:cNvCxnSpPr>
            <a:stCxn id="149" idx="0"/>
            <a:endCxn id="151" idx="0"/>
          </p:cNvCxnSpPr>
          <p:nvPr/>
        </p:nvCxnSpPr>
        <p:spPr>
          <a:xfrm rot="5400000" flipH="1" flipV="1">
            <a:off x="1371600" y="4114800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Curved Connector 162"/>
          <p:cNvCxnSpPr>
            <a:stCxn id="151" idx="0"/>
            <a:endCxn id="156" idx="0"/>
          </p:cNvCxnSpPr>
          <p:nvPr/>
        </p:nvCxnSpPr>
        <p:spPr>
          <a:xfrm rot="5400000" flipH="1" flipV="1">
            <a:off x="3352800" y="2895600"/>
            <a:ext cx="1588" cy="3200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Down Arrow 163"/>
          <p:cNvSpPr/>
          <p:nvPr/>
        </p:nvSpPr>
        <p:spPr>
          <a:xfrm>
            <a:off x="4267200" y="3810000"/>
            <a:ext cx="533400" cy="533400"/>
          </a:xfrm>
          <a:prstGeom prst="down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6786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1,2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5800" y="2667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1,4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19400" y="29072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How many Intersection Constraints for each row?</a:t>
            </a:r>
          </a:p>
          <a:p>
            <a:pPr lvl="1"/>
            <a:r>
              <a:rPr lang="en-US" sz="2000" dirty="0" smtClean="0"/>
              <a:t>Reduction 2: a clique can be reduced to a path.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The savings are more obvious if </a:t>
            </a:r>
            <a:r>
              <a:rPr lang="en-US" sz="2000" dirty="0" err="1" smtClean="0"/>
              <a:t>k</a:t>
            </a:r>
            <a:r>
              <a:rPr lang="en-US" sz="2000" dirty="0" smtClean="0"/>
              <a:t> gets bigger.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2820194"/>
          <a:ext cx="7848600" cy="322262"/>
        </p:xfrm>
        <a:graphic>
          <a:graphicData uri="http://schemas.openxmlformats.org/presentationml/2006/ole">
            <p:oleObj spid="_x0000_s56322" name="Equation" r:id="rId3" imgW="7315200" imgH="3048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954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56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576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958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960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42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72400" y="28201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Curved Connector 72"/>
          <p:cNvCxnSpPr>
            <a:stCxn id="12" idx="0"/>
            <a:endCxn id="13" idx="0"/>
          </p:cNvCxnSpPr>
          <p:nvPr/>
        </p:nvCxnSpPr>
        <p:spPr>
          <a:xfrm rot="5400000" flipH="1" flipV="1">
            <a:off x="1219200" y="2439194"/>
            <a:ext cx="1588" cy="762000"/>
          </a:xfrm>
          <a:prstGeom prst="curvedConnector3">
            <a:avLst>
              <a:gd name="adj1" fmla="val 846788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urved Connector 74"/>
          <p:cNvCxnSpPr>
            <a:stCxn id="12" idx="0"/>
            <a:endCxn id="14" idx="0"/>
          </p:cNvCxnSpPr>
          <p:nvPr/>
        </p:nvCxnSpPr>
        <p:spPr>
          <a:xfrm rot="5400000" flipH="1" flipV="1">
            <a:off x="1600200" y="2058194"/>
            <a:ext cx="1588" cy="1524000"/>
          </a:xfrm>
          <a:prstGeom prst="curvedConnector3">
            <a:avLst>
              <a:gd name="adj1" fmla="val 2201656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13" idx="0"/>
            <a:endCxn id="14" idx="0"/>
          </p:cNvCxnSpPr>
          <p:nvPr/>
        </p:nvCxnSpPr>
        <p:spPr>
          <a:xfrm rot="5400000" flipH="1" flipV="1">
            <a:off x="1981200" y="2439194"/>
            <a:ext cx="1588" cy="762000"/>
          </a:xfrm>
          <a:prstGeom prst="curvedConnector3">
            <a:avLst>
              <a:gd name="adj1" fmla="val 762109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Object 79"/>
          <p:cNvGraphicFramePr>
            <a:graphicFrameLocks noChangeAspect="1"/>
          </p:cNvGraphicFramePr>
          <p:nvPr/>
        </p:nvGraphicFramePr>
        <p:xfrm>
          <a:off x="533400" y="3886994"/>
          <a:ext cx="7848600" cy="322262"/>
        </p:xfrm>
        <a:graphic>
          <a:graphicData uri="http://schemas.openxmlformats.org/presentationml/2006/ole">
            <p:oleObj spid="_x0000_s56324" name="Equation" r:id="rId4" imgW="7315200" imgH="304800" progId="Equation.3">
              <p:embed/>
            </p:oleObj>
          </a:graphicData>
        </a:graphic>
      </p:graphicFrame>
      <p:sp>
        <p:nvSpPr>
          <p:cNvPr id="82" name="Rectangle 81"/>
          <p:cNvSpPr/>
          <p:nvPr/>
        </p:nvSpPr>
        <p:spPr>
          <a:xfrm>
            <a:off x="5334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12954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20574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28956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6576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4958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2578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0960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9342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772400" y="38869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Curved Connector 99"/>
          <p:cNvCxnSpPr>
            <a:stCxn id="82" idx="0"/>
            <a:endCxn id="84" idx="0"/>
          </p:cNvCxnSpPr>
          <p:nvPr/>
        </p:nvCxnSpPr>
        <p:spPr>
          <a:xfrm rot="5400000" flipH="1" flipV="1">
            <a:off x="1219200" y="35059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urved Connector 102"/>
          <p:cNvCxnSpPr>
            <a:stCxn id="84" idx="0"/>
            <a:endCxn id="86" idx="0"/>
          </p:cNvCxnSpPr>
          <p:nvPr/>
        </p:nvCxnSpPr>
        <p:spPr>
          <a:xfrm rot="5400000" flipH="1" flipV="1">
            <a:off x="1981200" y="35059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Down Arrow 105"/>
          <p:cNvSpPr/>
          <p:nvPr/>
        </p:nvSpPr>
        <p:spPr>
          <a:xfrm>
            <a:off x="4267200" y="3276600"/>
            <a:ext cx="533400" cy="533400"/>
          </a:xfrm>
          <a:prstGeom prst="down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1676400" y="50292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85800" y="5715001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2667000" y="57150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(1, 2, 4)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990600" y="64008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2362200" y="64008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(1, 2, 5)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4" name="Straight Connector 123"/>
          <p:cNvCxnSpPr>
            <a:stCxn id="108" idx="2"/>
            <a:endCxn id="114" idx="1"/>
          </p:cNvCxnSpPr>
          <p:nvPr/>
        </p:nvCxnSpPr>
        <p:spPr>
          <a:xfrm rot="16200000" flipH="1">
            <a:off x="2114550" y="5353049"/>
            <a:ext cx="495301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08" idx="2"/>
            <a:endCxn id="112" idx="3"/>
          </p:cNvCxnSpPr>
          <p:nvPr/>
        </p:nvCxnSpPr>
        <p:spPr>
          <a:xfrm rot="5400000">
            <a:off x="1504949" y="5353050"/>
            <a:ext cx="495302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14" idx="1"/>
            <a:endCxn id="118" idx="1"/>
          </p:cNvCxnSpPr>
          <p:nvPr/>
        </p:nvCxnSpPr>
        <p:spPr>
          <a:xfrm rot="10800000" flipV="1">
            <a:off x="2362200" y="5905500"/>
            <a:ext cx="3048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12" idx="3"/>
            <a:endCxn id="115" idx="3"/>
          </p:cNvCxnSpPr>
          <p:nvPr/>
        </p:nvCxnSpPr>
        <p:spPr>
          <a:xfrm>
            <a:off x="1447800" y="5905501"/>
            <a:ext cx="304800" cy="685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5" idx="3"/>
            <a:endCxn id="118" idx="1"/>
          </p:cNvCxnSpPr>
          <p:nvPr/>
        </p:nvCxnSpPr>
        <p:spPr>
          <a:xfrm>
            <a:off x="1752600" y="65913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08" idx="2"/>
            <a:endCxn id="118" idx="1"/>
          </p:cNvCxnSpPr>
          <p:nvPr/>
        </p:nvCxnSpPr>
        <p:spPr>
          <a:xfrm rot="16200000" flipH="1">
            <a:off x="1619250" y="5848349"/>
            <a:ext cx="1181101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108" idx="2"/>
            <a:endCxn id="115" idx="3"/>
          </p:cNvCxnSpPr>
          <p:nvPr/>
        </p:nvCxnSpPr>
        <p:spPr>
          <a:xfrm rot="5400000">
            <a:off x="1314450" y="5848349"/>
            <a:ext cx="1181101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>
            <a:stCxn id="112" idx="3"/>
            <a:endCxn id="114" idx="1"/>
          </p:cNvCxnSpPr>
          <p:nvPr/>
        </p:nvCxnSpPr>
        <p:spPr>
          <a:xfrm flipV="1">
            <a:off x="1447800" y="5905500"/>
            <a:ext cx="1219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2" idx="3"/>
            <a:endCxn id="118" idx="1"/>
          </p:cNvCxnSpPr>
          <p:nvPr/>
        </p:nvCxnSpPr>
        <p:spPr>
          <a:xfrm>
            <a:off x="1447800" y="5905501"/>
            <a:ext cx="914400" cy="685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>
            <a:stCxn id="114" idx="1"/>
            <a:endCxn id="115" idx="3"/>
          </p:cNvCxnSpPr>
          <p:nvPr/>
        </p:nvCxnSpPr>
        <p:spPr>
          <a:xfrm rot="10800000" flipV="1">
            <a:off x="1752600" y="5905500"/>
            <a:ext cx="9144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5715000" y="50292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4724400" y="5715001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(1, 2, 7)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6705600" y="57150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(1, 2, 4)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5029200" y="64008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6400800" y="6400800"/>
            <a:ext cx="762000" cy="38099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(1, 2, 5)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8" name="Straight Connector 157"/>
          <p:cNvCxnSpPr>
            <a:stCxn id="152" idx="2"/>
            <a:endCxn id="155" idx="1"/>
          </p:cNvCxnSpPr>
          <p:nvPr/>
        </p:nvCxnSpPr>
        <p:spPr>
          <a:xfrm rot="16200000" flipH="1">
            <a:off x="6153150" y="5353049"/>
            <a:ext cx="495301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155" idx="1"/>
            <a:endCxn id="157" idx="1"/>
          </p:cNvCxnSpPr>
          <p:nvPr/>
        </p:nvCxnSpPr>
        <p:spPr>
          <a:xfrm rot="10800000" flipV="1">
            <a:off x="6400800" y="5905500"/>
            <a:ext cx="304800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54" idx="3"/>
            <a:endCxn id="156" idx="3"/>
          </p:cNvCxnSpPr>
          <p:nvPr/>
        </p:nvCxnSpPr>
        <p:spPr>
          <a:xfrm>
            <a:off x="5486400" y="5905501"/>
            <a:ext cx="304800" cy="6857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156" idx="3"/>
            <a:endCxn id="157" idx="1"/>
          </p:cNvCxnSpPr>
          <p:nvPr/>
        </p:nvCxnSpPr>
        <p:spPr>
          <a:xfrm>
            <a:off x="5791200" y="65913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8" name="Right Arrow 167"/>
          <p:cNvSpPr/>
          <p:nvPr/>
        </p:nvSpPr>
        <p:spPr>
          <a:xfrm>
            <a:off x="3810000" y="5715000"/>
            <a:ext cx="533400" cy="457200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990600" y="2450068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1,2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295400" y="22860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1,2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76400" y="2438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1,2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Introduction &amp; </a:t>
            </a:r>
            <a:r>
              <a:rPr lang="en-US" sz="2800" dirty="0" smtClean="0"/>
              <a:t>background</a:t>
            </a:r>
            <a:endParaRPr lang="en-US" sz="2800" dirty="0" smtClean="0"/>
          </a:p>
          <a:p>
            <a:r>
              <a:rPr lang="en-US" sz="2800" dirty="0" smtClean="0"/>
              <a:t>CSP model</a:t>
            </a:r>
          </a:p>
          <a:p>
            <a:pPr lvl="1"/>
            <a:r>
              <a:rPr lang="en-US" sz="2400" dirty="0" smtClean="0"/>
              <a:t>Naïve model, Alternative model, Integrated model</a:t>
            </a:r>
          </a:p>
          <a:p>
            <a:r>
              <a:rPr lang="en-US" sz="2800" dirty="0" smtClean="0"/>
              <a:t>Symmetry breaking</a:t>
            </a:r>
          </a:p>
          <a:p>
            <a:r>
              <a:rPr lang="en-US" sz="2800" dirty="0" smtClean="0"/>
              <a:t>Solving the CSP</a:t>
            </a:r>
          </a:p>
          <a:p>
            <a:pPr lvl="1"/>
            <a:r>
              <a:rPr lang="en-US" sz="2400" dirty="0" smtClean="0"/>
              <a:t>Setting up the </a:t>
            </a:r>
            <a:r>
              <a:rPr lang="en-US" sz="2400" dirty="0" err="1" smtClean="0"/>
              <a:t>Ilog</a:t>
            </a:r>
            <a:r>
              <a:rPr lang="en-US" sz="2400" dirty="0" smtClean="0"/>
              <a:t> Solver, Experiment results</a:t>
            </a:r>
          </a:p>
          <a:p>
            <a:r>
              <a:rPr lang="en-US" sz="2800" dirty="0" smtClean="0"/>
              <a:t>SAT Model</a:t>
            </a:r>
          </a:p>
          <a:p>
            <a:pPr lvl="1"/>
            <a:r>
              <a:rPr lang="en-US" sz="2400" dirty="0" smtClean="0"/>
              <a:t>Model, Experiment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How many Intersection Constraints for each row?</a:t>
            </a:r>
            <a:endParaRPr lang="en-US" sz="2000" dirty="0" smtClean="0"/>
          </a:p>
          <a:p>
            <a:pPr lvl="1"/>
            <a:r>
              <a:rPr lang="en-US" sz="2000" dirty="0" smtClean="0"/>
              <a:t>Apply reduction 1: 45 </a:t>
            </a:r>
            <a:r>
              <a:rPr lang="en-US" sz="2000" dirty="0" smtClean="0">
                <a:sym typeface="Symbol"/>
              </a:rPr>
              <a:t></a:t>
            </a:r>
            <a:r>
              <a:rPr lang="en-US" sz="2000" dirty="0" smtClean="0"/>
              <a:t> 30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3353594"/>
          <a:ext cx="7848600" cy="322262"/>
        </p:xfrm>
        <a:graphic>
          <a:graphicData uri="http://schemas.openxmlformats.org/presentationml/2006/ole">
            <p:oleObj spid="_x0000_s57346" name="Equation" r:id="rId3" imgW="7315200" imgH="3048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95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56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576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958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960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42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72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Curved Connector 72"/>
          <p:cNvCxnSpPr>
            <a:stCxn id="12" idx="0"/>
            <a:endCxn id="13" idx="0"/>
          </p:cNvCxnSpPr>
          <p:nvPr/>
        </p:nvCxnSpPr>
        <p:spPr>
          <a:xfrm rot="5400000" flipH="1" flipV="1">
            <a:off x="1219200" y="2972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urved Connector 74"/>
          <p:cNvCxnSpPr>
            <a:stCxn id="12" idx="0"/>
            <a:endCxn id="14" idx="0"/>
          </p:cNvCxnSpPr>
          <p:nvPr/>
        </p:nvCxnSpPr>
        <p:spPr>
          <a:xfrm rot="5400000" flipH="1" flipV="1">
            <a:off x="1600200" y="2591594"/>
            <a:ext cx="1588" cy="1524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12" idx="0"/>
            <a:endCxn id="15" idx="0"/>
          </p:cNvCxnSpPr>
          <p:nvPr/>
        </p:nvCxnSpPr>
        <p:spPr>
          <a:xfrm rot="5400000" flipH="1" flipV="1">
            <a:off x="2019300" y="2172494"/>
            <a:ext cx="1588" cy="2362200"/>
          </a:xfrm>
          <a:prstGeom prst="curvedConnector3">
            <a:avLst>
              <a:gd name="adj1" fmla="val 3181649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2" idx="0"/>
            <a:endCxn id="16" idx="0"/>
          </p:cNvCxnSpPr>
          <p:nvPr/>
        </p:nvCxnSpPr>
        <p:spPr>
          <a:xfrm rot="5400000" flipH="1" flipV="1">
            <a:off x="2400300" y="1791494"/>
            <a:ext cx="1588" cy="31242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12" idx="0"/>
            <a:endCxn id="19" idx="0"/>
          </p:cNvCxnSpPr>
          <p:nvPr/>
        </p:nvCxnSpPr>
        <p:spPr>
          <a:xfrm rot="5400000" flipH="1" flipV="1">
            <a:off x="3200400" y="991394"/>
            <a:ext cx="1588" cy="47244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12" idx="0"/>
            <a:endCxn id="20" idx="0"/>
          </p:cNvCxnSpPr>
          <p:nvPr/>
        </p:nvCxnSpPr>
        <p:spPr>
          <a:xfrm rot="5400000" flipH="1" flipV="1">
            <a:off x="3619500" y="572294"/>
            <a:ext cx="1588" cy="55626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13" idx="0"/>
            <a:endCxn id="14" idx="0"/>
          </p:cNvCxnSpPr>
          <p:nvPr/>
        </p:nvCxnSpPr>
        <p:spPr>
          <a:xfrm rot="5400000" flipH="1" flipV="1">
            <a:off x="1981200" y="2972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13" idx="0"/>
            <a:endCxn id="18" idx="0"/>
          </p:cNvCxnSpPr>
          <p:nvPr/>
        </p:nvCxnSpPr>
        <p:spPr>
          <a:xfrm rot="5400000" flipH="1" flipV="1">
            <a:off x="3200400" y="1753394"/>
            <a:ext cx="1588" cy="3200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13" idx="0"/>
            <a:endCxn id="15" idx="0"/>
          </p:cNvCxnSpPr>
          <p:nvPr/>
        </p:nvCxnSpPr>
        <p:spPr>
          <a:xfrm rot="5400000" flipH="1" flipV="1">
            <a:off x="2400300" y="2553494"/>
            <a:ext cx="1588" cy="1600200"/>
          </a:xfrm>
          <a:prstGeom prst="curvedConnector3">
            <a:avLst>
              <a:gd name="adj1" fmla="val 429026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urved Connector 90"/>
          <p:cNvCxnSpPr>
            <a:stCxn id="13" idx="0"/>
            <a:endCxn id="19" idx="0"/>
          </p:cNvCxnSpPr>
          <p:nvPr/>
        </p:nvCxnSpPr>
        <p:spPr>
          <a:xfrm rot="5400000" flipH="1" flipV="1">
            <a:off x="3581400" y="1372394"/>
            <a:ext cx="1588" cy="39624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13" idx="0"/>
            <a:endCxn id="21" idx="0"/>
          </p:cNvCxnSpPr>
          <p:nvPr/>
        </p:nvCxnSpPr>
        <p:spPr>
          <a:xfrm rot="5400000" flipH="1" flipV="1">
            <a:off x="4419600" y="534194"/>
            <a:ext cx="1588" cy="5638800"/>
          </a:xfrm>
          <a:prstGeom prst="curvedConnector3">
            <a:avLst>
              <a:gd name="adj1" fmla="val 246897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urved Connector 94"/>
          <p:cNvCxnSpPr>
            <a:stCxn id="14" idx="0"/>
            <a:endCxn id="16" idx="0"/>
          </p:cNvCxnSpPr>
          <p:nvPr/>
        </p:nvCxnSpPr>
        <p:spPr>
          <a:xfrm rot="5400000" flipH="1" flipV="1">
            <a:off x="3162300" y="2553494"/>
            <a:ext cx="1588" cy="1600200"/>
          </a:xfrm>
          <a:prstGeom prst="curvedConnector3">
            <a:avLst>
              <a:gd name="adj1" fmla="val 4369445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97"/>
          <p:cNvCxnSpPr>
            <a:stCxn id="14" idx="0"/>
            <a:endCxn id="18" idx="0"/>
          </p:cNvCxnSpPr>
          <p:nvPr/>
        </p:nvCxnSpPr>
        <p:spPr>
          <a:xfrm rot="5400000" flipH="1" flipV="1">
            <a:off x="3581400" y="2134394"/>
            <a:ext cx="1588" cy="2438400"/>
          </a:xfrm>
          <a:prstGeom prst="curvedConnector3">
            <a:avLst>
              <a:gd name="adj1" fmla="val 460701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14" idx="0"/>
            <a:endCxn id="20" idx="0"/>
          </p:cNvCxnSpPr>
          <p:nvPr/>
        </p:nvCxnSpPr>
        <p:spPr>
          <a:xfrm rot="5400000" flipH="1" flipV="1">
            <a:off x="4381500" y="1334294"/>
            <a:ext cx="1588" cy="4038600"/>
          </a:xfrm>
          <a:prstGeom prst="curvedConnector3">
            <a:avLst>
              <a:gd name="adj1" fmla="val 531968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stCxn id="14" idx="0"/>
            <a:endCxn id="21" idx="0"/>
          </p:cNvCxnSpPr>
          <p:nvPr/>
        </p:nvCxnSpPr>
        <p:spPr>
          <a:xfrm rot="5400000" flipH="1" flipV="1">
            <a:off x="4800600" y="915194"/>
            <a:ext cx="1588" cy="48768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stCxn id="15" idx="2"/>
            <a:endCxn id="16" idx="2"/>
          </p:cNvCxnSpPr>
          <p:nvPr/>
        </p:nvCxnSpPr>
        <p:spPr>
          <a:xfrm rot="16200000" flipH="1">
            <a:off x="3581400" y="3353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urved Connector 108"/>
          <p:cNvCxnSpPr>
            <a:stCxn id="15" idx="2"/>
            <a:endCxn id="18" idx="2"/>
          </p:cNvCxnSpPr>
          <p:nvPr/>
        </p:nvCxnSpPr>
        <p:spPr>
          <a:xfrm rot="16200000" flipH="1">
            <a:off x="4000500" y="2934494"/>
            <a:ext cx="1588" cy="1600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15" idx="2"/>
            <a:endCxn id="19" idx="2"/>
          </p:cNvCxnSpPr>
          <p:nvPr/>
        </p:nvCxnSpPr>
        <p:spPr>
          <a:xfrm rot="16200000" flipH="1">
            <a:off x="4381500" y="2553494"/>
            <a:ext cx="1588" cy="2362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urved Connector 112"/>
          <p:cNvCxnSpPr>
            <a:stCxn id="15" idx="2"/>
            <a:endCxn id="22" idx="2"/>
          </p:cNvCxnSpPr>
          <p:nvPr/>
        </p:nvCxnSpPr>
        <p:spPr>
          <a:xfrm rot="16200000" flipH="1">
            <a:off x="5638800" y="1296194"/>
            <a:ext cx="1588" cy="48768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16" idx="2"/>
            <a:endCxn id="18" idx="2"/>
          </p:cNvCxnSpPr>
          <p:nvPr/>
        </p:nvCxnSpPr>
        <p:spPr>
          <a:xfrm rot="16200000" flipH="1">
            <a:off x="4381500" y="3315494"/>
            <a:ext cx="1588" cy="8382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19"/>
          <p:cNvCxnSpPr>
            <a:stCxn id="16" idx="2"/>
            <a:endCxn id="20" idx="2"/>
          </p:cNvCxnSpPr>
          <p:nvPr/>
        </p:nvCxnSpPr>
        <p:spPr>
          <a:xfrm rot="16200000" flipH="1">
            <a:off x="5181600" y="2515394"/>
            <a:ext cx="1588" cy="24384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urved Connector 122"/>
          <p:cNvCxnSpPr>
            <a:stCxn id="16" idx="2"/>
            <a:endCxn id="22" idx="2"/>
          </p:cNvCxnSpPr>
          <p:nvPr/>
        </p:nvCxnSpPr>
        <p:spPr>
          <a:xfrm rot="16200000" flipH="1">
            <a:off x="6019800" y="1677194"/>
            <a:ext cx="1588" cy="4114800"/>
          </a:xfrm>
          <a:prstGeom prst="curvedConnector3">
            <a:avLst>
              <a:gd name="adj1" fmla="val 3181656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urved Connector 131"/>
          <p:cNvCxnSpPr>
            <a:stCxn id="18" idx="2"/>
            <a:endCxn id="21" idx="2"/>
          </p:cNvCxnSpPr>
          <p:nvPr/>
        </p:nvCxnSpPr>
        <p:spPr>
          <a:xfrm rot="16200000" flipH="1">
            <a:off x="6019800" y="2515394"/>
            <a:ext cx="1588" cy="2438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urved Connector 134"/>
          <p:cNvCxnSpPr>
            <a:stCxn id="18" idx="2"/>
            <a:endCxn id="22" idx="2"/>
          </p:cNvCxnSpPr>
          <p:nvPr/>
        </p:nvCxnSpPr>
        <p:spPr>
          <a:xfrm rot="16200000" flipH="1">
            <a:off x="6438900" y="2096294"/>
            <a:ext cx="1588" cy="3276600"/>
          </a:xfrm>
          <a:prstGeom prst="curvedConnector3">
            <a:avLst>
              <a:gd name="adj1" fmla="val 4527827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urved Connector 137"/>
          <p:cNvCxnSpPr>
            <a:stCxn id="19" idx="2"/>
            <a:endCxn id="20" idx="2"/>
          </p:cNvCxnSpPr>
          <p:nvPr/>
        </p:nvCxnSpPr>
        <p:spPr>
          <a:xfrm rot="16200000" flipH="1">
            <a:off x="5981700" y="3315494"/>
            <a:ext cx="1588" cy="8382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urved Connector 140"/>
          <p:cNvCxnSpPr>
            <a:stCxn id="19" idx="2"/>
            <a:endCxn id="21" idx="2"/>
          </p:cNvCxnSpPr>
          <p:nvPr/>
        </p:nvCxnSpPr>
        <p:spPr>
          <a:xfrm rot="16200000" flipH="1">
            <a:off x="6400800" y="2896394"/>
            <a:ext cx="1588" cy="1676400"/>
          </a:xfrm>
          <a:prstGeom prst="curvedConnector3">
            <a:avLst>
              <a:gd name="adj1" fmla="val 5161322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143"/>
          <p:cNvCxnSpPr>
            <a:stCxn id="19" idx="2"/>
            <a:endCxn id="22" idx="2"/>
          </p:cNvCxnSpPr>
          <p:nvPr/>
        </p:nvCxnSpPr>
        <p:spPr>
          <a:xfrm rot="16200000" flipH="1">
            <a:off x="6819900" y="2477294"/>
            <a:ext cx="1588" cy="2514600"/>
          </a:xfrm>
          <a:prstGeom prst="curvedConnector3">
            <a:avLst>
              <a:gd name="adj1" fmla="val 5161316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urved Connector 146"/>
          <p:cNvCxnSpPr>
            <a:stCxn id="20" idx="2"/>
            <a:endCxn id="21" idx="2"/>
          </p:cNvCxnSpPr>
          <p:nvPr/>
        </p:nvCxnSpPr>
        <p:spPr>
          <a:xfrm rot="16200000" flipH="1">
            <a:off x="6819900" y="3315494"/>
            <a:ext cx="1588" cy="838200"/>
          </a:xfrm>
          <a:prstGeom prst="curvedConnector3">
            <a:avLst>
              <a:gd name="adj1" fmla="val 647676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urved Connector 149"/>
          <p:cNvCxnSpPr>
            <a:stCxn id="20" idx="2"/>
            <a:endCxn id="22" idx="2"/>
          </p:cNvCxnSpPr>
          <p:nvPr/>
        </p:nvCxnSpPr>
        <p:spPr>
          <a:xfrm rot="16200000" flipH="1">
            <a:off x="7239000" y="2896394"/>
            <a:ext cx="1588" cy="1676400"/>
          </a:xfrm>
          <a:prstGeom prst="curvedConnector3">
            <a:avLst>
              <a:gd name="adj1" fmla="val 539887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urved Connector 152"/>
          <p:cNvCxnSpPr>
            <a:stCxn id="21" idx="2"/>
            <a:endCxn id="22" idx="2"/>
          </p:cNvCxnSpPr>
          <p:nvPr/>
        </p:nvCxnSpPr>
        <p:spPr>
          <a:xfrm rot="16200000" flipH="1">
            <a:off x="7658100" y="3315494"/>
            <a:ext cx="1588" cy="838200"/>
          </a:xfrm>
          <a:prstGeom prst="curvedConnector3">
            <a:avLst>
              <a:gd name="adj1" fmla="val 410119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How many Intersection Constraints for each row?</a:t>
            </a:r>
            <a:endParaRPr lang="en-US" sz="2000" dirty="0" smtClean="0"/>
          </a:p>
          <a:p>
            <a:pPr lvl="1"/>
            <a:r>
              <a:rPr lang="en-US" sz="2000" dirty="0" smtClean="0"/>
              <a:t>Apply reduction 1: 45 </a:t>
            </a:r>
            <a:r>
              <a:rPr lang="en-US" sz="2000" dirty="0" err="1" smtClean="0">
                <a:sym typeface="Symbol"/>
              </a:rPr>
              <a:t></a:t>
            </a:r>
            <a:r>
              <a:rPr lang="en-US" sz="2000" dirty="0" smtClean="0"/>
              <a:t> 30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Apply reduction 2: 30 </a:t>
            </a:r>
            <a:r>
              <a:rPr lang="en-US" sz="2000" dirty="0" err="1" smtClean="0">
                <a:sym typeface="Symbol"/>
              </a:rPr>
              <a:t></a:t>
            </a:r>
            <a:r>
              <a:rPr lang="en-US" sz="2000" dirty="0" smtClean="0"/>
              <a:t> 20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3353594"/>
          <a:ext cx="7848600" cy="322262"/>
        </p:xfrm>
        <a:graphic>
          <a:graphicData uri="http://schemas.openxmlformats.org/presentationml/2006/ole">
            <p:oleObj spid="_x0000_s146434" name="Equation" r:id="rId3" imgW="7315200" imgH="3048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533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95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57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56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6576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958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2578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960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42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72400" y="3353594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Curved Connector 72"/>
          <p:cNvCxnSpPr>
            <a:stCxn id="12" idx="0"/>
            <a:endCxn id="13" idx="0"/>
          </p:cNvCxnSpPr>
          <p:nvPr/>
        </p:nvCxnSpPr>
        <p:spPr>
          <a:xfrm rot="5400000" flipH="1" flipV="1">
            <a:off x="1219200" y="2972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urved Connector 74"/>
          <p:cNvCxnSpPr>
            <a:stCxn id="12" idx="0"/>
            <a:endCxn id="14" idx="0"/>
          </p:cNvCxnSpPr>
          <p:nvPr/>
        </p:nvCxnSpPr>
        <p:spPr>
          <a:xfrm rot="5400000" flipH="1" flipV="1">
            <a:off x="1600200" y="2591594"/>
            <a:ext cx="1588" cy="1524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urved Connector 76"/>
          <p:cNvCxnSpPr>
            <a:stCxn id="12" idx="0"/>
            <a:endCxn id="15" idx="0"/>
          </p:cNvCxnSpPr>
          <p:nvPr/>
        </p:nvCxnSpPr>
        <p:spPr>
          <a:xfrm rot="5400000" flipH="1" flipV="1">
            <a:off x="2019300" y="2172494"/>
            <a:ext cx="1588" cy="2362200"/>
          </a:xfrm>
          <a:prstGeom prst="curvedConnector3">
            <a:avLst>
              <a:gd name="adj1" fmla="val 3181649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12" idx="0"/>
            <a:endCxn id="16" idx="0"/>
          </p:cNvCxnSpPr>
          <p:nvPr/>
        </p:nvCxnSpPr>
        <p:spPr>
          <a:xfrm rot="5400000" flipH="1" flipV="1">
            <a:off x="2400300" y="1791494"/>
            <a:ext cx="1588" cy="31242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12" idx="0"/>
            <a:endCxn id="19" idx="0"/>
          </p:cNvCxnSpPr>
          <p:nvPr/>
        </p:nvCxnSpPr>
        <p:spPr>
          <a:xfrm rot="5400000" flipH="1" flipV="1">
            <a:off x="3200400" y="991394"/>
            <a:ext cx="1588" cy="47244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82"/>
          <p:cNvCxnSpPr>
            <a:stCxn id="12" idx="0"/>
            <a:endCxn id="20" idx="0"/>
          </p:cNvCxnSpPr>
          <p:nvPr/>
        </p:nvCxnSpPr>
        <p:spPr>
          <a:xfrm rot="5400000" flipH="1" flipV="1">
            <a:off x="3619500" y="572294"/>
            <a:ext cx="1588" cy="55626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>
            <a:stCxn id="13" idx="0"/>
            <a:endCxn id="14" idx="0"/>
          </p:cNvCxnSpPr>
          <p:nvPr/>
        </p:nvCxnSpPr>
        <p:spPr>
          <a:xfrm rot="5400000" flipH="1" flipV="1">
            <a:off x="1981200" y="2972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urved Connector 86"/>
          <p:cNvCxnSpPr>
            <a:stCxn id="13" idx="0"/>
            <a:endCxn id="18" idx="0"/>
          </p:cNvCxnSpPr>
          <p:nvPr/>
        </p:nvCxnSpPr>
        <p:spPr>
          <a:xfrm rot="5400000" flipH="1" flipV="1">
            <a:off x="3200400" y="1753394"/>
            <a:ext cx="1588" cy="3200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13" idx="0"/>
            <a:endCxn id="15" idx="0"/>
          </p:cNvCxnSpPr>
          <p:nvPr/>
        </p:nvCxnSpPr>
        <p:spPr>
          <a:xfrm rot="5400000" flipH="1" flipV="1">
            <a:off x="2400300" y="2553494"/>
            <a:ext cx="1588" cy="1600200"/>
          </a:xfrm>
          <a:prstGeom prst="curvedConnector3">
            <a:avLst>
              <a:gd name="adj1" fmla="val 429026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Curved Connector 90"/>
          <p:cNvCxnSpPr>
            <a:stCxn id="13" idx="0"/>
            <a:endCxn id="19" idx="0"/>
          </p:cNvCxnSpPr>
          <p:nvPr/>
        </p:nvCxnSpPr>
        <p:spPr>
          <a:xfrm rot="5400000" flipH="1" flipV="1">
            <a:off x="3581400" y="1372394"/>
            <a:ext cx="1588" cy="39624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urved Connector 92"/>
          <p:cNvCxnSpPr>
            <a:stCxn id="13" idx="0"/>
            <a:endCxn id="21" idx="0"/>
          </p:cNvCxnSpPr>
          <p:nvPr/>
        </p:nvCxnSpPr>
        <p:spPr>
          <a:xfrm rot="5400000" flipH="1" flipV="1">
            <a:off x="4419600" y="534194"/>
            <a:ext cx="1588" cy="5638800"/>
          </a:xfrm>
          <a:prstGeom prst="curvedConnector3">
            <a:avLst>
              <a:gd name="adj1" fmla="val 246897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urved Connector 94"/>
          <p:cNvCxnSpPr>
            <a:stCxn id="14" idx="0"/>
            <a:endCxn id="16" idx="0"/>
          </p:cNvCxnSpPr>
          <p:nvPr/>
        </p:nvCxnSpPr>
        <p:spPr>
          <a:xfrm rot="5400000" flipH="1" flipV="1">
            <a:off x="3162300" y="2553494"/>
            <a:ext cx="1588" cy="1600200"/>
          </a:xfrm>
          <a:prstGeom prst="curvedConnector3">
            <a:avLst>
              <a:gd name="adj1" fmla="val 4369445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97"/>
          <p:cNvCxnSpPr>
            <a:stCxn id="14" idx="0"/>
            <a:endCxn id="18" idx="0"/>
          </p:cNvCxnSpPr>
          <p:nvPr/>
        </p:nvCxnSpPr>
        <p:spPr>
          <a:xfrm rot="5400000" flipH="1" flipV="1">
            <a:off x="3581400" y="2134394"/>
            <a:ext cx="1588" cy="2438400"/>
          </a:xfrm>
          <a:prstGeom prst="curvedConnector3">
            <a:avLst>
              <a:gd name="adj1" fmla="val 460701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Curved Connector 100"/>
          <p:cNvCxnSpPr>
            <a:stCxn id="14" idx="0"/>
            <a:endCxn id="20" idx="0"/>
          </p:cNvCxnSpPr>
          <p:nvPr/>
        </p:nvCxnSpPr>
        <p:spPr>
          <a:xfrm rot="5400000" flipH="1" flipV="1">
            <a:off x="4381500" y="1334294"/>
            <a:ext cx="1588" cy="4038600"/>
          </a:xfrm>
          <a:prstGeom prst="curvedConnector3">
            <a:avLst>
              <a:gd name="adj1" fmla="val 531968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stCxn id="14" idx="0"/>
            <a:endCxn id="21" idx="0"/>
          </p:cNvCxnSpPr>
          <p:nvPr/>
        </p:nvCxnSpPr>
        <p:spPr>
          <a:xfrm rot="5400000" flipH="1" flipV="1">
            <a:off x="4800600" y="915194"/>
            <a:ext cx="1588" cy="4876800"/>
          </a:xfrm>
          <a:prstGeom prst="curvedConnector3">
            <a:avLst>
              <a:gd name="adj1" fmla="val 4686196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stCxn id="15" idx="2"/>
            <a:endCxn id="16" idx="2"/>
          </p:cNvCxnSpPr>
          <p:nvPr/>
        </p:nvCxnSpPr>
        <p:spPr>
          <a:xfrm rot="16200000" flipH="1">
            <a:off x="3581400" y="3353594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Curved Connector 108"/>
          <p:cNvCxnSpPr>
            <a:stCxn id="15" idx="2"/>
            <a:endCxn id="18" idx="2"/>
          </p:cNvCxnSpPr>
          <p:nvPr/>
        </p:nvCxnSpPr>
        <p:spPr>
          <a:xfrm rot="16200000" flipH="1">
            <a:off x="4000500" y="2934494"/>
            <a:ext cx="1588" cy="1600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15" idx="2"/>
            <a:endCxn id="19" idx="2"/>
          </p:cNvCxnSpPr>
          <p:nvPr/>
        </p:nvCxnSpPr>
        <p:spPr>
          <a:xfrm rot="16200000" flipH="1">
            <a:off x="4381500" y="2553494"/>
            <a:ext cx="1588" cy="2362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Curved Connector 112"/>
          <p:cNvCxnSpPr>
            <a:stCxn id="15" idx="2"/>
            <a:endCxn id="22" idx="2"/>
          </p:cNvCxnSpPr>
          <p:nvPr/>
        </p:nvCxnSpPr>
        <p:spPr>
          <a:xfrm rot="16200000" flipH="1">
            <a:off x="5638800" y="1296194"/>
            <a:ext cx="1588" cy="48768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16" idx="2"/>
            <a:endCxn id="18" idx="2"/>
          </p:cNvCxnSpPr>
          <p:nvPr/>
        </p:nvCxnSpPr>
        <p:spPr>
          <a:xfrm rot="16200000" flipH="1">
            <a:off x="4381500" y="3315494"/>
            <a:ext cx="1588" cy="8382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19"/>
          <p:cNvCxnSpPr>
            <a:stCxn id="16" idx="2"/>
            <a:endCxn id="20" idx="2"/>
          </p:cNvCxnSpPr>
          <p:nvPr/>
        </p:nvCxnSpPr>
        <p:spPr>
          <a:xfrm rot="16200000" flipH="1">
            <a:off x="5181600" y="2515394"/>
            <a:ext cx="1588" cy="24384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urved Connector 122"/>
          <p:cNvCxnSpPr>
            <a:stCxn id="16" idx="2"/>
            <a:endCxn id="22" idx="2"/>
          </p:cNvCxnSpPr>
          <p:nvPr/>
        </p:nvCxnSpPr>
        <p:spPr>
          <a:xfrm rot="16200000" flipH="1">
            <a:off x="6019800" y="1677194"/>
            <a:ext cx="1588" cy="4114800"/>
          </a:xfrm>
          <a:prstGeom prst="curvedConnector3">
            <a:avLst>
              <a:gd name="adj1" fmla="val 3181656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urved Connector 131"/>
          <p:cNvCxnSpPr>
            <a:stCxn id="18" idx="2"/>
            <a:endCxn id="21" idx="2"/>
          </p:cNvCxnSpPr>
          <p:nvPr/>
        </p:nvCxnSpPr>
        <p:spPr>
          <a:xfrm rot="16200000" flipH="1">
            <a:off x="6019800" y="2515394"/>
            <a:ext cx="1588" cy="2438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Curved Connector 134"/>
          <p:cNvCxnSpPr>
            <a:stCxn id="18" idx="2"/>
            <a:endCxn id="22" idx="2"/>
          </p:cNvCxnSpPr>
          <p:nvPr/>
        </p:nvCxnSpPr>
        <p:spPr>
          <a:xfrm rot="16200000" flipH="1">
            <a:off x="6438900" y="2096294"/>
            <a:ext cx="1588" cy="3276600"/>
          </a:xfrm>
          <a:prstGeom prst="curvedConnector3">
            <a:avLst>
              <a:gd name="adj1" fmla="val 4527827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Curved Connector 137"/>
          <p:cNvCxnSpPr>
            <a:stCxn id="19" idx="2"/>
            <a:endCxn id="20" idx="2"/>
          </p:cNvCxnSpPr>
          <p:nvPr/>
        </p:nvCxnSpPr>
        <p:spPr>
          <a:xfrm rot="16200000" flipH="1">
            <a:off x="5981700" y="3315494"/>
            <a:ext cx="1588" cy="8382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Curved Connector 140"/>
          <p:cNvCxnSpPr>
            <a:stCxn id="19" idx="2"/>
            <a:endCxn id="21" idx="2"/>
          </p:cNvCxnSpPr>
          <p:nvPr/>
        </p:nvCxnSpPr>
        <p:spPr>
          <a:xfrm rot="16200000" flipH="1">
            <a:off x="6400800" y="2896394"/>
            <a:ext cx="1588" cy="1676400"/>
          </a:xfrm>
          <a:prstGeom prst="curvedConnector3">
            <a:avLst>
              <a:gd name="adj1" fmla="val 5161322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143"/>
          <p:cNvCxnSpPr>
            <a:stCxn id="19" idx="2"/>
            <a:endCxn id="22" idx="2"/>
          </p:cNvCxnSpPr>
          <p:nvPr/>
        </p:nvCxnSpPr>
        <p:spPr>
          <a:xfrm rot="16200000" flipH="1">
            <a:off x="6819900" y="2477294"/>
            <a:ext cx="1588" cy="2514600"/>
          </a:xfrm>
          <a:prstGeom prst="curvedConnector3">
            <a:avLst>
              <a:gd name="adj1" fmla="val 5161316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urved Connector 146"/>
          <p:cNvCxnSpPr>
            <a:stCxn id="20" idx="2"/>
            <a:endCxn id="21" idx="2"/>
          </p:cNvCxnSpPr>
          <p:nvPr/>
        </p:nvCxnSpPr>
        <p:spPr>
          <a:xfrm rot="16200000" flipH="1">
            <a:off x="6819900" y="3315494"/>
            <a:ext cx="1588" cy="838200"/>
          </a:xfrm>
          <a:prstGeom prst="curvedConnector3">
            <a:avLst>
              <a:gd name="adj1" fmla="val 647676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urved Connector 149"/>
          <p:cNvCxnSpPr>
            <a:stCxn id="20" idx="2"/>
            <a:endCxn id="22" idx="2"/>
          </p:cNvCxnSpPr>
          <p:nvPr/>
        </p:nvCxnSpPr>
        <p:spPr>
          <a:xfrm rot="16200000" flipH="1">
            <a:off x="7239000" y="2896394"/>
            <a:ext cx="1588" cy="1676400"/>
          </a:xfrm>
          <a:prstGeom prst="curvedConnector3">
            <a:avLst>
              <a:gd name="adj1" fmla="val 539887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urved Connector 152"/>
          <p:cNvCxnSpPr>
            <a:stCxn id="21" idx="2"/>
            <a:endCxn id="22" idx="2"/>
          </p:cNvCxnSpPr>
          <p:nvPr/>
        </p:nvCxnSpPr>
        <p:spPr>
          <a:xfrm rot="16200000" flipH="1">
            <a:off x="7658100" y="3315494"/>
            <a:ext cx="1588" cy="838200"/>
          </a:xfrm>
          <a:prstGeom prst="curvedConnector3">
            <a:avLst>
              <a:gd name="adj1" fmla="val 410119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06" name="Object 205"/>
          <p:cNvGraphicFramePr>
            <a:graphicFrameLocks noChangeAspect="1"/>
          </p:cNvGraphicFramePr>
          <p:nvPr/>
        </p:nvGraphicFramePr>
        <p:xfrm>
          <a:off x="533400" y="5561806"/>
          <a:ext cx="7848600" cy="322262"/>
        </p:xfrm>
        <a:graphic>
          <a:graphicData uri="http://schemas.openxmlformats.org/presentationml/2006/ole">
            <p:oleObj spid="_x0000_s146435" name="Equation" r:id="rId4" imgW="7315200" imgH="304800" progId="Equation.3">
              <p:embed/>
            </p:oleObj>
          </a:graphicData>
        </a:graphic>
      </p:graphicFrame>
      <p:sp>
        <p:nvSpPr>
          <p:cNvPr id="207" name="Rectangle 206"/>
          <p:cNvSpPr/>
          <p:nvPr/>
        </p:nvSpPr>
        <p:spPr>
          <a:xfrm>
            <a:off x="5334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12954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20574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28956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36576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44958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52578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60960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9342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7772400" y="5561806"/>
            <a:ext cx="6096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7" name="Curved Connector 216"/>
          <p:cNvCxnSpPr>
            <a:stCxn id="207" idx="0"/>
            <a:endCxn id="208" idx="0"/>
          </p:cNvCxnSpPr>
          <p:nvPr/>
        </p:nvCxnSpPr>
        <p:spPr>
          <a:xfrm rot="5400000" flipH="1" flipV="1">
            <a:off x="1219200" y="5180806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Curved Connector 218"/>
          <p:cNvCxnSpPr>
            <a:stCxn id="207" idx="0"/>
            <a:endCxn id="210" idx="0"/>
          </p:cNvCxnSpPr>
          <p:nvPr/>
        </p:nvCxnSpPr>
        <p:spPr>
          <a:xfrm rot="5400000" flipH="1" flipV="1">
            <a:off x="2019300" y="4380706"/>
            <a:ext cx="1588" cy="2362200"/>
          </a:xfrm>
          <a:prstGeom prst="curvedConnector3">
            <a:avLst>
              <a:gd name="adj1" fmla="val 3181649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Curved Connector 220"/>
          <p:cNvCxnSpPr>
            <a:stCxn id="207" idx="0"/>
            <a:endCxn id="213" idx="0"/>
          </p:cNvCxnSpPr>
          <p:nvPr/>
        </p:nvCxnSpPr>
        <p:spPr>
          <a:xfrm rot="5400000" flipH="1" flipV="1">
            <a:off x="3200400" y="3199606"/>
            <a:ext cx="1588" cy="47244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3" name="Curved Connector 222"/>
          <p:cNvCxnSpPr>
            <a:stCxn id="208" idx="0"/>
            <a:endCxn id="209" idx="0"/>
          </p:cNvCxnSpPr>
          <p:nvPr/>
        </p:nvCxnSpPr>
        <p:spPr>
          <a:xfrm rot="5400000" flipH="1" flipV="1">
            <a:off x="1981200" y="5180806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Curved Connector 224"/>
          <p:cNvCxnSpPr>
            <a:stCxn id="208" idx="0"/>
            <a:endCxn id="210" idx="0"/>
          </p:cNvCxnSpPr>
          <p:nvPr/>
        </p:nvCxnSpPr>
        <p:spPr>
          <a:xfrm rot="5400000" flipH="1" flipV="1">
            <a:off x="2400300" y="4761706"/>
            <a:ext cx="1588" cy="1600200"/>
          </a:xfrm>
          <a:prstGeom prst="curvedConnector3">
            <a:avLst>
              <a:gd name="adj1" fmla="val 429026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6" name="Curved Connector 225"/>
          <p:cNvCxnSpPr>
            <a:stCxn id="208" idx="0"/>
            <a:endCxn id="213" idx="0"/>
          </p:cNvCxnSpPr>
          <p:nvPr/>
        </p:nvCxnSpPr>
        <p:spPr>
          <a:xfrm rot="5400000" flipH="1" flipV="1">
            <a:off x="3581400" y="3580606"/>
            <a:ext cx="1588" cy="39624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Curved Connector 227"/>
          <p:cNvCxnSpPr>
            <a:stCxn id="209" idx="0"/>
            <a:endCxn id="211" idx="0"/>
          </p:cNvCxnSpPr>
          <p:nvPr/>
        </p:nvCxnSpPr>
        <p:spPr>
          <a:xfrm rot="5400000" flipH="1" flipV="1">
            <a:off x="3162300" y="4761706"/>
            <a:ext cx="1588" cy="1600200"/>
          </a:xfrm>
          <a:prstGeom prst="curvedConnector3">
            <a:avLst>
              <a:gd name="adj1" fmla="val 4369445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0" name="Curved Connector 229"/>
          <p:cNvCxnSpPr>
            <a:stCxn id="209" idx="0"/>
            <a:endCxn id="214" idx="0"/>
          </p:cNvCxnSpPr>
          <p:nvPr/>
        </p:nvCxnSpPr>
        <p:spPr>
          <a:xfrm rot="5400000" flipH="1" flipV="1">
            <a:off x="4381500" y="3542506"/>
            <a:ext cx="1588" cy="4038600"/>
          </a:xfrm>
          <a:prstGeom prst="curvedConnector3">
            <a:avLst>
              <a:gd name="adj1" fmla="val 5319685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Curved Connector 231"/>
          <p:cNvCxnSpPr>
            <a:stCxn id="210" idx="2"/>
            <a:endCxn id="211" idx="2"/>
          </p:cNvCxnSpPr>
          <p:nvPr/>
        </p:nvCxnSpPr>
        <p:spPr>
          <a:xfrm rot="16200000" flipH="1">
            <a:off x="3581400" y="5561806"/>
            <a:ext cx="1588" cy="7620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Curved Connector 232"/>
          <p:cNvCxnSpPr>
            <a:stCxn id="210" idx="2"/>
            <a:endCxn id="212" idx="2"/>
          </p:cNvCxnSpPr>
          <p:nvPr/>
        </p:nvCxnSpPr>
        <p:spPr>
          <a:xfrm rot="16200000" flipH="1">
            <a:off x="4000500" y="5142706"/>
            <a:ext cx="1588" cy="1600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Curved Connector 233"/>
          <p:cNvCxnSpPr>
            <a:stCxn id="210" idx="2"/>
            <a:endCxn id="213" idx="2"/>
          </p:cNvCxnSpPr>
          <p:nvPr/>
        </p:nvCxnSpPr>
        <p:spPr>
          <a:xfrm rot="16200000" flipH="1">
            <a:off x="4381500" y="4761706"/>
            <a:ext cx="1588" cy="2362200"/>
          </a:xfrm>
          <a:prstGeom prst="curvedConnector3">
            <a:avLst>
              <a:gd name="adj1" fmla="val 1439546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Curved Connector 235"/>
          <p:cNvCxnSpPr>
            <a:stCxn id="211" idx="2"/>
            <a:endCxn id="212" idx="2"/>
          </p:cNvCxnSpPr>
          <p:nvPr/>
        </p:nvCxnSpPr>
        <p:spPr>
          <a:xfrm rot="16200000" flipH="1">
            <a:off x="4381500" y="5523706"/>
            <a:ext cx="1588" cy="8382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Curved Connector 236"/>
          <p:cNvCxnSpPr>
            <a:stCxn id="211" idx="2"/>
            <a:endCxn id="214" idx="2"/>
          </p:cNvCxnSpPr>
          <p:nvPr/>
        </p:nvCxnSpPr>
        <p:spPr>
          <a:xfrm rot="16200000" flipH="1">
            <a:off x="5181600" y="4723606"/>
            <a:ext cx="1588" cy="2438400"/>
          </a:xfrm>
          <a:prstGeom prst="curvedConnector3">
            <a:avLst>
              <a:gd name="adj1" fmla="val 2864905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Curved Connector 238"/>
          <p:cNvCxnSpPr>
            <a:stCxn id="212" idx="2"/>
            <a:endCxn id="215" idx="2"/>
          </p:cNvCxnSpPr>
          <p:nvPr/>
        </p:nvCxnSpPr>
        <p:spPr>
          <a:xfrm rot="16200000" flipH="1">
            <a:off x="6019800" y="4723606"/>
            <a:ext cx="1588" cy="2438400"/>
          </a:xfrm>
          <a:prstGeom prst="curvedConnector3">
            <a:avLst>
              <a:gd name="adj1" fmla="val 3973520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1" name="Curved Connector 240"/>
          <p:cNvCxnSpPr>
            <a:stCxn id="213" idx="2"/>
            <a:endCxn id="214" idx="2"/>
          </p:cNvCxnSpPr>
          <p:nvPr/>
        </p:nvCxnSpPr>
        <p:spPr>
          <a:xfrm rot="16200000" flipH="1">
            <a:off x="5981700" y="5523706"/>
            <a:ext cx="1588" cy="838200"/>
          </a:xfrm>
          <a:prstGeom prst="curvedConnector3">
            <a:avLst>
              <a:gd name="adj1" fmla="val 5240503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Curved Connector 241"/>
          <p:cNvCxnSpPr>
            <a:stCxn id="213" idx="2"/>
            <a:endCxn id="215" idx="2"/>
          </p:cNvCxnSpPr>
          <p:nvPr/>
        </p:nvCxnSpPr>
        <p:spPr>
          <a:xfrm rot="16200000" flipH="1">
            <a:off x="6400800" y="5104606"/>
            <a:ext cx="1588" cy="1676400"/>
          </a:xfrm>
          <a:prstGeom prst="curvedConnector3">
            <a:avLst>
              <a:gd name="adj1" fmla="val 5161322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3" name="Curved Connector 242"/>
          <p:cNvCxnSpPr>
            <a:stCxn id="213" idx="2"/>
            <a:endCxn id="216" idx="2"/>
          </p:cNvCxnSpPr>
          <p:nvPr/>
        </p:nvCxnSpPr>
        <p:spPr>
          <a:xfrm rot="16200000" flipH="1">
            <a:off x="6819900" y="4685506"/>
            <a:ext cx="1588" cy="2514600"/>
          </a:xfrm>
          <a:prstGeom prst="curvedConnector3">
            <a:avLst>
              <a:gd name="adj1" fmla="val 5161316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4" name="Curved Connector 243"/>
          <p:cNvCxnSpPr>
            <a:stCxn id="214" idx="2"/>
            <a:endCxn id="215" idx="2"/>
          </p:cNvCxnSpPr>
          <p:nvPr/>
        </p:nvCxnSpPr>
        <p:spPr>
          <a:xfrm rot="16200000" flipH="1">
            <a:off x="6819900" y="5523706"/>
            <a:ext cx="1588" cy="838200"/>
          </a:xfrm>
          <a:prstGeom prst="curvedConnector3">
            <a:avLst>
              <a:gd name="adj1" fmla="val 647676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5" name="Curved Connector 244"/>
          <p:cNvCxnSpPr>
            <a:stCxn id="214" idx="2"/>
            <a:endCxn id="216" idx="2"/>
          </p:cNvCxnSpPr>
          <p:nvPr/>
        </p:nvCxnSpPr>
        <p:spPr>
          <a:xfrm rot="16200000" flipH="1">
            <a:off x="7239000" y="5104606"/>
            <a:ext cx="1588" cy="1676400"/>
          </a:xfrm>
          <a:prstGeom prst="curvedConnector3">
            <a:avLst>
              <a:gd name="adj1" fmla="val 53988728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Curved Connector 245"/>
          <p:cNvCxnSpPr>
            <a:stCxn id="215" idx="2"/>
            <a:endCxn id="216" idx="2"/>
          </p:cNvCxnSpPr>
          <p:nvPr/>
        </p:nvCxnSpPr>
        <p:spPr>
          <a:xfrm rot="16200000" flipH="1">
            <a:off x="7658100" y="5523706"/>
            <a:ext cx="1588" cy="838200"/>
          </a:xfrm>
          <a:prstGeom prst="curvedConnector3">
            <a:avLst>
              <a:gd name="adj1" fmla="val 410119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914400" y="3048000"/>
          <a:ext cx="6934200" cy="1606865"/>
        </p:xfrm>
        <a:graphic>
          <a:graphicData uri="http://schemas.openxmlformats.org/presentationml/2006/ole">
            <p:oleObj spid="_x0000_s59395" name="Equation" r:id="rId3" imgW="7315200" imgH="1689100" progId="Equation.3">
              <p:embed/>
            </p:oleObj>
          </a:graphicData>
        </a:graphic>
      </p:graphicFrame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3399"/>
          </a:xfrm>
        </p:spPr>
        <p:txBody>
          <a:bodyPr/>
          <a:lstStyle/>
          <a:p>
            <a:r>
              <a:rPr lang="en-US" sz="2400" dirty="0" smtClean="0"/>
              <a:t>Still, the # of intersection constraints is a problem </a:t>
            </a:r>
            <a:r>
              <a:rPr lang="en-US" sz="2400" dirty="0" smtClean="0">
                <a:sym typeface="Wingdings" pitchFamily="2" charset="2"/>
              </a:rPr>
              <a:t></a:t>
            </a:r>
            <a:endParaRPr lang="en-US" sz="2400" dirty="0" smtClean="0"/>
          </a:p>
          <a:p>
            <a:pPr lvl="1"/>
            <a:r>
              <a:rPr lang="en-US" sz="2000" dirty="0" smtClean="0"/>
              <a:t>Why not apply the intersection constraints on the naïve model?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To summarize so far</a:t>
            </a:r>
          </a:p>
          <a:p>
            <a:pPr lvl="1"/>
            <a:r>
              <a:rPr lang="en-US" sz="2000" dirty="0" smtClean="0"/>
              <a:t>Naïve model suffers from # of additional variables.</a:t>
            </a:r>
          </a:p>
          <a:p>
            <a:pPr lvl="1"/>
            <a:r>
              <a:rPr lang="en-US" sz="2000" dirty="0" smtClean="0"/>
              <a:t>The alternative model suffers from # of intersection constraints.</a:t>
            </a:r>
          </a:p>
          <a:p>
            <a:pPr lvl="1"/>
            <a:r>
              <a:rPr lang="en-US" sz="2000" dirty="0" smtClean="0"/>
              <a:t>Can we combine the strengths together?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Alternative Matrix Model</a:t>
            </a:r>
            <a:endParaRPr lang="en-US" sz="3200" dirty="0"/>
          </a:p>
        </p:txBody>
      </p:sp>
      <p:sp>
        <p:nvSpPr>
          <p:cNvPr id="11" name="Curved Down Arrow 10"/>
          <p:cNvSpPr/>
          <p:nvPr/>
        </p:nvSpPr>
        <p:spPr>
          <a:xfrm>
            <a:off x="2133600" y="2514600"/>
            <a:ext cx="3124200" cy="533400"/>
          </a:xfrm>
          <a:prstGeom prst="curved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Implicit connections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95400"/>
          </a:xfrm>
        </p:spPr>
        <p:txBody>
          <a:bodyPr/>
          <a:lstStyle/>
          <a:p>
            <a:r>
              <a:rPr lang="en-US" sz="2400" dirty="0" smtClean="0"/>
              <a:t>Channeling constraint</a:t>
            </a:r>
          </a:p>
          <a:p>
            <a:pPr lvl="1"/>
            <a:r>
              <a:rPr lang="en-US" sz="2000" dirty="0" smtClean="0"/>
              <a:t>explicitly express connections between compound variable and its corresponding </a:t>
            </a:r>
            <a:r>
              <a:rPr lang="en-US" sz="2000" dirty="0" err="1" smtClean="0"/>
              <a:t>t</a:t>
            </a:r>
            <a:r>
              <a:rPr lang="en-US" sz="2000" dirty="0" smtClean="0"/>
              <a:t> variables in the naïve model.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There are totally          channeling constraints, each with </a:t>
            </a:r>
            <a:r>
              <a:rPr lang="en-US" sz="2000" dirty="0" err="1" smtClean="0"/>
              <a:t>arity</a:t>
            </a:r>
            <a:r>
              <a:rPr lang="en-US" sz="2000" dirty="0" smtClean="0"/>
              <a:t> t+1.</a:t>
            </a:r>
          </a:p>
          <a:p>
            <a:pPr lvl="1"/>
            <a:r>
              <a:rPr lang="en-US" sz="2000" dirty="0" smtClean="0"/>
              <a:t>Enforcing GAC on them leads to assignment of </a:t>
            </a:r>
            <a:r>
              <a:rPr lang="en-US" sz="2000" dirty="0" err="1" smtClean="0"/>
              <a:t>x</a:t>
            </a:r>
            <a:r>
              <a:rPr lang="en-US" sz="2000" dirty="0" smtClean="0"/>
              <a:t> or domain reduce of </a:t>
            </a:r>
            <a:r>
              <a:rPr lang="en-US" sz="2000" dirty="0" err="1" smtClean="0"/>
              <a:t>c</a:t>
            </a:r>
            <a:endParaRPr lang="en-US" sz="2000" dirty="0" smtClean="0"/>
          </a:p>
          <a:p>
            <a:pPr lvl="1"/>
            <a:r>
              <a:rPr lang="en-US" sz="2000" dirty="0" smtClean="0"/>
              <a:t>Eliminate all intersection constraints.  </a:t>
            </a: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Combining them together: an Integrated Model</a:t>
            </a:r>
            <a:endParaRPr lang="en-US" sz="3200" dirty="0"/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891213" y="3505200"/>
          <a:ext cx="2795587" cy="1900237"/>
        </p:xfrm>
        <a:graphic>
          <a:graphicData uri="http://schemas.openxmlformats.org/presentationml/2006/ole">
            <p:oleObj spid="_x0000_s61442" name="Equation" r:id="rId3" imgW="7315200" imgH="4965700" progId="Equation.3">
              <p:embed/>
            </p:oleObj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152400" y="3505200"/>
          <a:ext cx="5562600" cy="1957136"/>
        </p:xfrm>
        <a:graphic>
          <a:graphicData uri="http://schemas.openxmlformats.org/presentationml/2006/ole">
            <p:oleObj spid="_x0000_s61443" name="Equation" r:id="rId4" imgW="7315200" imgH="25781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4114800" y="2971800"/>
            <a:ext cx="1524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" y="3810000"/>
            <a:ext cx="3048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 fontScale="92500" lnSpcReduction="20000"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3581400"/>
            <a:ext cx="3048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 fontScale="92500" lnSpcReduction="20000"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3581400"/>
            <a:ext cx="3048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 fontScale="92500" lnSpcReduction="20000"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19800" y="3581400"/>
            <a:ext cx="3048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rtlCol="0" anchor="ctr" anchorCtr="0">
            <a:normAutofit fontScale="92500" lnSpcReduction="20000"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Curved Connector 13"/>
          <p:cNvCxnSpPr>
            <a:stCxn id="9" idx="0"/>
            <a:endCxn id="7" idx="2"/>
          </p:cNvCxnSpPr>
          <p:nvPr/>
        </p:nvCxnSpPr>
        <p:spPr>
          <a:xfrm rot="5400000" flipH="1" flipV="1">
            <a:off x="1981200" y="1600200"/>
            <a:ext cx="685800" cy="3733800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11" idx="0"/>
            <a:endCxn id="7" idx="2"/>
          </p:cNvCxnSpPr>
          <p:nvPr/>
        </p:nvCxnSpPr>
        <p:spPr>
          <a:xfrm rot="16200000" flipV="1">
            <a:off x="5219700" y="2095500"/>
            <a:ext cx="457200" cy="2514600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2" idx="0"/>
            <a:endCxn id="7" idx="2"/>
          </p:cNvCxnSpPr>
          <p:nvPr/>
        </p:nvCxnSpPr>
        <p:spPr>
          <a:xfrm rot="16200000" flipV="1">
            <a:off x="4953000" y="2362200"/>
            <a:ext cx="457200" cy="1981200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10" idx="0"/>
            <a:endCxn id="7" idx="2"/>
          </p:cNvCxnSpPr>
          <p:nvPr/>
        </p:nvCxnSpPr>
        <p:spPr>
          <a:xfrm rot="16200000" flipV="1">
            <a:off x="5486400" y="1828800"/>
            <a:ext cx="457200" cy="3048000"/>
          </a:xfrm>
          <a:prstGeom prst="curved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6096000" y="2590800"/>
          <a:ext cx="29718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20574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Extensionally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(0,0,0,0), (1,0,0,1),(2,0,1,0),(3,0,1,1),(4,1,0,0),(5,1,0,1),(6,1,1,0),(7,1,1,1)</a:t>
                      </a: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Intensionally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</a:t>
                      </a:r>
                      <a:r>
                        <a:rPr lang="en-US" sz="1400" baseline="-25000" dirty="0" smtClean="0"/>
                        <a:t>1,1</a:t>
                      </a:r>
                      <a:r>
                        <a:rPr lang="en-US" sz="1400" dirty="0" smtClean="0"/>
                        <a:t>=4x</a:t>
                      </a:r>
                      <a:r>
                        <a:rPr lang="en-US" sz="1400" baseline="-25000" dirty="0" smtClean="0"/>
                        <a:t>11</a:t>
                      </a:r>
                      <a:r>
                        <a:rPr lang="en-US" sz="1400" dirty="0" smtClean="0"/>
                        <a:t>+2x</a:t>
                      </a:r>
                      <a:r>
                        <a:rPr lang="en-US" sz="1400" baseline="-25000" dirty="0" smtClean="0"/>
                        <a:t>12</a:t>
                      </a:r>
                      <a:r>
                        <a:rPr lang="en-US" sz="1400" dirty="0" smtClean="0"/>
                        <a:t>+x</a:t>
                      </a:r>
                      <a:r>
                        <a:rPr lang="en-US" sz="1400" baseline="-25000" dirty="0" smtClean="0"/>
                        <a:t>13</a:t>
                      </a:r>
                      <a:endParaRPr lang="en-US" sz="1400" baseline="-25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998787" y="5562600"/>
          <a:ext cx="506413" cy="520700"/>
        </p:xfrm>
        <a:graphic>
          <a:graphicData uri="http://schemas.openxmlformats.org/presentationml/2006/ole">
            <p:oleObj spid="_x0000_s61444" name="Equation" r:id="rId5" imgW="3454400" imgH="3556000" progId="Equation.3">
              <p:embed/>
            </p:oleObj>
          </a:graphicData>
        </a:graphic>
      </p:graphicFrame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Introduction &amp; Background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CSP model</a:t>
            </a:r>
          </a:p>
          <a:p>
            <a:pPr lvl="1"/>
            <a:r>
              <a:rPr lang="en-US" sz="2400" dirty="0" smtClean="0">
                <a:solidFill>
                  <a:srgbClr val="BFBFBF"/>
                </a:solidFill>
              </a:rPr>
              <a:t>Naïve model, Alternative model, Integrated model</a:t>
            </a:r>
          </a:p>
          <a:p>
            <a:r>
              <a:rPr lang="en-US" sz="2800" dirty="0" smtClean="0"/>
              <a:t>Symmetry breaking</a:t>
            </a:r>
          </a:p>
          <a:p>
            <a:r>
              <a:rPr lang="en-US" sz="2800" dirty="0" smtClean="0"/>
              <a:t>Solving the CSP</a:t>
            </a:r>
          </a:p>
          <a:p>
            <a:pPr lvl="1"/>
            <a:r>
              <a:rPr lang="en-US" sz="2400" dirty="0" smtClean="0"/>
              <a:t>Setting up the </a:t>
            </a:r>
            <a:r>
              <a:rPr lang="en-US" sz="2400" dirty="0" err="1" smtClean="0"/>
              <a:t>Ilog</a:t>
            </a:r>
            <a:r>
              <a:rPr lang="en-US" sz="2400" dirty="0" smtClean="0"/>
              <a:t> Solver, Experiment results</a:t>
            </a:r>
          </a:p>
          <a:p>
            <a:r>
              <a:rPr lang="en-US" sz="2800" dirty="0" smtClean="0"/>
              <a:t>SAT Model</a:t>
            </a:r>
          </a:p>
          <a:p>
            <a:pPr lvl="1"/>
            <a:r>
              <a:rPr lang="en-US" sz="2400" dirty="0" smtClean="0"/>
              <a:t>Model, Experiment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CA has both row and column symmetries: </a:t>
            </a:r>
            <a:r>
              <a:rPr lang="en-US" sz="2400" dirty="0" smtClean="0">
                <a:solidFill>
                  <a:srgbClr val="FF0000"/>
                </a:solidFill>
              </a:rPr>
              <a:t>any</a:t>
            </a:r>
            <a:r>
              <a:rPr lang="en-US" sz="2400" dirty="0" smtClean="0"/>
              <a:t> two cols/rows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Another less obvious symmetry: value symmetry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Size of the symmetry group: </a:t>
            </a:r>
          </a:p>
          <a:p>
            <a:pPr lvl="1"/>
            <a:r>
              <a:rPr lang="en-US" sz="1600" dirty="0" smtClean="0"/>
              <a:t>So we must deal with them!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Symmetry</a:t>
            </a:r>
            <a:endParaRPr lang="en-US" sz="32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66801" y="2209800"/>
          <a:ext cx="678912" cy="1581150"/>
        </p:xfrm>
        <a:graphic>
          <a:graphicData uri="http://schemas.openxmlformats.org/presentationml/2006/ole">
            <p:oleObj spid="_x0000_s114690" name="Equation" r:id="rId3" imgW="7315200" imgH="17030700" progId="Equation.3">
              <p:embed/>
            </p:oleObj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2597150" y="2209800"/>
          <a:ext cx="679450" cy="1581150"/>
        </p:xfrm>
        <a:graphic>
          <a:graphicData uri="http://schemas.openxmlformats.org/presentationml/2006/ole">
            <p:oleObj spid="_x0000_s114691" name="Equation" r:id="rId4" imgW="7315200" imgH="17030700" progId="Equation.3">
              <p:embed/>
            </p:oleObj>
          </a:graphicData>
        </a:graphic>
      </p:graphicFrame>
      <p:graphicFrame>
        <p:nvGraphicFramePr>
          <p:cNvPr id="114692" name="Object 4"/>
          <p:cNvGraphicFramePr>
            <a:graphicFrameLocks noChangeAspect="1"/>
          </p:cNvGraphicFramePr>
          <p:nvPr/>
        </p:nvGraphicFramePr>
        <p:xfrm>
          <a:off x="4730750" y="2209800"/>
          <a:ext cx="679450" cy="1581150"/>
        </p:xfrm>
        <a:graphic>
          <a:graphicData uri="http://schemas.openxmlformats.org/presentationml/2006/ole">
            <p:oleObj spid="_x0000_s114692" name="Equation" r:id="rId5" imgW="7315200" imgH="17030700" progId="Equation.3">
              <p:embed/>
            </p:oleObj>
          </a:graphicData>
        </a:graphic>
      </p:graphicFrame>
      <p:graphicFrame>
        <p:nvGraphicFramePr>
          <p:cNvPr id="114693" name="Object 5"/>
          <p:cNvGraphicFramePr>
            <a:graphicFrameLocks noChangeAspect="1"/>
          </p:cNvGraphicFramePr>
          <p:nvPr/>
        </p:nvGraphicFramePr>
        <p:xfrm>
          <a:off x="6254750" y="2209800"/>
          <a:ext cx="679450" cy="1581150"/>
        </p:xfrm>
        <a:graphic>
          <a:graphicData uri="http://schemas.openxmlformats.org/presentationml/2006/ole">
            <p:oleObj spid="_x0000_s114693" name="Equation" r:id="rId6" imgW="7315200" imgH="17030700" progId="Equation.3">
              <p:embed/>
            </p:oleObj>
          </a:graphicData>
        </a:graphic>
      </p:graphicFrame>
      <p:sp>
        <p:nvSpPr>
          <p:cNvPr id="8" name="Right Arrow 7"/>
          <p:cNvSpPr/>
          <p:nvPr/>
        </p:nvSpPr>
        <p:spPr>
          <a:xfrm>
            <a:off x="3581400" y="4876800"/>
            <a:ext cx="533400" cy="457200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5562600" y="2743200"/>
            <a:ext cx="533400" cy="457200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905000" y="2743200"/>
            <a:ext cx="533400" cy="457200"/>
          </a:xfrm>
          <a:prstGeom prst="rightArrow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2362200" y="4362450"/>
          <a:ext cx="679450" cy="1581150"/>
        </p:xfrm>
        <a:graphic>
          <a:graphicData uri="http://schemas.openxmlformats.org/presentationml/2006/ole">
            <p:oleObj spid="_x0000_s114694" name="Equation" r:id="rId7" imgW="7315200" imgH="17030700" progId="Equation.3">
              <p:embed/>
            </p:oleObj>
          </a:graphicData>
        </a:graphic>
      </p:graphicFrame>
      <p:graphicFrame>
        <p:nvGraphicFramePr>
          <p:cNvPr id="114695" name="Object 7"/>
          <p:cNvGraphicFramePr>
            <a:graphicFrameLocks noChangeAspect="1"/>
          </p:cNvGraphicFramePr>
          <p:nvPr/>
        </p:nvGraphicFramePr>
        <p:xfrm>
          <a:off x="4572000" y="4362450"/>
          <a:ext cx="679450" cy="1581150"/>
        </p:xfrm>
        <a:graphic>
          <a:graphicData uri="http://schemas.openxmlformats.org/presentationml/2006/ole">
            <p:oleObj spid="_x0000_s114695" name="Equation" r:id="rId8" imgW="7315200" imgH="17030700" progId="Equation.3">
              <p:embed/>
            </p:oleObj>
          </a:graphicData>
        </a:graphic>
      </p:graphicFrame>
      <p:sp>
        <p:nvSpPr>
          <p:cNvPr id="13" name="Rectangle 12"/>
          <p:cNvSpPr/>
          <p:nvPr/>
        </p:nvSpPr>
        <p:spPr>
          <a:xfrm>
            <a:off x="990600" y="2362200"/>
            <a:ext cx="8382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90600" y="3352800"/>
            <a:ext cx="8382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76800" y="22098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181600" y="22098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rved Right Arrow 16"/>
          <p:cNvSpPr/>
          <p:nvPr/>
        </p:nvSpPr>
        <p:spPr>
          <a:xfrm>
            <a:off x="685800" y="2438400"/>
            <a:ext cx="304800" cy="10668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urved Down Arrow 17"/>
          <p:cNvSpPr/>
          <p:nvPr/>
        </p:nvSpPr>
        <p:spPr>
          <a:xfrm>
            <a:off x="4953000" y="2057400"/>
            <a:ext cx="304800" cy="1219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478422" y="6083300"/>
          <a:ext cx="1160378" cy="393700"/>
        </p:xfrm>
        <a:graphic>
          <a:graphicData uri="http://schemas.openxmlformats.org/presentationml/2006/ole">
            <p:oleObj spid="_x0000_s114696" name="Equation" r:id="rId9" imgW="5689600" imgH="1930400" progId="Equation.3">
              <p:embed/>
            </p:oleObj>
          </a:graphicData>
        </a:graphic>
      </p:graphicFrame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row and column symmetries</a:t>
            </a:r>
          </a:p>
          <a:p>
            <a:pPr lvl="1"/>
            <a:r>
              <a:rPr lang="en-US" sz="2000" b="1" dirty="0" smtClean="0"/>
              <a:t>[Flener02] Theorem1</a:t>
            </a:r>
            <a:r>
              <a:rPr lang="en-US" sz="2000" dirty="0" smtClean="0"/>
              <a:t>: For a matrix model with row and column symmetry in some 2-d matrix, each symmetry class of assignments has an element where </a:t>
            </a:r>
            <a:r>
              <a:rPr lang="en-US" sz="2000" i="1" dirty="0" smtClean="0"/>
              <a:t>both the rows and the columns </a:t>
            </a:r>
            <a:r>
              <a:rPr lang="en-US" sz="2000" dirty="0" smtClean="0"/>
              <a:t>of that matrix are lexicographically ordered.</a:t>
            </a:r>
          </a:p>
          <a:p>
            <a:pPr lvl="1"/>
            <a:r>
              <a:rPr lang="en-US" sz="2000" dirty="0" smtClean="0"/>
              <a:t>Naïve model: Impose lexicographical ordering constraints on both rows and columns of the matrix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Alternative model: rows are the same, columns are not as powerful, but can be help</a:t>
            </a:r>
          </a:p>
          <a:p>
            <a:pPr lvl="1"/>
            <a:r>
              <a:rPr lang="en-US" sz="2000" dirty="0" smtClean="0"/>
              <a:t>Integrated model: can apply lexicographical ordering on either original or alternative matrix, but not both.</a:t>
            </a: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Symmetry Breaking</a:t>
            </a:r>
            <a:endParaRPr lang="en-US" sz="3200" dirty="0"/>
          </a:p>
        </p:txBody>
      </p:sp>
      <p:graphicFrame>
        <p:nvGraphicFramePr>
          <p:cNvPr id="124930" name="Object 2"/>
          <p:cNvGraphicFramePr>
            <a:graphicFrameLocks noChangeAspect="1"/>
          </p:cNvGraphicFramePr>
          <p:nvPr/>
        </p:nvGraphicFramePr>
        <p:xfrm>
          <a:off x="5791200" y="3886200"/>
          <a:ext cx="679450" cy="1581150"/>
        </p:xfrm>
        <a:graphic>
          <a:graphicData uri="http://schemas.openxmlformats.org/presentationml/2006/ole">
            <p:oleObj spid="_x0000_s125954" name="Equation" r:id="rId3" imgW="7315200" imgH="17030700" progId="Equation.3">
              <p:embed/>
            </p:oleObj>
          </a:graphicData>
        </a:graphic>
      </p:graphicFrame>
      <p:sp>
        <p:nvSpPr>
          <p:cNvPr id="5" name="Right Arrow 4"/>
          <p:cNvSpPr/>
          <p:nvPr/>
        </p:nvSpPr>
        <p:spPr>
          <a:xfrm>
            <a:off x="5791200" y="3733800"/>
            <a:ext cx="762000" cy="152400"/>
          </a:xfrm>
          <a:prstGeom prst="rightArrow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FFFF"/>
              </a:gs>
            </a:gsLst>
            <a:lin ang="10800000" scaled="0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553200" y="3886200"/>
            <a:ext cx="152400" cy="1524000"/>
          </a:xfrm>
          <a:prstGeom prst="downArrow">
            <a:avLst/>
          </a:prstGeom>
          <a:gradFill flip="none" rotWithShape="1">
            <a:gsLst>
              <a:gs pos="100000">
                <a:srgbClr val="FFFFFF"/>
              </a:gs>
              <a:gs pos="0">
                <a:srgbClr val="FF0000"/>
              </a:gs>
              <a:gs pos="95000">
                <a:srgbClr val="FFFFFF"/>
              </a:gs>
              <a:gs pos="97000">
                <a:srgbClr val="FFFFFF"/>
              </a:gs>
            </a:gsLst>
            <a:lin ang="16200000" scaled="0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 value symmetries</a:t>
            </a:r>
          </a:p>
          <a:p>
            <a:pPr lvl="1"/>
            <a:r>
              <a:rPr lang="en-US" sz="2000" dirty="0" smtClean="0"/>
              <a:t>Very simple: force the first row to be all 0s (no matter which model)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It  does not conflict with row/column symmetry-breaking constraints (the first row is lexicographically smallest anyway)</a:t>
            </a:r>
          </a:p>
          <a:p>
            <a:pPr lvl="1"/>
            <a:r>
              <a:rPr lang="en-US" sz="2000" dirty="0" smtClean="0"/>
              <a:t>Triggers better propagation.</a:t>
            </a: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Symmetry Breaking</a:t>
            </a:r>
            <a:endParaRPr lang="en-US" sz="3200" dirty="0"/>
          </a:p>
        </p:txBody>
      </p:sp>
      <p:graphicFrame>
        <p:nvGraphicFramePr>
          <p:cNvPr id="124930" name="Object 2"/>
          <p:cNvGraphicFramePr>
            <a:graphicFrameLocks noChangeAspect="1"/>
          </p:cNvGraphicFramePr>
          <p:nvPr/>
        </p:nvGraphicFramePr>
        <p:xfrm>
          <a:off x="4114800" y="2590800"/>
          <a:ext cx="679450" cy="1581150"/>
        </p:xfrm>
        <a:graphic>
          <a:graphicData uri="http://schemas.openxmlformats.org/presentationml/2006/ole">
            <p:oleObj spid="_x0000_s124930" name="Equation" r:id="rId3" imgW="7315200" imgH="170307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4038600" y="2590800"/>
            <a:ext cx="8382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Introduction &amp; Background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CSP model</a:t>
            </a:r>
          </a:p>
          <a:p>
            <a:pPr lvl="1"/>
            <a:r>
              <a:rPr lang="en-US" sz="2400" dirty="0" smtClean="0">
                <a:solidFill>
                  <a:srgbClr val="BFBFBF"/>
                </a:solidFill>
              </a:rPr>
              <a:t>Naïve model, Alternative model, Integrated model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Symmetry breaking</a:t>
            </a:r>
          </a:p>
          <a:p>
            <a:r>
              <a:rPr lang="en-US" sz="2800" dirty="0" smtClean="0"/>
              <a:t>Solving the CSP</a:t>
            </a:r>
          </a:p>
          <a:p>
            <a:pPr lvl="1"/>
            <a:r>
              <a:rPr lang="en-US" sz="2400" dirty="0" smtClean="0"/>
              <a:t>Setting up the </a:t>
            </a:r>
            <a:r>
              <a:rPr lang="en-US" sz="2400" dirty="0" err="1" smtClean="0"/>
              <a:t>Ilog</a:t>
            </a:r>
            <a:r>
              <a:rPr lang="en-US" sz="2400" dirty="0" smtClean="0"/>
              <a:t> Solver, Experiment results</a:t>
            </a:r>
          </a:p>
          <a:p>
            <a:r>
              <a:rPr lang="en-US" sz="2800" dirty="0" smtClean="0"/>
              <a:t>SAT Model</a:t>
            </a:r>
          </a:p>
          <a:p>
            <a:pPr lvl="1"/>
            <a:r>
              <a:rPr lang="en-US" sz="2400" dirty="0" smtClean="0"/>
              <a:t>Model, Experiment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Use ILOG Solver 6.0</a:t>
            </a:r>
          </a:p>
          <a:p>
            <a:r>
              <a:rPr lang="en-US" sz="2400" dirty="0" smtClean="0"/>
              <a:t>Use compound variables as search variables</a:t>
            </a:r>
          </a:p>
          <a:p>
            <a:pPr lvl="1"/>
            <a:r>
              <a:rPr lang="en-US" sz="2000" dirty="0" smtClean="0"/>
              <a:t>Coverage constraints expressed over compound variables</a:t>
            </a:r>
          </a:p>
          <a:p>
            <a:r>
              <a:rPr lang="en-US" sz="2400" dirty="0" smtClean="0"/>
              <a:t>Variable and value ordering</a:t>
            </a:r>
          </a:p>
          <a:p>
            <a:pPr lvl="1"/>
            <a:r>
              <a:rPr lang="en-US" sz="2000" dirty="0" smtClean="0"/>
              <a:t>Values assigned in ascending order</a:t>
            </a:r>
          </a:p>
          <a:p>
            <a:pPr lvl="1"/>
            <a:r>
              <a:rPr lang="en-US" sz="2000" dirty="0" smtClean="0"/>
              <a:t>Labeling variables by column (coverage constraints are on columns)</a:t>
            </a:r>
          </a:p>
          <a:p>
            <a:pPr lvl="1"/>
            <a:r>
              <a:rPr lang="en-US" sz="2000" dirty="0" smtClean="0"/>
              <a:t>Lexicographical ordering within each column</a:t>
            </a:r>
          </a:p>
          <a:p>
            <a:r>
              <a:rPr lang="en-US" sz="2400" dirty="0" smtClean="0"/>
              <a:t>Symmetry-breaking constraints (as shown before)</a:t>
            </a:r>
          </a:p>
          <a:p>
            <a:r>
              <a:rPr lang="en-US" sz="2400" dirty="0" smtClean="0"/>
              <a:t>Channeling constraints</a:t>
            </a:r>
          </a:p>
          <a:p>
            <a:pPr lvl="1"/>
            <a:r>
              <a:rPr lang="en-US" sz="2000" dirty="0" smtClean="0"/>
              <a:t>Extensional: GAC</a:t>
            </a:r>
          </a:p>
          <a:p>
            <a:pPr lvl="1"/>
            <a:r>
              <a:rPr lang="en-US" sz="2000" dirty="0" err="1" smtClean="0"/>
              <a:t>Intensional</a:t>
            </a:r>
            <a:r>
              <a:rPr lang="en-US" sz="2000" dirty="0" smtClean="0"/>
              <a:t>: bounds consistency</a:t>
            </a:r>
          </a:p>
          <a:p>
            <a:pPr lvl="1"/>
            <a:r>
              <a:rPr lang="en-US" sz="2000" dirty="0" smtClean="0"/>
              <a:t>Same for domain of binary alphabet: each value is a bound. However, solver may run faster on bounds consistency</a:t>
            </a:r>
          </a:p>
          <a:p>
            <a:endParaRPr lang="en-US" sz="2000" dirty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Setting up the solver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038600" cy="1828800"/>
          </a:xfrm>
        </p:spPr>
        <p:txBody>
          <a:bodyPr/>
          <a:lstStyle/>
          <a:p>
            <a:r>
              <a:rPr lang="en-US" sz="2400" dirty="0" smtClean="0"/>
              <a:t>A combinatorial problem</a:t>
            </a:r>
            <a:endParaRPr lang="en-US" sz="2000" dirty="0" smtClean="0"/>
          </a:p>
          <a:p>
            <a:pPr lvl="1"/>
            <a:r>
              <a:rPr lang="en-US" sz="2000" dirty="0" smtClean="0"/>
              <a:t>A machine with 10 switches, each with two positions</a:t>
            </a:r>
          </a:p>
          <a:p>
            <a:pPr lvl="1"/>
            <a:r>
              <a:rPr lang="en-US" sz="2000" dirty="0" smtClean="0"/>
              <a:t>2</a:t>
            </a:r>
            <a:r>
              <a:rPr lang="en-US" sz="2000" baseline="30000" dirty="0" smtClean="0"/>
              <a:t>10</a:t>
            </a:r>
            <a:r>
              <a:rPr lang="en-US" sz="2000" dirty="0" smtClean="0"/>
              <a:t> possible combinations to be tested before shipping!</a:t>
            </a: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Combinatorial Testing Problem</a:t>
            </a:r>
            <a:endParaRPr lang="en-US" sz="3200" dirty="0"/>
          </a:p>
        </p:txBody>
      </p:sp>
      <p:pic>
        <p:nvPicPr>
          <p:cNvPr id="5" name="Picture 4" descr="berlekamp-switch-game-boardga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1701800"/>
            <a:ext cx="4191000" cy="2794000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4038600"/>
            <a:ext cx="8077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 world problems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Software interaction testing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Hardware testing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Testing of advanced materials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Interactions regulating gene expressions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sz="2400" dirty="0" smtClean="0"/>
              <a:t>Results for CA(3, </a:t>
            </a:r>
            <a:r>
              <a:rPr lang="en-US" sz="2400" dirty="0" err="1" smtClean="0"/>
              <a:t>k</a:t>
            </a:r>
            <a:r>
              <a:rPr lang="en-US" sz="2400" dirty="0" smtClean="0"/>
              <a:t>, 2)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2000" dirty="0" smtClean="0"/>
              <a:t>For alternative model, both with all/minimal intersection constraints</a:t>
            </a:r>
          </a:p>
          <a:p>
            <a:pPr lvl="1"/>
            <a:r>
              <a:rPr lang="en-US" sz="2000" dirty="0" smtClean="0"/>
              <a:t>For integrated model, channeling constraints expressed both extensionally (GAC) and </a:t>
            </a:r>
            <a:r>
              <a:rPr lang="en-US" sz="2000" dirty="0" err="1" smtClean="0"/>
              <a:t>intensionally</a:t>
            </a:r>
            <a:r>
              <a:rPr lang="en-US" sz="2000" dirty="0" smtClean="0"/>
              <a:t> (bounds consistency).</a:t>
            </a:r>
          </a:p>
          <a:p>
            <a:pPr lvl="1"/>
            <a:r>
              <a:rPr lang="en-US" sz="2000" dirty="0" smtClean="0"/>
              <a:t>* indicates finding optimal size of </a:t>
            </a:r>
            <a:r>
              <a:rPr lang="en-US" sz="2000" dirty="0" err="1" smtClean="0"/>
              <a:t>b</a:t>
            </a:r>
            <a:r>
              <a:rPr lang="en-US" sz="2000" dirty="0" smtClean="0"/>
              <a:t>.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results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940050" y="-95250"/>
            <a:ext cx="2870200" cy="72263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sz="2400" dirty="0" smtClean="0"/>
              <a:t>Results for CA(3, </a:t>
            </a:r>
            <a:r>
              <a:rPr lang="en-US" sz="2400" dirty="0" err="1" smtClean="0"/>
              <a:t>k</a:t>
            </a:r>
            <a:r>
              <a:rPr lang="en-US" sz="2400" dirty="0" smtClean="0"/>
              <a:t>, 2)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2000" dirty="0" smtClean="0"/>
              <a:t>For integrated model, enforcing </a:t>
            </a:r>
            <a:r>
              <a:rPr lang="en-US" sz="2000" dirty="0" err="1" smtClean="0"/>
              <a:t>intensional</a:t>
            </a:r>
            <a:r>
              <a:rPr lang="en-US" sz="2000" dirty="0" smtClean="0"/>
              <a:t> constraints is cheaper than enforcing extensional constraints.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results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940050" y="-95250"/>
            <a:ext cx="2870200" cy="7226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943600" y="2971800"/>
            <a:ext cx="381000" cy="1905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162800" y="2971800"/>
            <a:ext cx="381000" cy="1905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sz="2400" dirty="0" smtClean="0"/>
              <a:t>Results for CA(3, </a:t>
            </a:r>
            <a:r>
              <a:rPr lang="en-US" sz="2400" dirty="0" err="1" smtClean="0"/>
              <a:t>k</a:t>
            </a:r>
            <a:r>
              <a:rPr lang="en-US" sz="2400" dirty="0" smtClean="0"/>
              <a:t>, 2)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2000" dirty="0" smtClean="0"/>
              <a:t>Integrated model is better than alternative model</a:t>
            </a:r>
          </a:p>
          <a:p>
            <a:pPr lvl="1"/>
            <a:r>
              <a:rPr lang="en-US" sz="2000" dirty="0" smtClean="0"/>
              <a:t>For </a:t>
            </a:r>
            <a:r>
              <a:rPr lang="en-US" sz="2000" dirty="0" err="1" smtClean="0"/>
              <a:t>k</a:t>
            </a:r>
            <a:r>
              <a:rPr lang="en-US" sz="2000" dirty="0" smtClean="0"/>
              <a:t>=12, integrated model has 220 channeling constraints, while alternative model has 594 non-redundant intersection constraints.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results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2940050" y="-95250"/>
            <a:ext cx="2870200" cy="7226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62000" y="4572000"/>
            <a:ext cx="68580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10200" y="2971800"/>
            <a:ext cx="381000" cy="1905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162800" y="2971800"/>
            <a:ext cx="381000" cy="1905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sz="2400" dirty="0" smtClean="0"/>
              <a:t>Results for CA(4, </a:t>
            </a:r>
            <a:r>
              <a:rPr lang="en-US" sz="2400" dirty="0" err="1" smtClean="0"/>
              <a:t>k</a:t>
            </a:r>
            <a:r>
              <a:rPr lang="en-US" sz="2400" dirty="0" smtClean="0"/>
              <a:t>, 2)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  <a:p>
            <a:pPr lvl="1"/>
            <a:r>
              <a:rPr lang="en-US" sz="2000" dirty="0" smtClean="0"/>
              <a:t>Runtime limit is 1 hour (CA(4, 7, 2) for </a:t>
            </a:r>
            <a:r>
              <a:rPr lang="en-US" sz="2000" dirty="0" err="1" smtClean="0"/>
              <a:t>b</a:t>
            </a:r>
            <a:r>
              <a:rPr lang="en-US" sz="2000" dirty="0" smtClean="0"/>
              <a:t>=24 can’t finish in 1 hour).</a:t>
            </a: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Experiment results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2343150"/>
            <a:ext cx="5472534" cy="23050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Introduction &amp; Background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CSP model</a:t>
            </a:r>
          </a:p>
          <a:p>
            <a:pPr lvl="1"/>
            <a:r>
              <a:rPr lang="en-US" sz="2400" dirty="0" smtClean="0">
                <a:solidFill>
                  <a:srgbClr val="BFBFBF"/>
                </a:solidFill>
              </a:rPr>
              <a:t>Naïve model, Alternative model, Integrated model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Symmetry breaking</a:t>
            </a:r>
          </a:p>
          <a:p>
            <a:r>
              <a:rPr lang="en-US" sz="2800" dirty="0" smtClean="0">
                <a:solidFill>
                  <a:srgbClr val="BFBFBF"/>
                </a:solidFill>
              </a:rPr>
              <a:t>Solving the CSP</a:t>
            </a:r>
          </a:p>
          <a:p>
            <a:pPr lvl="1"/>
            <a:r>
              <a:rPr lang="en-US" sz="2400" dirty="0" smtClean="0">
                <a:solidFill>
                  <a:srgbClr val="BFBFBF"/>
                </a:solidFill>
              </a:rPr>
              <a:t>Setting up the </a:t>
            </a:r>
            <a:r>
              <a:rPr lang="en-US" sz="2400" dirty="0" err="1" smtClean="0">
                <a:solidFill>
                  <a:srgbClr val="BFBFBF"/>
                </a:solidFill>
              </a:rPr>
              <a:t>Ilog</a:t>
            </a:r>
            <a:r>
              <a:rPr lang="en-US" sz="2400" dirty="0" smtClean="0">
                <a:solidFill>
                  <a:srgbClr val="BFBFBF"/>
                </a:solidFill>
              </a:rPr>
              <a:t> Solver, Experiment results</a:t>
            </a:r>
          </a:p>
          <a:p>
            <a:r>
              <a:rPr lang="en-US" sz="2800" dirty="0" smtClean="0"/>
              <a:t>SAT Model</a:t>
            </a:r>
          </a:p>
          <a:p>
            <a:pPr lvl="1"/>
            <a:r>
              <a:rPr lang="en-US" sz="2400" dirty="0" smtClean="0"/>
              <a:t>Model, Experiment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 (Example CA(2, 3, 2))</a:t>
            </a:r>
          </a:p>
          <a:p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1600" dirty="0" smtClean="0"/>
          </a:p>
          <a:p>
            <a:pPr lvl="1"/>
            <a:r>
              <a:rPr lang="en-US" sz="2000" dirty="0" smtClean="0"/>
              <a:t>Still have two matrices: original and alternative</a:t>
            </a:r>
          </a:p>
          <a:p>
            <a:pPr lvl="1"/>
            <a:r>
              <a:rPr lang="en-US" sz="2000" dirty="0" smtClean="0"/>
              <a:t>Create a Boolean variable for EACH value of EACH variable.</a:t>
            </a: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3186" name="Equation" r:id="rId3" imgW="7315200" imgH="1993900" progId="Equation.3">
              <p:embed/>
            </p:oleObj>
          </a:graphicData>
        </a:graphic>
      </p:graphicFrame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435591" y="5257800"/>
          <a:ext cx="7260609" cy="1219200"/>
        </p:xfrm>
        <a:graphic>
          <a:graphicData uri="http://schemas.openxmlformats.org/presentationml/2006/ole">
            <p:oleObj spid="_x0000_s93187" name="Equation" r:id="rId4" imgW="5486400" imgH="9271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4210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4212" name="Equation" r:id="rId4" imgW="2743200" imgH="1828800" progId="Equation.3">
              <p:embed/>
            </p:oleObj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4213" name="Equation" r:id="rId5" imgW="4978400" imgH="162560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94216" name="Object 8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4216" name="Equation" r:id="rId6" imgW="5486400" imgH="927100" progId="Equation.3">
              <p:embed/>
            </p:oleObj>
          </a:graphicData>
        </a:graphic>
      </p:graphicFrame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7848600" y="1371600"/>
          <a:ext cx="1219201" cy="381000"/>
        </p:xfrm>
        <a:graphic>
          <a:graphicData uri="http://schemas.openxmlformats.org/presentationml/2006/ole">
            <p:oleObj spid="_x0000_s94217" name="Equation" r:id="rId7" imgW="673100" imgH="190500" progId="Equation.3">
              <p:embed/>
            </p:oleObj>
          </a:graphicData>
        </a:graphic>
      </p:graphicFrame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4219" name="Equation" r:id="rId8" imgW="673100" imgH="190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5234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5237" name="Equation" r:id="rId4" imgW="4978400" imgH="16256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600200" y="5257800"/>
            <a:ext cx="17526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3 12"/>
          <p:cNvSpPr/>
          <p:nvPr/>
        </p:nvSpPr>
        <p:spPr>
          <a:xfrm>
            <a:off x="5943600" y="26670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21160"/>
              <a:gd name="adj8" fmla="val -124600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(3)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6335713" y="2695575"/>
          <a:ext cx="587375" cy="452438"/>
        </p:xfrm>
        <a:graphic>
          <a:graphicData uri="http://schemas.openxmlformats.org/presentationml/2006/ole">
            <p:oleObj spid="_x0000_s95238" name="Equation" r:id="rId5" imgW="2641600" imgH="2032000" progId="Equation.3">
              <p:embed/>
            </p:oleObj>
          </a:graphicData>
        </a:graphic>
      </p:graphicFrame>
      <p:sp>
        <p:nvSpPr>
          <p:cNvPr id="15" name="Line Callout 3 14"/>
          <p:cNvSpPr/>
          <p:nvPr/>
        </p:nvSpPr>
        <p:spPr>
          <a:xfrm>
            <a:off x="5943600" y="33528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11601"/>
              <a:gd name="adj8" fmla="val -12672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(4)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6335713" y="3429000"/>
          <a:ext cx="1082675" cy="361950"/>
        </p:xfrm>
        <a:graphic>
          <a:graphicData uri="http://schemas.openxmlformats.org/presentationml/2006/ole">
            <p:oleObj spid="_x0000_s95239" name="Equation" r:id="rId6" imgW="4876800" imgH="16256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5242" name="Equation" r:id="rId7" imgW="5486400" imgH="927100" progId="Equation.3">
              <p:embed/>
            </p:oleObj>
          </a:graphicData>
        </a:graphic>
      </p:graphicFrame>
      <p:graphicFrame>
        <p:nvGraphicFramePr>
          <p:cNvPr id="95243" name="Object 11"/>
          <p:cNvGraphicFramePr>
            <a:graphicFrameLocks noChangeAspect="1"/>
          </p:cNvGraphicFramePr>
          <p:nvPr/>
        </p:nvGraphicFramePr>
        <p:xfrm>
          <a:off x="7848600" y="1371600"/>
          <a:ext cx="1219200" cy="381000"/>
        </p:xfrm>
        <a:graphic>
          <a:graphicData uri="http://schemas.openxmlformats.org/presentationml/2006/ole">
            <p:oleObj spid="_x0000_s95243" name="Equation" r:id="rId8" imgW="673100" imgH="190500" progId="Equation.3">
              <p:embed/>
            </p:oleObj>
          </a:graphicData>
        </a:graphic>
      </p:graphicFrame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5244" name="Equation" r:id="rId9" imgW="673100" imgH="190500" progId="Equation.3">
              <p:embed/>
            </p:oleObj>
          </a:graphicData>
        </a:graphic>
      </p:graphicFrame>
      <p:graphicFrame>
        <p:nvGraphicFramePr>
          <p:cNvPr id="95245" name="Object 13"/>
          <p:cNvGraphicFramePr>
            <a:graphicFrameLocks noChangeAspect="1"/>
          </p:cNvGraphicFramePr>
          <p:nvPr/>
        </p:nvGraphicFramePr>
        <p:xfrm>
          <a:off x="7239000" y="2749162"/>
          <a:ext cx="1893888" cy="298838"/>
        </p:xfrm>
        <a:graphic>
          <a:graphicData uri="http://schemas.openxmlformats.org/presentationml/2006/ole">
            <p:oleObj spid="_x0000_s95245" name="Equation" r:id="rId10" imgW="1333500" imgH="190500" progId="Equation.3">
              <p:embed/>
            </p:oleObj>
          </a:graphicData>
        </a:graphic>
      </p:graphicFrame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7813040" y="3479800"/>
          <a:ext cx="1178560" cy="1701800"/>
        </p:xfrm>
        <a:graphic>
          <a:graphicData uri="http://schemas.openxmlformats.org/presentationml/2006/ole">
            <p:oleObj spid="_x0000_s95246" name="Equation" r:id="rId11" imgW="838200" imgH="1358900" progId="Equation.3">
              <p:embed/>
            </p:oleObj>
          </a:graphicData>
        </a:graphic>
      </p:graphicFrame>
      <p:graphicFrame>
        <p:nvGraphicFramePr>
          <p:cNvPr id="95247" name="Object 15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5247" name="Equation" r:id="rId12" imgW="2743200" imgH="182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6258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6260" name="Equation" r:id="rId4" imgW="2743200" imgH="1828800" progId="Equation.3">
              <p:embed/>
            </p:oleObj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6261" name="Equation" r:id="rId5" imgW="4978400" imgH="16256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600200" y="5257800"/>
            <a:ext cx="17526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3 12"/>
          <p:cNvSpPr/>
          <p:nvPr/>
        </p:nvSpPr>
        <p:spPr>
          <a:xfrm>
            <a:off x="5943600" y="26670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21160"/>
              <a:gd name="adj8" fmla="val -124600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(3)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6335713" y="2695575"/>
          <a:ext cx="587375" cy="452438"/>
        </p:xfrm>
        <a:graphic>
          <a:graphicData uri="http://schemas.openxmlformats.org/presentationml/2006/ole">
            <p:oleObj spid="_x0000_s96262" name="Equation" r:id="rId6" imgW="2641600" imgH="2032000" progId="Equation.3">
              <p:embed/>
            </p:oleObj>
          </a:graphicData>
        </a:graphic>
      </p:graphicFrame>
      <p:sp>
        <p:nvSpPr>
          <p:cNvPr id="15" name="Line Callout 3 14"/>
          <p:cNvSpPr/>
          <p:nvPr/>
        </p:nvSpPr>
        <p:spPr>
          <a:xfrm>
            <a:off x="5943600" y="33528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11601"/>
              <a:gd name="adj8" fmla="val -12672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(4)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6335713" y="3429000"/>
          <a:ext cx="1082675" cy="361950"/>
        </p:xfrm>
        <a:graphic>
          <a:graphicData uri="http://schemas.openxmlformats.org/presentationml/2006/ole">
            <p:oleObj spid="_x0000_s96263" name="Equation" r:id="rId7" imgW="4876800" imgH="1625600" progId="Equation.3">
              <p:embed/>
            </p:oleObj>
          </a:graphicData>
        </a:graphic>
      </p:graphicFrame>
      <p:sp>
        <p:nvSpPr>
          <p:cNvPr id="17" name="Line Callout 3 16"/>
          <p:cNvSpPr/>
          <p:nvPr/>
        </p:nvSpPr>
        <p:spPr>
          <a:xfrm>
            <a:off x="5943600" y="40386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61891"/>
              <a:gd name="adj8" fmla="val -198031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(5)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6346825" y="4141788"/>
          <a:ext cx="587375" cy="406400"/>
        </p:xfrm>
        <a:graphic>
          <a:graphicData uri="http://schemas.openxmlformats.org/presentationml/2006/ole">
            <p:oleObj spid="_x0000_s96264" name="Equation" r:id="rId8" imgW="2641600" imgH="1828800" progId="Equation.3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1600200" y="5257800"/>
            <a:ext cx="304800" cy="1143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38</a:t>
            </a:fld>
            <a:endParaRPr lang="en-US"/>
          </a:p>
        </p:txBody>
      </p:sp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6267" name="Equation" r:id="rId9" imgW="5486400" imgH="927100" progId="Equation.3">
              <p:embed/>
            </p:oleObj>
          </a:graphicData>
        </a:graphic>
      </p:graphicFrame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7239000" y="2749550"/>
          <a:ext cx="1893888" cy="298450"/>
        </p:xfrm>
        <a:graphic>
          <a:graphicData uri="http://schemas.openxmlformats.org/presentationml/2006/ole">
            <p:oleObj spid="_x0000_s96268" name="Equation" r:id="rId10" imgW="1333500" imgH="190500" progId="Equation.3">
              <p:embed/>
            </p:oleObj>
          </a:graphicData>
        </a:graphic>
      </p:graphicFrame>
      <p:graphicFrame>
        <p:nvGraphicFramePr>
          <p:cNvPr id="96269" name="Object 13"/>
          <p:cNvGraphicFramePr>
            <a:graphicFrameLocks noChangeAspect="1"/>
          </p:cNvGraphicFramePr>
          <p:nvPr/>
        </p:nvGraphicFramePr>
        <p:xfrm>
          <a:off x="7813675" y="3479800"/>
          <a:ext cx="1177925" cy="1701800"/>
        </p:xfrm>
        <a:graphic>
          <a:graphicData uri="http://schemas.openxmlformats.org/presentationml/2006/ole">
            <p:oleObj spid="_x0000_s96269" name="Equation" r:id="rId11" imgW="838200" imgH="1358900" progId="Equation.3">
              <p:embed/>
            </p:oleObj>
          </a:graphicData>
        </a:graphic>
      </p:graphicFrame>
      <p:graphicFrame>
        <p:nvGraphicFramePr>
          <p:cNvPr id="96270" name="Object 14"/>
          <p:cNvGraphicFramePr>
            <a:graphicFrameLocks noChangeAspect="1"/>
          </p:cNvGraphicFramePr>
          <p:nvPr/>
        </p:nvGraphicFramePr>
        <p:xfrm>
          <a:off x="7848600" y="1371600"/>
          <a:ext cx="1219200" cy="381000"/>
        </p:xfrm>
        <a:graphic>
          <a:graphicData uri="http://schemas.openxmlformats.org/presentationml/2006/ole">
            <p:oleObj spid="_x0000_s96270" name="Equation" r:id="rId12" imgW="673100" imgH="190500" progId="Equation.3">
              <p:embed/>
            </p:oleObj>
          </a:graphicData>
        </a:graphic>
      </p:graphicFrame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6271" name="Equation" r:id="rId13" imgW="673100" imgH="190500" progId="Equation.3">
              <p:embed/>
            </p:oleObj>
          </a:graphicData>
        </a:graphic>
      </p:graphicFrame>
      <p:graphicFrame>
        <p:nvGraphicFramePr>
          <p:cNvPr id="96272" name="Object 16"/>
          <p:cNvGraphicFramePr>
            <a:graphicFrameLocks noChangeAspect="1"/>
          </p:cNvGraphicFramePr>
          <p:nvPr/>
        </p:nvGraphicFramePr>
        <p:xfrm>
          <a:off x="6019800" y="4648200"/>
          <a:ext cx="1443038" cy="298450"/>
        </p:xfrm>
        <a:graphic>
          <a:graphicData uri="http://schemas.openxmlformats.org/presentationml/2006/ole">
            <p:oleObj spid="_x0000_s96272" name="Equation" r:id="rId14" imgW="1016000" imgH="190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7282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7284" name="Equation" r:id="rId4" imgW="2743200" imgH="1828800" progId="Equation.3">
              <p:embed/>
            </p:oleObj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7285" name="Equation" r:id="rId5" imgW="4978400" imgH="16256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600200" y="5257800"/>
            <a:ext cx="17526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3 12"/>
          <p:cNvSpPr/>
          <p:nvPr/>
        </p:nvSpPr>
        <p:spPr>
          <a:xfrm>
            <a:off x="5943600" y="26670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21160"/>
              <a:gd name="adj8" fmla="val -124600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(3)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6335713" y="2695575"/>
          <a:ext cx="587375" cy="452438"/>
        </p:xfrm>
        <a:graphic>
          <a:graphicData uri="http://schemas.openxmlformats.org/presentationml/2006/ole">
            <p:oleObj spid="_x0000_s97286" name="Equation" r:id="rId6" imgW="2641600" imgH="2032000" progId="Equation.3">
              <p:embed/>
            </p:oleObj>
          </a:graphicData>
        </a:graphic>
      </p:graphicFrame>
      <p:sp>
        <p:nvSpPr>
          <p:cNvPr id="15" name="Line Callout 3 14"/>
          <p:cNvSpPr/>
          <p:nvPr/>
        </p:nvSpPr>
        <p:spPr>
          <a:xfrm>
            <a:off x="5943600" y="33528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11601"/>
              <a:gd name="adj8" fmla="val -12672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(4)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6335713" y="3429000"/>
          <a:ext cx="1082675" cy="361950"/>
        </p:xfrm>
        <a:graphic>
          <a:graphicData uri="http://schemas.openxmlformats.org/presentationml/2006/ole">
            <p:oleObj spid="_x0000_s97287" name="Equation" r:id="rId7" imgW="4876800" imgH="1625600" progId="Equation.3">
              <p:embed/>
            </p:oleObj>
          </a:graphicData>
        </a:graphic>
      </p:graphicFrame>
      <p:sp>
        <p:nvSpPr>
          <p:cNvPr id="17" name="Line Callout 3 16"/>
          <p:cNvSpPr/>
          <p:nvPr/>
        </p:nvSpPr>
        <p:spPr>
          <a:xfrm>
            <a:off x="5943600" y="40386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61891"/>
              <a:gd name="adj8" fmla="val -198031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(5)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6346825" y="4141788"/>
          <a:ext cx="587375" cy="406400"/>
        </p:xfrm>
        <a:graphic>
          <a:graphicData uri="http://schemas.openxmlformats.org/presentationml/2006/ole">
            <p:oleObj spid="_x0000_s97288" name="Equation" r:id="rId8" imgW="2641600" imgH="1828800" progId="Equation.3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1600200" y="5257800"/>
            <a:ext cx="304800" cy="1143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3 19"/>
          <p:cNvSpPr/>
          <p:nvPr/>
        </p:nvSpPr>
        <p:spPr>
          <a:xfrm>
            <a:off x="685800" y="3962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230780"/>
              <a:gd name="adj8" fmla="val 4141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00200" y="5257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7432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7526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3193" name="Object 9"/>
          <p:cNvGraphicFramePr>
            <a:graphicFrameLocks noChangeAspect="1"/>
          </p:cNvGraphicFramePr>
          <p:nvPr/>
        </p:nvGraphicFramePr>
        <p:xfrm>
          <a:off x="1149350" y="4057650"/>
          <a:ext cx="1060450" cy="361950"/>
        </p:xfrm>
        <a:graphic>
          <a:graphicData uri="http://schemas.openxmlformats.org/presentationml/2006/ole">
            <p:oleObj spid="_x0000_s97289" name="Equation" r:id="rId9" imgW="4775200" imgH="1625600" progId="Equation.3">
              <p:embed/>
            </p:oleObj>
          </a:graphicData>
        </a:graphic>
      </p:graphicFrame>
      <p:cxnSp>
        <p:nvCxnSpPr>
          <p:cNvPr id="26" name="Straight Connector 25"/>
          <p:cNvCxnSpPr>
            <a:stCxn id="23" idx="4"/>
            <a:endCxn id="20" idx="3"/>
          </p:cNvCxnSpPr>
          <p:nvPr/>
        </p:nvCxnSpPr>
        <p:spPr>
          <a:xfrm rot="5400000">
            <a:off x="1085850" y="3143250"/>
            <a:ext cx="1447800" cy="190500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3"/>
            <a:endCxn id="20" idx="3"/>
          </p:cNvCxnSpPr>
          <p:nvPr/>
        </p:nvCxnSpPr>
        <p:spPr>
          <a:xfrm rot="5400000">
            <a:off x="1504951" y="2679513"/>
            <a:ext cx="1492437" cy="1073337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39</a:t>
            </a:fld>
            <a:endParaRPr lang="en-US"/>
          </a:p>
        </p:txBody>
      </p:sp>
      <p:graphicFrame>
        <p:nvGraphicFramePr>
          <p:cNvPr id="97292" name="Object 12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7292" name="Equation" r:id="rId10" imgW="5486400" imgH="927100" progId="Equation.3">
              <p:embed/>
            </p:oleObj>
          </a:graphicData>
        </a:graphic>
      </p:graphicFrame>
      <p:graphicFrame>
        <p:nvGraphicFramePr>
          <p:cNvPr id="97293" name="Object 13"/>
          <p:cNvGraphicFramePr>
            <a:graphicFrameLocks noChangeAspect="1"/>
          </p:cNvGraphicFramePr>
          <p:nvPr/>
        </p:nvGraphicFramePr>
        <p:xfrm>
          <a:off x="7239000" y="2749550"/>
          <a:ext cx="1893888" cy="298450"/>
        </p:xfrm>
        <a:graphic>
          <a:graphicData uri="http://schemas.openxmlformats.org/presentationml/2006/ole">
            <p:oleObj spid="_x0000_s97293" name="Equation" r:id="rId11" imgW="1333500" imgH="190500" progId="Equation.3">
              <p:embed/>
            </p:oleObj>
          </a:graphicData>
        </a:graphic>
      </p:graphicFrame>
      <p:graphicFrame>
        <p:nvGraphicFramePr>
          <p:cNvPr id="97294" name="Object 14"/>
          <p:cNvGraphicFramePr>
            <a:graphicFrameLocks noChangeAspect="1"/>
          </p:cNvGraphicFramePr>
          <p:nvPr/>
        </p:nvGraphicFramePr>
        <p:xfrm>
          <a:off x="7813675" y="3479800"/>
          <a:ext cx="1177925" cy="1701800"/>
        </p:xfrm>
        <a:graphic>
          <a:graphicData uri="http://schemas.openxmlformats.org/presentationml/2006/ole">
            <p:oleObj spid="_x0000_s97294" name="Equation" r:id="rId12" imgW="838200" imgH="1358900" progId="Equation.3">
              <p:embed/>
            </p:oleObj>
          </a:graphicData>
        </a:graphic>
      </p:graphicFrame>
      <p:graphicFrame>
        <p:nvGraphicFramePr>
          <p:cNvPr id="97295" name="Object 15"/>
          <p:cNvGraphicFramePr>
            <a:graphicFrameLocks noChangeAspect="1"/>
          </p:cNvGraphicFramePr>
          <p:nvPr/>
        </p:nvGraphicFramePr>
        <p:xfrm>
          <a:off x="7848600" y="1371600"/>
          <a:ext cx="1219200" cy="381000"/>
        </p:xfrm>
        <a:graphic>
          <a:graphicData uri="http://schemas.openxmlformats.org/presentationml/2006/ole">
            <p:oleObj spid="_x0000_s97295" name="Equation" r:id="rId13" imgW="673100" imgH="190500" progId="Equation.3">
              <p:embed/>
            </p:oleObj>
          </a:graphicData>
        </a:graphic>
      </p:graphicFrame>
      <p:graphicFrame>
        <p:nvGraphicFramePr>
          <p:cNvPr id="97296" name="Object 16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7296" name="Equation" r:id="rId14" imgW="673100" imgH="190500" progId="Equation.3">
              <p:embed/>
            </p:oleObj>
          </a:graphicData>
        </a:graphic>
      </p:graphicFrame>
      <p:graphicFrame>
        <p:nvGraphicFramePr>
          <p:cNvPr id="97297" name="Object 17"/>
          <p:cNvGraphicFramePr>
            <a:graphicFrameLocks noChangeAspect="1"/>
          </p:cNvGraphicFramePr>
          <p:nvPr/>
        </p:nvGraphicFramePr>
        <p:xfrm>
          <a:off x="6019800" y="4648200"/>
          <a:ext cx="1443038" cy="298450"/>
        </p:xfrm>
        <a:graphic>
          <a:graphicData uri="http://schemas.openxmlformats.org/presentationml/2006/ole">
            <p:oleObj spid="_x0000_s97297" name="Equation" r:id="rId15" imgW="1016000" imgH="190500" progId="Equation.3">
              <p:embed/>
            </p:oleObj>
          </a:graphicData>
        </a:graphic>
      </p:graphicFrame>
      <p:graphicFrame>
        <p:nvGraphicFramePr>
          <p:cNvPr id="97298" name="Object 18"/>
          <p:cNvGraphicFramePr>
            <a:graphicFrameLocks noChangeAspect="1"/>
          </p:cNvGraphicFramePr>
          <p:nvPr/>
        </p:nvGraphicFramePr>
        <p:xfrm>
          <a:off x="2330450" y="3962400"/>
          <a:ext cx="1250950" cy="613849"/>
        </p:xfrm>
        <a:graphic>
          <a:graphicData uri="http://schemas.openxmlformats.org/presentationml/2006/ole">
            <p:oleObj spid="_x0000_s97298" name="Equation" r:id="rId16" imgW="8763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 Problem: CA(</a:t>
            </a:r>
            <a:r>
              <a:rPr lang="en-US" i="1" dirty="0" err="1" smtClean="0">
                <a:latin typeface="Consolas" pitchFamily="49" charset="0"/>
              </a:rPr>
              <a:t>t</a:t>
            </a:r>
            <a:r>
              <a:rPr lang="en-US" dirty="0" err="1" smtClean="0"/>
              <a:t>,</a:t>
            </a:r>
            <a:r>
              <a:rPr lang="en-US" i="1" dirty="0" err="1" smtClean="0">
                <a:latin typeface="Consolas" pitchFamily="49" charset="0"/>
              </a:rPr>
              <a:t>k</a:t>
            </a:r>
            <a:r>
              <a:rPr lang="en-US" dirty="0" err="1" smtClean="0"/>
              <a:t>,</a:t>
            </a:r>
            <a:r>
              <a:rPr lang="en-US" i="1" dirty="0" err="1" smtClean="0">
                <a:latin typeface="Consolas" pitchFamily="49" charset="0"/>
              </a:rPr>
              <a:t>g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248400" cy="4525963"/>
          </a:xfrm>
        </p:spPr>
        <p:txBody>
          <a:bodyPr/>
          <a:lstStyle/>
          <a:p>
            <a:r>
              <a:rPr lang="en-US" sz="2800" dirty="0" smtClean="0"/>
              <a:t>Given</a:t>
            </a:r>
          </a:p>
          <a:p>
            <a:pPr lvl="1"/>
            <a:r>
              <a:rPr lang="en-US" sz="2400" dirty="0" smtClean="0"/>
              <a:t>A set of </a:t>
            </a:r>
            <a:r>
              <a:rPr lang="en-US" sz="2400" b="1" i="1" dirty="0" smtClean="0">
                <a:solidFill>
                  <a:srgbClr val="FF0000"/>
                </a:solidFill>
                <a:latin typeface="Consolas" pitchFamily="49" charset="0"/>
              </a:rPr>
              <a:t>k</a:t>
            </a:r>
            <a:r>
              <a:rPr lang="en-US" sz="2400" dirty="0" smtClean="0"/>
              <a:t> software ‘components’ to be tested</a:t>
            </a:r>
          </a:p>
          <a:p>
            <a:pPr lvl="1"/>
            <a:r>
              <a:rPr lang="en-US" sz="2400" dirty="0" smtClean="0"/>
              <a:t>Each component can take </a:t>
            </a:r>
            <a:r>
              <a:rPr lang="en-US" sz="2400" b="1" i="1" dirty="0" smtClean="0">
                <a:solidFill>
                  <a:srgbClr val="FF0000"/>
                </a:solidFill>
                <a:latin typeface="Consolas" pitchFamily="49" charset="0"/>
              </a:rPr>
              <a:t>g</a:t>
            </a:r>
            <a:r>
              <a:rPr lang="en-US" sz="2400" dirty="0" smtClean="0"/>
              <a:t> different values (alphabet) </a:t>
            </a:r>
          </a:p>
          <a:p>
            <a:pPr lvl="1"/>
            <a:r>
              <a:rPr lang="en-US" sz="2400" dirty="0" smtClean="0"/>
              <a:t>A covering strength </a:t>
            </a:r>
            <a:r>
              <a:rPr lang="en-US" sz="2400" b="1" i="1" dirty="0" smtClean="0">
                <a:solidFill>
                  <a:srgbClr val="FF0000"/>
                </a:solidFill>
                <a:latin typeface="Consolas" pitchFamily="49" charset="0"/>
              </a:rPr>
              <a:t>t</a:t>
            </a:r>
          </a:p>
          <a:p>
            <a:r>
              <a:rPr lang="en-US" sz="2800" dirty="0" smtClean="0"/>
              <a:t>Find </a:t>
            </a:r>
          </a:p>
          <a:p>
            <a:pPr lvl="1"/>
            <a:r>
              <a:rPr lang="en-US" sz="2400" dirty="0" smtClean="0"/>
              <a:t>the minimum number of tests, </a:t>
            </a:r>
            <a:r>
              <a:rPr lang="en-US" sz="2400" b="1" i="1" dirty="0" smtClean="0">
                <a:solidFill>
                  <a:srgbClr val="FF0000"/>
                </a:solidFill>
                <a:latin typeface="Consolas" pitchFamily="49" charset="0"/>
              </a:rPr>
              <a:t>b</a:t>
            </a:r>
            <a:endParaRPr lang="en-US" sz="2400" i="1" dirty="0" smtClean="0">
              <a:latin typeface="Consolas" pitchFamily="49" charset="0"/>
            </a:endParaRPr>
          </a:p>
          <a:p>
            <a:pPr lvl="1"/>
            <a:r>
              <a:rPr lang="en-US" sz="2400" dirty="0" smtClean="0"/>
              <a:t>Such that every combination of </a:t>
            </a:r>
            <a:r>
              <a:rPr lang="en-US" sz="2400" b="1" i="1" smtClean="0">
                <a:latin typeface="Consolas" pitchFamily="49" charset="0"/>
              </a:rPr>
              <a:t>t</a:t>
            </a:r>
            <a:r>
              <a:rPr lang="en-US" sz="2400" smtClean="0"/>
              <a:t> components </a:t>
            </a:r>
            <a:r>
              <a:rPr lang="en-US" sz="2400" dirty="0" smtClean="0"/>
              <a:t>appears in some test 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7245350" y="2667000"/>
          <a:ext cx="908050" cy="2112963"/>
        </p:xfrm>
        <a:graphic>
          <a:graphicData uri="http://schemas.openxmlformats.org/presentationml/2006/ole">
            <p:oleObj spid="_x0000_s178179" name="Equation" r:id="rId3" imgW="7315200" imgH="17030700" progId="Equation.3">
              <p:embed/>
            </p:oleObj>
          </a:graphicData>
        </a:graphic>
      </p:graphicFrame>
      <p:sp>
        <p:nvSpPr>
          <p:cNvPr id="8" name="Left Brace 7"/>
          <p:cNvSpPr/>
          <p:nvPr/>
        </p:nvSpPr>
        <p:spPr>
          <a:xfrm>
            <a:off x="6858000" y="2667000"/>
            <a:ext cx="228600" cy="2057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/>
          <p:cNvSpPr/>
          <p:nvPr/>
        </p:nvSpPr>
        <p:spPr>
          <a:xfrm rot="16200000">
            <a:off x="7524750" y="2038350"/>
            <a:ext cx="228600" cy="8763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91400" y="2057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nsolas" pitchFamily="49" charset="0"/>
              </a:rPr>
              <a:t>k=</a:t>
            </a:r>
            <a:r>
              <a:rPr lang="en-US" b="1" dirty="0" smtClean="0">
                <a:latin typeface="Consolas" pitchFamily="49" charset="0"/>
              </a:rPr>
              <a:t>5</a:t>
            </a:r>
            <a:endParaRPr lang="en-US" b="1" dirty="0">
              <a:latin typeface="Consolas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4600" y="35168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nsolas" pitchFamily="49" charset="0"/>
              </a:rPr>
              <a:t>b=</a:t>
            </a:r>
            <a:r>
              <a:rPr lang="en-US" b="1" dirty="0" smtClean="0">
                <a:latin typeface="Consolas" pitchFamily="49" charset="0"/>
              </a:rPr>
              <a:t>?</a:t>
            </a:r>
            <a:endParaRPr lang="en-US" b="1" dirty="0">
              <a:latin typeface="Consolas" pitchFamily="49" charset="0"/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7391401" y="4648200"/>
            <a:ext cx="15240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239000" y="48884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nsolas" pitchFamily="49" charset="0"/>
              </a:rPr>
              <a:t>t=</a:t>
            </a:r>
            <a:r>
              <a:rPr lang="en-US" b="1" dirty="0" smtClean="0">
                <a:latin typeface="Consolas" pitchFamily="49" charset="0"/>
              </a:rPr>
              <a:t>3</a:t>
            </a:r>
            <a:endParaRPr lang="en-US" b="1" dirty="0">
              <a:latin typeface="Consolas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8001000" y="2667000"/>
            <a:ext cx="2286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8305800" y="26786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Consolas" pitchFamily="49" charset="0"/>
              </a:rPr>
              <a:t>b=</a:t>
            </a:r>
            <a:r>
              <a:rPr lang="en-US" b="1" dirty="0" smtClean="0">
                <a:latin typeface="Consolas" pitchFamily="49" charset="0"/>
              </a:rPr>
              <a:t>2</a:t>
            </a:r>
            <a:endParaRPr lang="en-US" b="1" dirty="0">
              <a:latin typeface="Consolas" pitchFamily="49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8306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8308" name="Equation" r:id="rId4" imgW="2743200" imgH="1828800" progId="Equation.3">
              <p:embed/>
            </p:oleObj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8309" name="Equation" r:id="rId5" imgW="4978400" imgH="16256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600200" y="5257800"/>
            <a:ext cx="17526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3 12"/>
          <p:cNvSpPr/>
          <p:nvPr/>
        </p:nvSpPr>
        <p:spPr>
          <a:xfrm>
            <a:off x="5943600" y="26670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21160"/>
              <a:gd name="adj8" fmla="val -124600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(3)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6335713" y="2695575"/>
          <a:ext cx="587375" cy="452438"/>
        </p:xfrm>
        <a:graphic>
          <a:graphicData uri="http://schemas.openxmlformats.org/presentationml/2006/ole">
            <p:oleObj spid="_x0000_s98310" name="Equation" r:id="rId6" imgW="2641600" imgH="2032000" progId="Equation.3">
              <p:embed/>
            </p:oleObj>
          </a:graphicData>
        </a:graphic>
      </p:graphicFrame>
      <p:sp>
        <p:nvSpPr>
          <p:cNvPr id="15" name="Line Callout 3 14"/>
          <p:cNvSpPr/>
          <p:nvPr/>
        </p:nvSpPr>
        <p:spPr>
          <a:xfrm>
            <a:off x="5943600" y="33528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11601"/>
              <a:gd name="adj8" fmla="val -12672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(4)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6335713" y="3429000"/>
          <a:ext cx="1082675" cy="361950"/>
        </p:xfrm>
        <a:graphic>
          <a:graphicData uri="http://schemas.openxmlformats.org/presentationml/2006/ole">
            <p:oleObj spid="_x0000_s98311" name="Equation" r:id="rId7" imgW="4876800" imgH="1625600" progId="Equation.3">
              <p:embed/>
            </p:oleObj>
          </a:graphicData>
        </a:graphic>
      </p:graphicFrame>
      <p:sp>
        <p:nvSpPr>
          <p:cNvPr id="17" name="Line Callout 3 16"/>
          <p:cNvSpPr/>
          <p:nvPr/>
        </p:nvSpPr>
        <p:spPr>
          <a:xfrm>
            <a:off x="5943600" y="40386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61891"/>
              <a:gd name="adj8" fmla="val -198031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(5)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6346825" y="4141788"/>
          <a:ext cx="587375" cy="406400"/>
        </p:xfrm>
        <a:graphic>
          <a:graphicData uri="http://schemas.openxmlformats.org/presentationml/2006/ole">
            <p:oleObj spid="_x0000_s98312" name="Equation" r:id="rId8" imgW="2641600" imgH="1828800" progId="Equation.3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1600200" y="5257800"/>
            <a:ext cx="304800" cy="1143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3 19"/>
          <p:cNvSpPr/>
          <p:nvPr/>
        </p:nvSpPr>
        <p:spPr>
          <a:xfrm>
            <a:off x="685800" y="3962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230780"/>
              <a:gd name="adj8" fmla="val 4141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00200" y="5257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7432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7526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3193" name="Object 9"/>
          <p:cNvGraphicFramePr>
            <a:graphicFrameLocks noChangeAspect="1"/>
          </p:cNvGraphicFramePr>
          <p:nvPr/>
        </p:nvGraphicFramePr>
        <p:xfrm>
          <a:off x="1149350" y="4057650"/>
          <a:ext cx="1060450" cy="361950"/>
        </p:xfrm>
        <a:graphic>
          <a:graphicData uri="http://schemas.openxmlformats.org/presentationml/2006/ole">
            <p:oleObj spid="_x0000_s98313" name="Equation" r:id="rId9" imgW="4775200" imgH="1625600" progId="Equation.3">
              <p:embed/>
            </p:oleObj>
          </a:graphicData>
        </a:graphic>
      </p:graphicFrame>
      <p:cxnSp>
        <p:nvCxnSpPr>
          <p:cNvPr id="26" name="Straight Connector 25"/>
          <p:cNvCxnSpPr>
            <a:stCxn id="23" idx="4"/>
            <a:endCxn id="20" idx="3"/>
          </p:cNvCxnSpPr>
          <p:nvPr/>
        </p:nvCxnSpPr>
        <p:spPr>
          <a:xfrm rot="5400000">
            <a:off x="1085850" y="3143250"/>
            <a:ext cx="1447800" cy="190500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3"/>
            <a:endCxn id="20" idx="3"/>
          </p:cNvCxnSpPr>
          <p:nvPr/>
        </p:nvCxnSpPr>
        <p:spPr>
          <a:xfrm rot="5400000">
            <a:off x="1504951" y="2679513"/>
            <a:ext cx="1492437" cy="1073337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Left Arrow 28"/>
          <p:cNvSpPr/>
          <p:nvPr/>
        </p:nvSpPr>
        <p:spPr>
          <a:xfrm>
            <a:off x="2895600" y="4267200"/>
            <a:ext cx="28956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Bent Arrow 31"/>
          <p:cNvSpPr/>
          <p:nvPr/>
        </p:nvSpPr>
        <p:spPr>
          <a:xfrm>
            <a:off x="838200" y="2057400"/>
            <a:ext cx="5105400" cy="1828800"/>
          </a:xfrm>
          <a:prstGeom prst="bentArrow">
            <a:avLst>
              <a:gd name="adj1" fmla="val 4476"/>
              <a:gd name="adj2" fmla="val 3704"/>
              <a:gd name="adj3" fmla="val 4476"/>
              <a:gd name="adj4" fmla="val 28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40</a:t>
            </a:fld>
            <a:endParaRPr lang="en-US"/>
          </a:p>
        </p:txBody>
      </p:sp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8316" name="Equation" r:id="rId10" imgW="5486400" imgH="927100" progId="Equation.3">
              <p:embed/>
            </p:oleObj>
          </a:graphicData>
        </a:graphic>
      </p:graphicFrame>
      <p:graphicFrame>
        <p:nvGraphicFramePr>
          <p:cNvPr id="98317" name="Object 13"/>
          <p:cNvGraphicFramePr>
            <a:graphicFrameLocks noChangeAspect="1"/>
          </p:cNvGraphicFramePr>
          <p:nvPr/>
        </p:nvGraphicFramePr>
        <p:xfrm>
          <a:off x="7239000" y="2749550"/>
          <a:ext cx="1893888" cy="298450"/>
        </p:xfrm>
        <a:graphic>
          <a:graphicData uri="http://schemas.openxmlformats.org/presentationml/2006/ole">
            <p:oleObj spid="_x0000_s98317" name="Equation" r:id="rId11" imgW="1333500" imgH="190500" progId="Equation.3">
              <p:embed/>
            </p:oleObj>
          </a:graphicData>
        </a:graphic>
      </p:graphicFrame>
      <p:graphicFrame>
        <p:nvGraphicFramePr>
          <p:cNvPr id="98318" name="Object 14"/>
          <p:cNvGraphicFramePr>
            <a:graphicFrameLocks noChangeAspect="1"/>
          </p:cNvGraphicFramePr>
          <p:nvPr/>
        </p:nvGraphicFramePr>
        <p:xfrm>
          <a:off x="7813675" y="3479800"/>
          <a:ext cx="1177925" cy="1701800"/>
        </p:xfrm>
        <a:graphic>
          <a:graphicData uri="http://schemas.openxmlformats.org/presentationml/2006/ole">
            <p:oleObj spid="_x0000_s98318" name="Equation" r:id="rId12" imgW="838200" imgH="1358900" progId="Equation.3">
              <p:embed/>
            </p:oleObj>
          </a:graphicData>
        </a:graphic>
      </p:graphicFrame>
      <p:graphicFrame>
        <p:nvGraphicFramePr>
          <p:cNvPr id="98319" name="Object 15"/>
          <p:cNvGraphicFramePr>
            <a:graphicFrameLocks noChangeAspect="1"/>
          </p:cNvGraphicFramePr>
          <p:nvPr/>
        </p:nvGraphicFramePr>
        <p:xfrm>
          <a:off x="7848600" y="1371600"/>
          <a:ext cx="1219200" cy="381000"/>
        </p:xfrm>
        <a:graphic>
          <a:graphicData uri="http://schemas.openxmlformats.org/presentationml/2006/ole">
            <p:oleObj spid="_x0000_s98319" name="Equation" r:id="rId13" imgW="673100" imgH="190500" progId="Equation.3">
              <p:embed/>
            </p:oleObj>
          </a:graphicData>
        </a:graphic>
      </p:graphicFrame>
      <p:graphicFrame>
        <p:nvGraphicFramePr>
          <p:cNvPr id="98320" name="Object 16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8320" name="Equation" r:id="rId14" imgW="673100" imgH="190500" progId="Equation.3">
              <p:embed/>
            </p:oleObj>
          </a:graphicData>
        </a:graphic>
      </p:graphicFrame>
      <p:graphicFrame>
        <p:nvGraphicFramePr>
          <p:cNvPr id="98321" name="Object 17"/>
          <p:cNvGraphicFramePr>
            <a:graphicFrameLocks noChangeAspect="1"/>
          </p:cNvGraphicFramePr>
          <p:nvPr/>
        </p:nvGraphicFramePr>
        <p:xfrm>
          <a:off x="6019800" y="4648200"/>
          <a:ext cx="1443038" cy="298450"/>
        </p:xfrm>
        <a:graphic>
          <a:graphicData uri="http://schemas.openxmlformats.org/presentationml/2006/ole">
            <p:oleObj spid="_x0000_s98321" name="Equation" r:id="rId15" imgW="1016000" imgH="190500" progId="Equation.3">
              <p:embed/>
            </p:oleObj>
          </a:graphicData>
        </a:graphic>
      </p:graphicFrame>
      <p:graphicFrame>
        <p:nvGraphicFramePr>
          <p:cNvPr id="98322" name="Object 18"/>
          <p:cNvGraphicFramePr>
            <a:graphicFrameLocks noChangeAspect="1"/>
          </p:cNvGraphicFramePr>
          <p:nvPr/>
        </p:nvGraphicFramePr>
        <p:xfrm>
          <a:off x="2330450" y="3962400"/>
          <a:ext cx="1250950" cy="614363"/>
        </p:xfrm>
        <a:graphic>
          <a:graphicData uri="http://schemas.openxmlformats.org/presentationml/2006/ole">
            <p:oleObj spid="_x0000_s98322" name="Equation" r:id="rId16" imgW="8763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Encoding the problem into CNF SAT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Local search model with SAT</a:t>
            </a:r>
            <a:endParaRPr lang="en-US" sz="3200" dirty="0"/>
          </a:p>
        </p:txBody>
      </p:sp>
      <p:graphicFrame>
        <p:nvGraphicFramePr>
          <p:cNvPr id="93186" name="Object 2"/>
          <p:cNvGraphicFramePr>
            <a:graphicFrameLocks noChangeAspect="1"/>
          </p:cNvGraphicFramePr>
          <p:nvPr/>
        </p:nvGraphicFramePr>
        <p:xfrm>
          <a:off x="457200" y="2209800"/>
          <a:ext cx="4367211" cy="1190617"/>
        </p:xfrm>
        <a:graphic>
          <a:graphicData uri="http://schemas.openxmlformats.org/presentationml/2006/ole">
            <p:oleObj spid="_x0000_s99330" name="Equation" r:id="rId3" imgW="7315200" imgH="19939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1676400" y="2209800"/>
            <a:ext cx="9144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ine Callout 3 7"/>
          <p:cNvSpPr/>
          <p:nvPr/>
        </p:nvSpPr>
        <p:spPr>
          <a:xfrm>
            <a:off x="5943600" y="1295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153549"/>
              <a:gd name="adj8" fmla="val -16450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(1)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24600" y="1371600"/>
          <a:ext cx="609600" cy="406400"/>
        </p:xfrm>
        <a:graphic>
          <a:graphicData uri="http://schemas.openxmlformats.org/presentationml/2006/ole">
            <p:oleObj spid="_x0000_s99332" name="Equation" r:id="rId4" imgW="2743200" imgH="1828800" progId="Equation.3">
              <p:embed/>
            </p:oleObj>
          </a:graphicData>
        </a:graphic>
      </p:graphicFrame>
      <p:sp>
        <p:nvSpPr>
          <p:cNvPr id="10" name="Line Callout 3 9"/>
          <p:cNvSpPr/>
          <p:nvPr/>
        </p:nvSpPr>
        <p:spPr>
          <a:xfrm>
            <a:off x="5943600" y="19812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3990"/>
              <a:gd name="adj8" fmla="val -165572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(2)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89" name="Object 5"/>
          <p:cNvGraphicFramePr>
            <a:graphicFrameLocks noChangeAspect="1"/>
          </p:cNvGraphicFramePr>
          <p:nvPr/>
        </p:nvGraphicFramePr>
        <p:xfrm>
          <a:off x="6324600" y="2079625"/>
          <a:ext cx="1106488" cy="361950"/>
        </p:xfrm>
        <a:graphic>
          <a:graphicData uri="http://schemas.openxmlformats.org/presentationml/2006/ole">
            <p:oleObj spid="_x0000_s99333" name="Equation" r:id="rId5" imgW="4978400" imgH="162560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>
          <a:xfrm>
            <a:off x="1600200" y="5257800"/>
            <a:ext cx="17526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ine Callout 3 12"/>
          <p:cNvSpPr/>
          <p:nvPr/>
        </p:nvSpPr>
        <p:spPr>
          <a:xfrm>
            <a:off x="5943600" y="26670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421160"/>
              <a:gd name="adj8" fmla="val -124600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(3)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/>
        </p:nvGraphicFramePr>
        <p:xfrm>
          <a:off x="6335713" y="2695575"/>
          <a:ext cx="587375" cy="452438"/>
        </p:xfrm>
        <a:graphic>
          <a:graphicData uri="http://schemas.openxmlformats.org/presentationml/2006/ole">
            <p:oleObj spid="_x0000_s99334" name="Equation" r:id="rId6" imgW="2641600" imgH="2032000" progId="Equation.3">
              <p:embed/>
            </p:oleObj>
          </a:graphicData>
        </a:graphic>
      </p:graphicFrame>
      <p:sp>
        <p:nvSpPr>
          <p:cNvPr id="15" name="Line Callout 3 14"/>
          <p:cNvSpPr/>
          <p:nvPr/>
        </p:nvSpPr>
        <p:spPr>
          <a:xfrm>
            <a:off x="5943600" y="33528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11601"/>
              <a:gd name="adj8" fmla="val -12672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(4)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1" name="Object 7"/>
          <p:cNvGraphicFramePr>
            <a:graphicFrameLocks noChangeAspect="1"/>
          </p:cNvGraphicFramePr>
          <p:nvPr/>
        </p:nvGraphicFramePr>
        <p:xfrm>
          <a:off x="6335713" y="3429000"/>
          <a:ext cx="1082675" cy="361950"/>
        </p:xfrm>
        <a:graphic>
          <a:graphicData uri="http://schemas.openxmlformats.org/presentationml/2006/ole">
            <p:oleObj spid="_x0000_s99335" name="Equation" r:id="rId7" imgW="4876800" imgH="1625600" progId="Equation.3">
              <p:embed/>
            </p:oleObj>
          </a:graphicData>
        </a:graphic>
      </p:graphicFrame>
      <p:sp>
        <p:nvSpPr>
          <p:cNvPr id="17" name="Line Callout 3 16"/>
          <p:cNvSpPr/>
          <p:nvPr/>
        </p:nvSpPr>
        <p:spPr>
          <a:xfrm>
            <a:off x="5943600" y="40386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361891"/>
              <a:gd name="adj8" fmla="val -198031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(5)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3192" name="Object 8"/>
          <p:cNvGraphicFramePr>
            <a:graphicFrameLocks noChangeAspect="1"/>
          </p:cNvGraphicFramePr>
          <p:nvPr/>
        </p:nvGraphicFramePr>
        <p:xfrm>
          <a:off x="6346825" y="4141788"/>
          <a:ext cx="587375" cy="406400"/>
        </p:xfrm>
        <a:graphic>
          <a:graphicData uri="http://schemas.openxmlformats.org/presentationml/2006/ole">
            <p:oleObj spid="_x0000_s99336" name="Equation" r:id="rId8" imgW="2641600" imgH="1828800" progId="Equation.3">
              <p:embed/>
            </p:oleObj>
          </a:graphicData>
        </a:graphic>
      </p:graphicFrame>
      <p:sp>
        <p:nvSpPr>
          <p:cNvPr id="19" name="Rectangle 18"/>
          <p:cNvSpPr/>
          <p:nvPr/>
        </p:nvSpPr>
        <p:spPr>
          <a:xfrm>
            <a:off x="1600200" y="5257800"/>
            <a:ext cx="304800" cy="114300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ine Callout 3 19"/>
          <p:cNvSpPr/>
          <p:nvPr/>
        </p:nvSpPr>
        <p:spPr>
          <a:xfrm>
            <a:off x="685800" y="3962400"/>
            <a:ext cx="20574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230780"/>
              <a:gd name="adj8" fmla="val 41418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(6)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00200" y="5257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7432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752600" y="2209800"/>
            <a:ext cx="304800" cy="304800"/>
          </a:xfrm>
          <a:prstGeom prst="ellipse">
            <a:avLst/>
          </a:prstGeom>
          <a:solidFill>
            <a:schemeClr val="accent6">
              <a:lumMod val="60000"/>
              <a:lumOff val="40000"/>
              <a:alpha val="5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3193" name="Object 9"/>
          <p:cNvGraphicFramePr>
            <a:graphicFrameLocks noChangeAspect="1"/>
          </p:cNvGraphicFramePr>
          <p:nvPr/>
        </p:nvGraphicFramePr>
        <p:xfrm>
          <a:off x="1149350" y="4057650"/>
          <a:ext cx="1060450" cy="361950"/>
        </p:xfrm>
        <a:graphic>
          <a:graphicData uri="http://schemas.openxmlformats.org/presentationml/2006/ole">
            <p:oleObj spid="_x0000_s99337" name="Equation" r:id="rId9" imgW="4775200" imgH="1625600" progId="Equation.3">
              <p:embed/>
            </p:oleObj>
          </a:graphicData>
        </a:graphic>
      </p:graphicFrame>
      <p:cxnSp>
        <p:nvCxnSpPr>
          <p:cNvPr id="26" name="Straight Connector 25"/>
          <p:cNvCxnSpPr>
            <a:stCxn id="23" idx="4"/>
            <a:endCxn id="20" idx="3"/>
          </p:cNvCxnSpPr>
          <p:nvPr/>
        </p:nvCxnSpPr>
        <p:spPr>
          <a:xfrm rot="5400000">
            <a:off x="1085850" y="3143250"/>
            <a:ext cx="1447800" cy="190500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3"/>
            <a:endCxn id="20" idx="3"/>
          </p:cNvCxnSpPr>
          <p:nvPr/>
        </p:nvCxnSpPr>
        <p:spPr>
          <a:xfrm rot="5400000">
            <a:off x="1504951" y="2679513"/>
            <a:ext cx="1492437" cy="1073337"/>
          </a:xfrm>
          <a:prstGeom prst="line">
            <a:avLst/>
          </a:prstGeom>
          <a:ln>
            <a:solidFill>
              <a:srgbClr val="CCFF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Multiply 26"/>
          <p:cNvSpPr/>
          <p:nvPr/>
        </p:nvSpPr>
        <p:spPr>
          <a:xfrm>
            <a:off x="7239000" y="1295400"/>
            <a:ext cx="838200" cy="6858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Multiply 28"/>
          <p:cNvSpPr/>
          <p:nvPr/>
        </p:nvSpPr>
        <p:spPr>
          <a:xfrm>
            <a:off x="7239000" y="2590800"/>
            <a:ext cx="838200" cy="6858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Multiply 29"/>
          <p:cNvSpPr/>
          <p:nvPr/>
        </p:nvSpPr>
        <p:spPr>
          <a:xfrm>
            <a:off x="7239000" y="3352800"/>
            <a:ext cx="838200" cy="68580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57200" y="5029200"/>
            <a:ext cx="129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(1,2), (2,3), (1,3)</a:t>
            </a:r>
            <a:endParaRPr lang="en-US" sz="1100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99340" name="Object 12"/>
          <p:cNvGraphicFramePr>
            <a:graphicFrameLocks noChangeAspect="1"/>
          </p:cNvGraphicFramePr>
          <p:nvPr/>
        </p:nvGraphicFramePr>
        <p:xfrm>
          <a:off x="434975" y="5257800"/>
          <a:ext cx="7261225" cy="1219200"/>
        </p:xfrm>
        <a:graphic>
          <a:graphicData uri="http://schemas.openxmlformats.org/presentationml/2006/ole">
            <p:oleObj spid="_x0000_s99340" name="Equation" r:id="rId10" imgW="5486400" imgH="927100" progId="Equation.3">
              <p:embed/>
            </p:oleObj>
          </a:graphicData>
        </a:graphic>
      </p:graphicFrame>
      <p:graphicFrame>
        <p:nvGraphicFramePr>
          <p:cNvPr id="99341" name="Object 13"/>
          <p:cNvGraphicFramePr>
            <a:graphicFrameLocks noChangeAspect="1"/>
          </p:cNvGraphicFramePr>
          <p:nvPr/>
        </p:nvGraphicFramePr>
        <p:xfrm>
          <a:off x="7239000" y="2749550"/>
          <a:ext cx="1893888" cy="298450"/>
        </p:xfrm>
        <a:graphic>
          <a:graphicData uri="http://schemas.openxmlformats.org/presentationml/2006/ole">
            <p:oleObj spid="_x0000_s99341" name="Equation" r:id="rId11" imgW="1333500" imgH="190500" progId="Equation.3">
              <p:embed/>
            </p:oleObj>
          </a:graphicData>
        </a:graphic>
      </p:graphicFrame>
      <p:graphicFrame>
        <p:nvGraphicFramePr>
          <p:cNvPr id="99342" name="Object 14"/>
          <p:cNvGraphicFramePr>
            <a:graphicFrameLocks noChangeAspect="1"/>
          </p:cNvGraphicFramePr>
          <p:nvPr/>
        </p:nvGraphicFramePr>
        <p:xfrm>
          <a:off x="7813675" y="3479800"/>
          <a:ext cx="1177925" cy="1701800"/>
        </p:xfrm>
        <a:graphic>
          <a:graphicData uri="http://schemas.openxmlformats.org/presentationml/2006/ole">
            <p:oleObj spid="_x0000_s99342" name="Equation" r:id="rId12" imgW="838200" imgH="1358900" progId="Equation.3">
              <p:embed/>
            </p:oleObj>
          </a:graphicData>
        </a:graphic>
      </p:graphicFrame>
      <p:graphicFrame>
        <p:nvGraphicFramePr>
          <p:cNvPr id="99343" name="Object 15"/>
          <p:cNvGraphicFramePr>
            <a:graphicFrameLocks noChangeAspect="1"/>
          </p:cNvGraphicFramePr>
          <p:nvPr/>
        </p:nvGraphicFramePr>
        <p:xfrm>
          <a:off x="7848600" y="1371600"/>
          <a:ext cx="1219200" cy="381000"/>
        </p:xfrm>
        <a:graphic>
          <a:graphicData uri="http://schemas.openxmlformats.org/presentationml/2006/ole">
            <p:oleObj spid="_x0000_s99343" name="Equation" r:id="rId13" imgW="673100" imgH="190500" progId="Equation.3">
              <p:embed/>
            </p:oleObj>
          </a:graphicData>
        </a:graphic>
      </p:graphicFrame>
      <p:graphicFrame>
        <p:nvGraphicFramePr>
          <p:cNvPr id="99344" name="Object 16"/>
          <p:cNvGraphicFramePr>
            <a:graphicFrameLocks noChangeAspect="1"/>
          </p:cNvGraphicFramePr>
          <p:nvPr/>
        </p:nvGraphicFramePr>
        <p:xfrm>
          <a:off x="7848600" y="2057400"/>
          <a:ext cx="1143000" cy="381000"/>
        </p:xfrm>
        <a:graphic>
          <a:graphicData uri="http://schemas.openxmlformats.org/presentationml/2006/ole">
            <p:oleObj spid="_x0000_s99344" name="Equation" r:id="rId14" imgW="673100" imgH="190500" progId="Equation.3">
              <p:embed/>
            </p:oleObj>
          </a:graphicData>
        </a:graphic>
      </p:graphicFrame>
      <p:graphicFrame>
        <p:nvGraphicFramePr>
          <p:cNvPr id="99345" name="Object 17"/>
          <p:cNvGraphicFramePr>
            <a:graphicFrameLocks noChangeAspect="1"/>
          </p:cNvGraphicFramePr>
          <p:nvPr/>
        </p:nvGraphicFramePr>
        <p:xfrm>
          <a:off x="6019800" y="4648200"/>
          <a:ext cx="1443038" cy="298450"/>
        </p:xfrm>
        <a:graphic>
          <a:graphicData uri="http://schemas.openxmlformats.org/presentationml/2006/ole">
            <p:oleObj spid="_x0000_s99345" name="Equation" r:id="rId15" imgW="1016000" imgH="190500" progId="Equation.3">
              <p:embed/>
            </p:oleObj>
          </a:graphicData>
        </a:graphic>
      </p:graphicFrame>
      <p:graphicFrame>
        <p:nvGraphicFramePr>
          <p:cNvPr id="99346" name="Object 18"/>
          <p:cNvGraphicFramePr>
            <a:graphicFrameLocks noChangeAspect="1"/>
          </p:cNvGraphicFramePr>
          <p:nvPr/>
        </p:nvGraphicFramePr>
        <p:xfrm>
          <a:off x="2330450" y="3962400"/>
          <a:ext cx="1250950" cy="614363"/>
        </p:xfrm>
        <a:graphic>
          <a:graphicData uri="http://schemas.openxmlformats.org/presentationml/2006/ole">
            <p:oleObj spid="_x0000_s99346" name="Equation" r:id="rId16" imgW="8763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SAT local search algorithm</a:t>
            </a:r>
          </a:p>
          <a:p>
            <a:pPr lvl="1"/>
            <a:r>
              <a:rPr lang="en-US" sz="2000" dirty="0" smtClean="0"/>
              <a:t>First, randomly assign all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variables.</a:t>
            </a:r>
          </a:p>
          <a:p>
            <a:pPr lvl="1"/>
            <a:r>
              <a:rPr lang="en-US" sz="2000" dirty="0" smtClean="0"/>
              <a:t>Select a violated clause, flip the value of one variable in it (satisfy the clause, but may cause others to violate).</a:t>
            </a:r>
          </a:p>
          <a:p>
            <a:pPr lvl="1"/>
            <a:r>
              <a:rPr lang="en-US" sz="2000" dirty="0" smtClean="0"/>
              <a:t>Repeat until timeout or satisfied.</a:t>
            </a:r>
          </a:p>
          <a:p>
            <a:r>
              <a:rPr lang="en-US" sz="2400" dirty="0" smtClean="0"/>
              <a:t>Variable selection heuristic</a:t>
            </a:r>
          </a:p>
          <a:p>
            <a:pPr lvl="1"/>
            <a:r>
              <a:rPr lang="en-US" sz="2000" dirty="0" smtClean="0"/>
              <a:t>With probability </a:t>
            </a:r>
            <a:r>
              <a:rPr lang="en-US" sz="2000" dirty="0" err="1" smtClean="0"/>
              <a:t>p</a:t>
            </a:r>
            <a:r>
              <a:rPr lang="en-US" sz="2000" dirty="0" smtClean="0"/>
              <a:t>, randomly select a variable. (noise, set to .2, .3, .4)</a:t>
            </a:r>
          </a:p>
          <a:p>
            <a:pPr lvl="1"/>
            <a:r>
              <a:rPr lang="en-US" sz="2000" dirty="0" smtClean="0"/>
              <a:t>With 1-p, pick variable with min score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Break ties by selecting the variable that was least recently flipped.</a:t>
            </a:r>
          </a:p>
          <a:p>
            <a:pPr lvl="1"/>
            <a:r>
              <a:rPr lang="en-US" sz="2000" dirty="0" smtClean="0"/>
              <a:t>Freebie move: if there are multiple variables such that flipping them would not create new </a:t>
            </a:r>
            <a:r>
              <a:rPr lang="en-US" sz="2000" dirty="0" err="1" smtClean="0"/>
              <a:t>unsat</a:t>
            </a:r>
            <a:r>
              <a:rPr lang="en-US" sz="2000" dirty="0" smtClean="0"/>
              <a:t> clauses (score=0), break ties randomly.</a:t>
            </a:r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Setting up the solver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4721423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# of unsatisfied clauses results from flipping </a:t>
            </a:r>
            <a:r>
              <a:rPr lang="en-US" sz="1400" dirty="0" err="1" smtClean="0"/>
              <a:t>v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667000" y="5029200"/>
            <a:ext cx="441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total # of flips in the past on all variables other than </a:t>
            </a:r>
            <a:r>
              <a:rPr lang="en-US" sz="1400" dirty="0" err="1" smtClean="0"/>
              <a:t>v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48768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Score =</a:t>
            </a:r>
            <a:endParaRPr lang="en-US" sz="1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67000" y="5027612"/>
            <a:ext cx="441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ine Callout 2 9"/>
          <p:cNvSpPr/>
          <p:nvPr/>
        </p:nvSpPr>
        <p:spPr>
          <a:xfrm>
            <a:off x="7010400" y="4267200"/>
            <a:ext cx="838200" cy="457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0526"/>
              <a:gd name="adj6" fmla="val -121114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Smallest negative effect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2" name="Line Callout 3 11"/>
          <p:cNvSpPr/>
          <p:nvPr/>
        </p:nvSpPr>
        <p:spPr>
          <a:xfrm>
            <a:off x="8077200" y="4267200"/>
            <a:ext cx="762000" cy="10668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80407"/>
              <a:gd name="adj6" fmla="val -16667"/>
              <a:gd name="adj7" fmla="val 90384"/>
              <a:gd name="adj8" fmla="val -145937"/>
            </a:avLst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Prefer variables that have fewest flips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Results for local search model: CA(2, </a:t>
            </a:r>
            <a:r>
              <a:rPr lang="en-US" sz="3200" dirty="0" err="1" smtClean="0"/>
              <a:t>k</a:t>
            </a:r>
            <a:r>
              <a:rPr lang="en-US" sz="3200" dirty="0" smtClean="0"/>
              <a:t>, </a:t>
            </a:r>
            <a:r>
              <a:rPr lang="en-US" sz="3200" dirty="0" err="1" smtClean="0"/>
              <a:t>g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4800" y="1447800"/>
            <a:ext cx="2794000" cy="4419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75200" y="1498600"/>
            <a:ext cx="2768600" cy="223520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rot="5400000">
            <a:off x="2374503" y="3619103"/>
            <a:ext cx="43434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3858161"/>
            <a:ext cx="350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*bold denotes best results.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HW: HWFSAT (2006)</a:t>
            </a:r>
          </a:p>
          <a:p>
            <a:r>
              <a:rPr lang="en-US" sz="1600" dirty="0" smtClean="0"/>
              <a:t>HR: Hartmann &amp; </a:t>
            </a:r>
            <a:r>
              <a:rPr lang="en-US" sz="1600" dirty="0" err="1" smtClean="0"/>
              <a:t>Raskin</a:t>
            </a:r>
            <a:r>
              <a:rPr lang="en-US" sz="1600" dirty="0" smtClean="0"/>
              <a:t> 2004</a:t>
            </a:r>
          </a:p>
          <a:p>
            <a:r>
              <a:rPr lang="en-US" sz="1600" dirty="0" smtClean="0"/>
              <a:t>CK: </a:t>
            </a:r>
            <a:r>
              <a:rPr lang="en-US" sz="1600" dirty="0" err="1" smtClean="0"/>
              <a:t>Chateaunef</a:t>
            </a:r>
            <a:r>
              <a:rPr lang="en-US" sz="1600" dirty="0" smtClean="0"/>
              <a:t> &amp; </a:t>
            </a:r>
            <a:r>
              <a:rPr lang="en-US" sz="1600" dirty="0" err="1" smtClean="0"/>
              <a:t>Kreher</a:t>
            </a:r>
            <a:r>
              <a:rPr lang="en-US" sz="1600" dirty="0" smtClean="0"/>
              <a:t> 2002</a:t>
            </a:r>
          </a:p>
          <a:p>
            <a:r>
              <a:rPr lang="en-US" sz="1600" dirty="0" smtClean="0"/>
              <a:t>MS: Meagher &amp; Stevens 2005</a:t>
            </a:r>
          </a:p>
          <a:p>
            <a:r>
              <a:rPr lang="en-US" sz="1600" dirty="0" smtClean="0"/>
              <a:t>NU: </a:t>
            </a:r>
            <a:r>
              <a:rPr lang="en-US" sz="1600" dirty="0" err="1" smtClean="0"/>
              <a:t>Nurmela</a:t>
            </a:r>
            <a:r>
              <a:rPr lang="en-US" sz="1600" dirty="0" smtClean="0"/>
              <a:t> 2004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1524000" y="1752600"/>
            <a:ext cx="2971800" cy="1981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3886200"/>
            <a:ext cx="29718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4000" y="4572000"/>
            <a:ext cx="29718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524000" y="5334000"/>
            <a:ext cx="29718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648200" y="1676400"/>
            <a:ext cx="29718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648200" y="2971800"/>
            <a:ext cx="29718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48200" y="2286000"/>
            <a:ext cx="29718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648200" y="3352800"/>
            <a:ext cx="29718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599"/>
          </a:xfrm>
        </p:spPr>
        <p:txBody>
          <a:bodyPr/>
          <a:lstStyle/>
          <a:p>
            <a:r>
              <a:rPr lang="en-US" sz="2400" dirty="0" smtClean="0"/>
              <a:t>CA(3, </a:t>
            </a:r>
            <a:r>
              <a:rPr lang="en-US" sz="2400" dirty="0" err="1" smtClean="0"/>
              <a:t>k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dirty="0" smtClean="0"/>
              <a:t>)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r>
              <a:rPr lang="en-US" sz="2400" dirty="0" smtClean="0"/>
              <a:t>CA(4, </a:t>
            </a:r>
            <a:r>
              <a:rPr lang="en-US" sz="2400" dirty="0" err="1" smtClean="0"/>
              <a:t>k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Results for local search model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22600" y="1752600"/>
            <a:ext cx="2921000" cy="2324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22600" y="4521200"/>
            <a:ext cx="2921000" cy="889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971800" y="3657600"/>
            <a:ext cx="3429000" cy="152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Callout 9"/>
          <p:cNvSpPr/>
          <p:nvPr/>
        </p:nvSpPr>
        <p:spPr>
          <a:xfrm>
            <a:off x="6096000" y="2971800"/>
            <a:ext cx="1219200" cy="612648"/>
          </a:xfrm>
          <a:prstGeom prst="wedgeEllipseCallout">
            <a:avLst/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Better than the other 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71800" y="4648200"/>
            <a:ext cx="3429000" cy="533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Callout 12"/>
          <p:cNvSpPr/>
          <p:nvPr/>
        </p:nvSpPr>
        <p:spPr>
          <a:xfrm>
            <a:off x="6096000" y="4035552"/>
            <a:ext cx="2057400" cy="841248"/>
          </a:xfrm>
          <a:prstGeom prst="wedgeEllipseCallout">
            <a:avLst/>
          </a:prstGeom>
          <a:solidFill>
            <a:srgbClr val="CCFFCC"/>
          </a:solidFill>
          <a:ln>
            <a:solidFill>
              <a:srgbClr val="CC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 fact, they are optimal, but do we know they are optimal?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Modeling CA problem into CSP</a:t>
            </a:r>
          </a:p>
          <a:p>
            <a:pPr lvl="1"/>
            <a:r>
              <a:rPr lang="en-US" sz="2000" dirty="0" smtClean="0"/>
              <a:t>Naïve model</a:t>
            </a:r>
          </a:p>
          <a:p>
            <a:pPr lvl="1"/>
            <a:r>
              <a:rPr lang="en-US" sz="2000" dirty="0" smtClean="0"/>
              <a:t>Alternative model</a:t>
            </a:r>
          </a:p>
          <a:p>
            <a:pPr lvl="1"/>
            <a:r>
              <a:rPr lang="en-US" sz="2000" dirty="0" smtClean="0"/>
              <a:t>Integrated model</a:t>
            </a:r>
          </a:p>
          <a:p>
            <a:r>
              <a:rPr lang="en-US" sz="2400" dirty="0" smtClean="0"/>
              <a:t>Local search with SAT</a:t>
            </a:r>
          </a:p>
          <a:p>
            <a:pPr lvl="1"/>
            <a:r>
              <a:rPr lang="en-US" sz="2000" dirty="0" smtClean="0"/>
              <a:t>Handles larger problems</a:t>
            </a:r>
          </a:p>
          <a:p>
            <a:pPr lvl="1"/>
            <a:r>
              <a:rPr lang="en-US" sz="2000" dirty="0" smtClean="0"/>
              <a:t>Trade scalability with completeness</a:t>
            </a:r>
          </a:p>
          <a:p>
            <a:pPr lvl="1"/>
            <a:r>
              <a:rPr lang="en-US" sz="2000" dirty="0" smtClean="0"/>
              <a:t>Combining results with CSP results may be valuable</a:t>
            </a:r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Page 203, first formula:</a:t>
            </a:r>
          </a:p>
          <a:p>
            <a:r>
              <a:rPr lang="en-US" sz="2400" dirty="0" smtClean="0"/>
              <a:t>Page 203, fifth line from bottom: variables </a:t>
            </a:r>
          </a:p>
          <a:p>
            <a:r>
              <a:rPr lang="en-US" sz="2400" dirty="0" smtClean="0"/>
              <a:t>Page 212, 20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line from top:  </a:t>
            </a:r>
            <a:endParaRPr lang="en-US" sz="2000" dirty="0" smtClean="0"/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Small Typos in Paper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46</a:t>
            </a:fld>
            <a:endParaRPr lang="en-US"/>
          </a:p>
        </p:txBody>
      </p:sp>
      <p:graphicFrame>
        <p:nvGraphicFramePr>
          <p:cNvPr id="173058" name="Object 2"/>
          <p:cNvGraphicFramePr>
            <a:graphicFrameLocks noChangeAspect="1"/>
          </p:cNvGraphicFramePr>
          <p:nvPr/>
        </p:nvGraphicFramePr>
        <p:xfrm>
          <a:off x="3733800" y="1689100"/>
          <a:ext cx="755650" cy="355600"/>
        </p:xfrm>
        <a:graphic>
          <a:graphicData uri="http://schemas.openxmlformats.org/presentationml/2006/ole">
            <p:oleObj spid="_x0000_s173058" name="Equation" r:id="rId3" imgW="444500" imgH="177800" progId="Equation.3">
              <p:embed/>
            </p:oleObj>
          </a:graphicData>
        </a:graphic>
      </p:graphicFrame>
      <p:graphicFrame>
        <p:nvGraphicFramePr>
          <p:cNvPr id="173059" name="Object 3"/>
          <p:cNvGraphicFramePr>
            <a:graphicFrameLocks noChangeAspect="1"/>
          </p:cNvGraphicFramePr>
          <p:nvPr/>
        </p:nvGraphicFramePr>
        <p:xfrm>
          <a:off x="6096000" y="2108200"/>
          <a:ext cx="1187450" cy="406400"/>
        </p:xfrm>
        <a:graphic>
          <a:graphicData uri="http://schemas.openxmlformats.org/presentationml/2006/ole">
            <p:oleObj spid="_x0000_s173059" name="Equation" r:id="rId4" imgW="698500" imgH="203200" progId="Equation.3">
              <p:embed/>
            </p:oleObj>
          </a:graphicData>
        </a:graphic>
      </p:graphicFrame>
      <p:graphicFrame>
        <p:nvGraphicFramePr>
          <p:cNvPr id="173060" name="Object 4"/>
          <p:cNvGraphicFramePr>
            <a:graphicFrameLocks noChangeAspect="1"/>
          </p:cNvGraphicFramePr>
          <p:nvPr/>
        </p:nvGraphicFramePr>
        <p:xfrm>
          <a:off x="4495800" y="2590800"/>
          <a:ext cx="587375" cy="406400"/>
        </p:xfrm>
        <a:graphic>
          <a:graphicData uri="http://schemas.openxmlformats.org/presentationml/2006/ole">
            <p:oleObj spid="_x0000_s173060" name="Equation" r:id="rId5" imgW="2641600" imgH="1828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References</a:t>
            </a:r>
          </a:p>
          <a:p>
            <a:pPr lvl="1"/>
            <a:r>
              <a:rPr lang="en-US" sz="1900" dirty="0" err="1" smtClean="0"/>
              <a:t>Hnich</a:t>
            </a:r>
            <a:r>
              <a:rPr lang="en-US" sz="1900" dirty="0" smtClean="0"/>
              <a:t> et al. ‘06: Constraints models for the covering test problems</a:t>
            </a:r>
          </a:p>
          <a:p>
            <a:pPr lvl="1"/>
            <a:r>
              <a:rPr lang="en-US" sz="1900" dirty="0" err="1" smtClean="0"/>
              <a:t>Flener</a:t>
            </a:r>
            <a:r>
              <a:rPr lang="en-US" sz="1900" dirty="0" smtClean="0"/>
              <a:t> et al. ‘02: Breaking row and column symmetry in matrix models</a:t>
            </a:r>
          </a:p>
          <a:p>
            <a:pPr lvl="1"/>
            <a:r>
              <a:rPr lang="en-US" sz="1900" dirty="0" smtClean="0"/>
              <a:t>Frisch et al. ‘02: Global constraints for lexicographical orderings</a:t>
            </a:r>
          </a:p>
          <a:p>
            <a:pPr lvl="1"/>
            <a:r>
              <a:rPr lang="en-US" sz="1900" dirty="0" smtClean="0"/>
              <a:t>Gent et al. ‘95: Unsatisfied variables in local search</a:t>
            </a:r>
          </a:p>
          <a:p>
            <a:pPr lvl="1"/>
            <a:r>
              <a:rPr lang="en-US" sz="1900" dirty="0" smtClean="0"/>
              <a:t>Hartman et al. ‘04:Problems and algorithms for covering arrays</a:t>
            </a:r>
          </a:p>
          <a:p>
            <a:pPr lvl="1"/>
            <a:r>
              <a:rPr lang="en-US" sz="1900" dirty="0" err="1" smtClean="0"/>
              <a:t>Chateauneuf</a:t>
            </a:r>
            <a:r>
              <a:rPr lang="en-US" sz="1900" dirty="0" smtClean="0"/>
              <a:t> et al. ‘02: On the state of strength-three covering arrays</a:t>
            </a:r>
          </a:p>
          <a:p>
            <a:pPr lvl="1"/>
            <a:r>
              <a:rPr lang="en-US" sz="1900" dirty="0" smtClean="0"/>
              <a:t>Meagher et al. ‘05: Group construction of covering arrays</a:t>
            </a:r>
          </a:p>
          <a:p>
            <a:pPr lvl="1"/>
            <a:r>
              <a:rPr lang="en-US" sz="1900" dirty="0" err="1" smtClean="0"/>
              <a:t>Nurmela</a:t>
            </a:r>
            <a:r>
              <a:rPr lang="en-US" sz="1900" dirty="0" smtClean="0"/>
              <a:t> et al. </a:t>
            </a:r>
            <a:r>
              <a:rPr lang="en-US" sz="1900" smtClean="0"/>
              <a:t>‘04</a:t>
            </a:r>
            <a:r>
              <a:rPr lang="en-US" sz="1900" dirty="0" smtClean="0"/>
              <a:t>: Upper bounds for covering arrays by </a:t>
            </a:r>
            <a:r>
              <a:rPr lang="en-US" sz="1900" dirty="0" err="1" smtClean="0"/>
              <a:t>Tabu</a:t>
            </a:r>
            <a:r>
              <a:rPr lang="en-US" sz="1900" dirty="0" smtClean="0"/>
              <a:t> search</a:t>
            </a:r>
          </a:p>
          <a:p>
            <a:r>
              <a:rPr lang="en-US" sz="2400" dirty="0" smtClean="0"/>
              <a:t>The switches and light bulbs shown on first slide is a real game</a:t>
            </a:r>
          </a:p>
          <a:p>
            <a:pPr lvl="1"/>
            <a:r>
              <a:rPr lang="en-US" sz="2000" dirty="0" smtClean="0">
                <a:hlinkClick r:id="rId2"/>
              </a:rPr>
              <a:t>http://www.devicedaily.com/gadgets/awesome-wooden-switch-and-bulb-game-resurrects-1960s-idea.html</a:t>
            </a:r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Literature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Discussion</a:t>
            </a:r>
          </a:p>
        </p:txBody>
      </p:sp>
      <p:pic>
        <p:nvPicPr>
          <p:cNvPr id="26627" name="Picture 1" descr="C:\Users\Pingyu Zhang\Pictures\Misllaneous\decision procedu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295400"/>
            <a:ext cx="48577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Given</a:t>
            </a:r>
            <a:r>
              <a:rPr lang="en-US" sz="2400" dirty="0" smtClean="0"/>
              <a:t>: CA(t</a:t>
            </a:r>
            <a:r>
              <a:rPr lang="en-US" sz="2400" dirty="0" smtClean="0"/>
              <a:t>, k, g) of size b: </a:t>
            </a:r>
            <a:r>
              <a:rPr lang="en-US" sz="2400" dirty="0" err="1" smtClean="0"/>
              <a:t>b×k</a:t>
            </a:r>
            <a:r>
              <a:rPr lang="en-US" sz="2400" dirty="0" smtClean="0"/>
              <a:t> array</a:t>
            </a:r>
          </a:p>
          <a:p>
            <a:pPr lvl="1"/>
            <a:r>
              <a:rPr lang="en-US" sz="2000" dirty="0" err="1" smtClean="0"/>
              <a:t>k</a:t>
            </a:r>
            <a:r>
              <a:rPr lang="en-US" sz="2000" dirty="0" smtClean="0"/>
              <a:t>: # of parameters</a:t>
            </a:r>
          </a:p>
          <a:p>
            <a:pPr lvl="1"/>
            <a:r>
              <a:rPr lang="en-US" sz="2000" dirty="0" err="1" smtClean="0"/>
              <a:t>g</a:t>
            </a:r>
            <a:r>
              <a:rPr lang="en-US" sz="2000" dirty="0" smtClean="0"/>
              <a:t>: size of the alphabet</a:t>
            </a:r>
          </a:p>
          <a:p>
            <a:pPr lvl="1"/>
            <a:r>
              <a:rPr lang="en-US" sz="2000" dirty="0" smtClean="0"/>
              <a:t>t: covering strength: for every subset of t parameters, </a:t>
            </a:r>
          </a:p>
          <a:p>
            <a:pPr lvl="1">
              <a:buNone/>
            </a:pPr>
            <a:r>
              <a:rPr lang="en-US" sz="2000" dirty="0" smtClean="0"/>
              <a:t> 	each value combination appear at least once</a:t>
            </a:r>
          </a:p>
          <a:p>
            <a:pPr lvl="1"/>
            <a:r>
              <a:rPr lang="en-US" sz="2000" dirty="0" smtClean="0"/>
              <a:t>Example CA(3, 5, 2), 2</a:t>
            </a:r>
            <a:r>
              <a:rPr lang="en-US" sz="2000" baseline="30000" dirty="0" smtClean="0"/>
              <a:t>5</a:t>
            </a:r>
            <a:r>
              <a:rPr lang="en-US" sz="2000" dirty="0" smtClean="0"/>
              <a:t>=32? b=10 does it!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b="1" dirty="0" smtClean="0"/>
              <a:t>Goal</a:t>
            </a:r>
            <a:r>
              <a:rPr lang="en-US" sz="2400" dirty="0" smtClean="0"/>
              <a:t>:  Minimize b – Unfortunately, NP hard</a:t>
            </a:r>
            <a:endParaRPr lang="en-US" sz="2400" dirty="0"/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Mathematical Object: Covering Array</a:t>
            </a:r>
            <a:endParaRPr lang="en-US" sz="3200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81000" y="3962400"/>
          <a:ext cx="679450" cy="1581150"/>
        </p:xfrm>
        <a:graphic>
          <a:graphicData uri="http://schemas.openxmlformats.org/presentationml/2006/ole">
            <p:oleObj spid="_x0000_s16386" name="Equation" r:id="rId3" imgW="7315200" imgH="1703070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219200" y="3962400"/>
          <a:ext cx="679450" cy="1581150"/>
        </p:xfrm>
        <a:graphic>
          <a:graphicData uri="http://schemas.openxmlformats.org/presentationml/2006/ole">
            <p:oleObj spid="_x0000_s16387" name="Equation" r:id="rId4" imgW="7315200" imgH="1703070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6324600" y="3962400"/>
          <a:ext cx="679450" cy="1581150"/>
        </p:xfrm>
        <a:graphic>
          <a:graphicData uri="http://schemas.openxmlformats.org/presentationml/2006/ole">
            <p:oleObj spid="_x0000_s16388" name="Equation" r:id="rId5" imgW="7315200" imgH="17030700" progId="Equation.3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057400" y="3962400"/>
          <a:ext cx="679450" cy="1581150"/>
        </p:xfrm>
        <a:graphic>
          <a:graphicData uri="http://schemas.openxmlformats.org/presentationml/2006/ole">
            <p:oleObj spid="_x0000_s16389" name="Equation" r:id="rId6" imgW="7315200" imgH="17030700" progId="Equation.3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7169150" y="3962400"/>
          <a:ext cx="679450" cy="1581150"/>
        </p:xfrm>
        <a:graphic>
          <a:graphicData uri="http://schemas.openxmlformats.org/presentationml/2006/ole">
            <p:oleObj spid="_x0000_s16390" name="Equation" r:id="rId7" imgW="7315200" imgH="17030700" progId="Equation.3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2895600" y="3962400"/>
          <a:ext cx="679450" cy="1581150"/>
        </p:xfrm>
        <a:graphic>
          <a:graphicData uri="http://schemas.openxmlformats.org/presentationml/2006/ole">
            <p:oleObj spid="_x0000_s16391" name="Equation" r:id="rId8" imgW="7315200" imgH="1703070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3733800" y="3962400"/>
          <a:ext cx="679450" cy="1581150"/>
        </p:xfrm>
        <a:graphic>
          <a:graphicData uri="http://schemas.openxmlformats.org/presentationml/2006/ole">
            <p:oleObj spid="_x0000_s16392" name="Equation" r:id="rId9" imgW="7315200" imgH="17030700" progId="Equation.3">
              <p:embed/>
            </p:oleObj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572000" y="3962400"/>
          <a:ext cx="679450" cy="1581150"/>
        </p:xfrm>
        <a:graphic>
          <a:graphicData uri="http://schemas.openxmlformats.org/presentationml/2006/ole">
            <p:oleObj spid="_x0000_s16393" name="Equation" r:id="rId10" imgW="7315200" imgH="17030700" progId="Equation.3">
              <p:embed/>
            </p:oleObj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410200" y="3962400"/>
          <a:ext cx="679450" cy="1581150"/>
        </p:xfrm>
        <a:graphic>
          <a:graphicData uri="http://schemas.openxmlformats.org/presentationml/2006/ole">
            <p:oleObj spid="_x0000_s16394" name="Equation" r:id="rId11" imgW="7315200" imgH="17030700" progId="Equation.3">
              <p:embed/>
            </p:oleObj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8001000" y="3962400"/>
          <a:ext cx="679450" cy="1581150"/>
        </p:xfrm>
        <a:graphic>
          <a:graphicData uri="http://schemas.openxmlformats.org/presentationml/2006/ole">
            <p:oleObj spid="_x0000_s16395" name="Equation" r:id="rId12" imgW="7315200" imgH="17030700" progId="Equation.3">
              <p:embed/>
            </p:oleObj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343297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180703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018903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857103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3695303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533503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372497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6286102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7124302" y="4762103"/>
            <a:ext cx="1600200" cy="794"/>
          </a:xfrm>
          <a:prstGeom prst="line">
            <a:avLst/>
          </a:prstGeom>
          <a:ln w="31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4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57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096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1430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295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00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981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1336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590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819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124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2766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6576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962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267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495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9530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105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486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638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791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400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553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68580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72390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75438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6962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82296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83820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534400" y="3962400"/>
            <a:ext cx="152400" cy="16002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7473950" y="2209800"/>
          <a:ext cx="679450" cy="1581150"/>
        </p:xfrm>
        <a:graphic>
          <a:graphicData uri="http://schemas.openxmlformats.org/presentationml/2006/ole">
            <p:oleObj spid="_x0000_s16396" name="Equation" r:id="rId13" imgW="7315200" imgH="17030700" progId="Equation.3">
              <p:embed/>
            </p:oleObj>
          </a:graphicData>
        </a:graphic>
      </p:graphicFrame>
      <p:sp>
        <p:nvSpPr>
          <p:cNvPr id="60" name="Rectangle 59"/>
          <p:cNvSpPr/>
          <p:nvPr/>
        </p:nvSpPr>
        <p:spPr>
          <a:xfrm>
            <a:off x="5866606" y="2209800"/>
            <a:ext cx="1524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6019006" y="2209800"/>
            <a:ext cx="1524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6171406" y="2209800"/>
            <a:ext cx="152400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Elbow Connector 65"/>
          <p:cNvCxnSpPr/>
          <p:nvPr/>
        </p:nvCxnSpPr>
        <p:spPr>
          <a:xfrm flipV="1">
            <a:off x="5638800" y="2286000"/>
            <a:ext cx="1828800" cy="1371600"/>
          </a:xfrm>
          <a:prstGeom prst="bentConnector3">
            <a:avLst>
              <a:gd name="adj1" fmla="val 7205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Challenges</a:t>
            </a:r>
          </a:p>
          <a:p>
            <a:pPr lvl="1"/>
            <a:r>
              <a:rPr lang="en-US" sz="2000" dirty="0" smtClean="0"/>
              <a:t>How to model the problem into a CSP?</a:t>
            </a:r>
          </a:p>
          <a:p>
            <a:pPr lvl="1"/>
            <a:r>
              <a:rPr lang="en-US" sz="2000" dirty="0" smtClean="0"/>
              <a:t>How to setup a solver?</a:t>
            </a:r>
          </a:p>
          <a:p>
            <a:r>
              <a:rPr lang="en-US" sz="2400" dirty="0" smtClean="0"/>
              <a:t>The general framework</a:t>
            </a:r>
          </a:p>
          <a:p>
            <a:pPr lvl="1"/>
            <a:r>
              <a:rPr lang="en-US" sz="2000" dirty="0" smtClean="0"/>
              <a:t>Step 1: guess a CA size </a:t>
            </a:r>
            <a:r>
              <a:rPr lang="en-US" sz="2000" dirty="0" err="1" smtClean="0"/>
              <a:t>b</a:t>
            </a:r>
            <a:endParaRPr lang="en-US" sz="2000" dirty="0" smtClean="0"/>
          </a:p>
          <a:p>
            <a:pPr lvl="1"/>
            <a:r>
              <a:rPr lang="en-US" sz="2000" dirty="0" smtClean="0"/>
              <a:t>Step 2: encode the problem as a CSP and try to solve it</a:t>
            </a:r>
          </a:p>
          <a:p>
            <a:pPr lvl="1"/>
            <a:r>
              <a:rPr lang="en-US" sz="2000" dirty="0" smtClean="0"/>
              <a:t>Step 3:</a:t>
            </a:r>
          </a:p>
          <a:p>
            <a:pPr lvl="2"/>
            <a:r>
              <a:rPr lang="en-US" sz="1600" dirty="0" smtClean="0"/>
              <a:t>if the CSP is solvable, reduce b by some value and repeat Steps 1—3 . </a:t>
            </a:r>
          </a:p>
          <a:p>
            <a:pPr lvl="2"/>
            <a:r>
              <a:rPr lang="en-US" sz="1600" dirty="0" smtClean="0"/>
              <a:t>If CSP is not solvable, enlarge b by some value and repeat Steps 1—3.</a:t>
            </a:r>
          </a:p>
          <a:p>
            <a:pPr lvl="1"/>
            <a:r>
              <a:rPr lang="en-US" sz="2000" dirty="0" smtClean="0"/>
              <a:t>The smallest solvable b is the optimum size.</a:t>
            </a: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How </a:t>
            </a:r>
            <a:r>
              <a:rPr lang="en-US" sz="3200" smtClean="0"/>
              <a:t>about solving </a:t>
            </a:r>
            <a:r>
              <a:rPr lang="en-US" sz="3200" dirty="0" smtClean="0"/>
              <a:t>it with CSP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Introduction &amp; Background</a:t>
            </a:r>
          </a:p>
          <a:p>
            <a:r>
              <a:rPr lang="en-US" sz="2800" dirty="0" smtClean="0"/>
              <a:t>CSP model</a:t>
            </a:r>
          </a:p>
          <a:p>
            <a:pPr lvl="1"/>
            <a:r>
              <a:rPr lang="en-US" sz="2400" dirty="0" smtClean="0"/>
              <a:t>Naïve model, Alternative model, Integrated model</a:t>
            </a:r>
          </a:p>
          <a:p>
            <a:r>
              <a:rPr lang="en-US" sz="2800" dirty="0" smtClean="0"/>
              <a:t>Symmetry breaking</a:t>
            </a:r>
          </a:p>
          <a:p>
            <a:r>
              <a:rPr lang="en-US" sz="2800" dirty="0" smtClean="0"/>
              <a:t>Solving the CSP</a:t>
            </a:r>
          </a:p>
          <a:p>
            <a:pPr lvl="1"/>
            <a:r>
              <a:rPr lang="en-US" sz="2400" dirty="0" smtClean="0"/>
              <a:t>Setting up the </a:t>
            </a:r>
            <a:r>
              <a:rPr lang="en-US" sz="2400" dirty="0" err="1" smtClean="0"/>
              <a:t>Ilog</a:t>
            </a:r>
            <a:r>
              <a:rPr lang="en-US" sz="2400" dirty="0" smtClean="0"/>
              <a:t> Solver, Experiment results</a:t>
            </a:r>
          </a:p>
          <a:p>
            <a:r>
              <a:rPr lang="en-US" sz="2800" dirty="0" smtClean="0"/>
              <a:t>SAT Model</a:t>
            </a:r>
          </a:p>
          <a:p>
            <a:pPr lvl="1"/>
            <a:r>
              <a:rPr lang="en-US" sz="2400" dirty="0" smtClean="0"/>
              <a:t>Model, Experiment results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000" dirty="0" smtClean="0"/>
              <a:t>Rows Each variable represents the value of one parameter in one vector: </a:t>
            </a:r>
            <a:r>
              <a:rPr lang="en-US" sz="2000" dirty="0" err="1" smtClean="0"/>
              <a:t>b×k</a:t>
            </a:r>
            <a:r>
              <a:rPr lang="en-US" sz="2000" dirty="0" smtClean="0"/>
              <a:t> matrix</a:t>
            </a:r>
          </a:p>
          <a:p>
            <a:pPr lvl="1"/>
            <a:r>
              <a:rPr lang="en-US" sz="1600" dirty="0" smtClean="0"/>
              <a:t>Example: k=5 (x</a:t>
            </a:r>
            <a:r>
              <a:rPr lang="en-US" sz="1600" i="1" baseline="-25000" dirty="0" smtClean="0"/>
              <a:t>i1..5</a:t>
            </a:r>
            <a:r>
              <a:rPr lang="en-US" sz="1600" dirty="0" smtClean="0"/>
              <a:t>), g=2 (0/1), t=3 (every combination of three parameters), b=5 (a total of 5 combinations/rows)</a:t>
            </a:r>
          </a:p>
          <a:p>
            <a:r>
              <a:rPr lang="en-US" sz="2000" dirty="0" smtClean="0"/>
              <a:t>How to express constraints?</a:t>
            </a:r>
          </a:p>
          <a:p>
            <a:pPr lvl="1"/>
            <a:r>
              <a:rPr lang="en-US" sz="1800" dirty="0" smtClean="0"/>
              <a:t>Every subset of </a:t>
            </a:r>
            <a:r>
              <a:rPr lang="en-US" sz="1800" dirty="0" err="1" smtClean="0"/>
              <a:t>t</a:t>
            </a:r>
            <a:r>
              <a:rPr lang="en-US" sz="1800" dirty="0" smtClean="0"/>
              <a:t> parameters must be combined in all possible ways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Naïve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7213" y="3716338"/>
          <a:ext cx="2795587" cy="1900237"/>
        </p:xfrm>
        <a:graphic>
          <a:graphicData uri="http://schemas.openxmlformats.org/presentationml/2006/ole">
            <p:oleObj spid="_x0000_s44034" name="Equation" r:id="rId3" imgW="7315200" imgH="49657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sz="2400" dirty="0" smtClean="0"/>
              <a:t>Each variable represent the value of one parameter in one vector: </a:t>
            </a:r>
            <a:r>
              <a:rPr lang="en-US" sz="2400" dirty="0" err="1" smtClean="0"/>
              <a:t>b×k</a:t>
            </a:r>
            <a:r>
              <a:rPr lang="en-US" sz="2400" dirty="0" smtClean="0"/>
              <a:t> matrix</a:t>
            </a:r>
          </a:p>
          <a:p>
            <a:r>
              <a:rPr lang="en-US" sz="2400" dirty="0" smtClean="0"/>
              <a:t>How to express constraints?</a:t>
            </a:r>
          </a:p>
          <a:p>
            <a:pPr lvl="1"/>
            <a:r>
              <a:rPr lang="en-US" sz="2000" dirty="0" smtClean="0"/>
              <a:t>Every subset of </a:t>
            </a:r>
            <a:r>
              <a:rPr lang="en-US" sz="2000" dirty="0" err="1" smtClean="0"/>
              <a:t>t</a:t>
            </a:r>
            <a:r>
              <a:rPr lang="en-US" sz="2000" dirty="0" smtClean="0"/>
              <a:t> parameters must be combined in all possible ways</a:t>
            </a:r>
          </a:p>
          <a:p>
            <a:pPr lvl="1"/>
            <a:r>
              <a:rPr lang="en-US" sz="2000" dirty="0" smtClean="0"/>
              <a:t>Introduce additional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variables</a:t>
            </a:r>
          </a:p>
          <a:p>
            <a:endParaRPr lang="en-US" sz="2000" dirty="0" smtClean="0"/>
          </a:p>
          <a:p>
            <a:endParaRPr lang="en-US" sz="2400" dirty="0"/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 Naïve Matrix Model</a:t>
            </a:r>
            <a:endParaRPr lang="en-US" sz="32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54038" y="3695700"/>
          <a:ext cx="5738812" cy="1943100"/>
        </p:xfrm>
        <a:graphic>
          <a:graphicData uri="http://schemas.openxmlformats.org/presentationml/2006/ole">
            <p:oleObj spid="_x0000_s45058" name="Equation" r:id="rId3" imgW="7315200" imgH="2476500" progId="Equation.3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3276600" y="3733800"/>
            <a:ext cx="8382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" y="37338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29400" y="3810000"/>
            <a:ext cx="1219200" cy="12954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en-US" sz="1200" dirty="0" smtClean="0">
                <a:solidFill>
                  <a:schemeClr val="tx1"/>
                </a:solidFill>
              </a:rPr>
              <a:t>Describes the situation where  x</a:t>
            </a:r>
            <a:r>
              <a:rPr lang="en-US" sz="1200" baseline="-25000" dirty="0" smtClean="0">
                <a:solidFill>
                  <a:schemeClr val="tx1"/>
                </a:solidFill>
              </a:rPr>
              <a:t>1</a:t>
            </a:r>
            <a:r>
              <a:rPr lang="en-US" sz="1200" dirty="0" smtClean="0">
                <a:solidFill>
                  <a:schemeClr val="tx1"/>
                </a:solidFill>
              </a:rPr>
              <a:t>, x</a:t>
            </a:r>
            <a:r>
              <a:rPr lang="en-US" sz="1200" baseline="-25000" dirty="0" smtClean="0">
                <a:solidFill>
                  <a:schemeClr val="tx1"/>
                </a:solidFill>
              </a:rPr>
              <a:t>2</a:t>
            </a:r>
            <a:r>
              <a:rPr lang="en-US" sz="1200" dirty="0" smtClean="0">
                <a:solidFill>
                  <a:schemeClr val="tx1"/>
                </a:solidFill>
              </a:rPr>
              <a:t>, x</a:t>
            </a:r>
            <a:r>
              <a:rPr lang="en-US" sz="1200" baseline="-25000" dirty="0" smtClean="0">
                <a:solidFill>
                  <a:schemeClr val="tx1"/>
                </a:solidFill>
              </a:rPr>
              <a:t>3</a:t>
            </a:r>
            <a:r>
              <a:rPr lang="en-US" sz="1200" dirty="0" smtClean="0">
                <a:solidFill>
                  <a:schemeClr val="tx1"/>
                </a:solidFill>
              </a:rPr>
              <a:t> are assigned 0 at vector 1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0" name="Elbow Connector 9"/>
          <p:cNvCxnSpPr>
            <a:stCxn id="5" idx="3"/>
            <a:endCxn id="8" idx="1"/>
          </p:cNvCxnSpPr>
          <p:nvPr/>
        </p:nvCxnSpPr>
        <p:spPr>
          <a:xfrm>
            <a:off x="4114800" y="3924300"/>
            <a:ext cx="2514600" cy="53340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219200" y="37338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752600" y="37338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Curved Connector 15"/>
          <p:cNvCxnSpPr>
            <a:stCxn id="7" idx="0"/>
            <a:endCxn id="5" idx="0"/>
          </p:cNvCxnSpPr>
          <p:nvPr/>
        </p:nvCxnSpPr>
        <p:spPr>
          <a:xfrm rot="5400000" flipH="1" flipV="1">
            <a:off x="2286000" y="2324100"/>
            <a:ext cx="1588" cy="2819400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3" idx="2"/>
            <a:endCxn id="5" idx="2"/>
          </p:cNvCxnSpPr>
          <p:nvPr/>
        </p:nvCxnSpPr>
        <p:spPr>
          <a:xfrm rot="16200000" flipH="1">
            <a:off x="2552700" y="2971800"/>
            <a:ext cx="1588" cy="2286000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14" idx="2"/>
            <a:endCxn id="5" idx="2"/>
          </p:cNvCxnSpPr>
          <p:nvPr/>
        </p:nvCxnSpPr>
        <p:spPr>
          <a:xfrm rot="16200000" flipH="1">
            <a:off x="2819400" y="3238500"/>
            <a:ext cx="1588" cy="1752600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D3E8D-92FF-5C40-9108-659DE8FA9E1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3195</TotalTime>
  <Words>2505</Words>
  <Application>Microsoft Office PowerPoint</Application>
  <PresentationFormat>On-screen Show (4:3)</PresentationFormat>
  <Paragraphs>588</Paragraphs>
  <Slides>48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Office Theme</vt:lpstr>
      <vt:lpstr>Equation</vt:lpstr>
      <vt:lpstr>Microsoft Equation 3.0</vt:lpstr>
      <vt:lpstr>Constraint Models for the Covering Test Problems </vt:lpstr>
      <vt:lpstr>Outline</vt:lpstr>
      <vt:lpstr>The Combinatorial Testing Problem</vt:lpstr>
      <vt:lpstr>Optimization Problem: CA(t,k,g)</vt:lpstr>
      <vt:lpstr>Mathematical Object: Covering Array</vt:lpstr>
      <vt:lpstr>How about solving it with CSP</vt:lpstr>
      <vt:lpstr>Outline</vt:lpstr>
      <vt:lpstr>A Naïve Matrix Model</vt:lpstr>
      <vt:lpstr>A Naïve Matrix Model</vt:lpstr>
      <vt:lpstr>A Naïve Matrix Model</vt:lpstr>
      <vt:lpstr>A Naïve Matrix Model</vt:lpstr>
      <vt:lpstr>A Naïve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Alternative Matrix Model</vt:lpstr>
      <vt:lpstr>Combining them together: an Integrated Model</vt:lpstr>
      <vt:lpstr>Outline</vt:lpstr>
      <vt:lpstr>Symmetry</vt:lpstr>
      <vt:lpstr>Symmetry Breaking</vt:lpstr>
      <vt:lpstr>Symmetry Breaking</vt:lpstr>
      <vt:lpstr>Outline</vt:lpstr>
      <vt:lpstr>Setting up the solver</vt:lpstr>
      <vt:lpstr>Experiment results</vt:lpstr>
      <vt:lpstr>Experiment results</vt:lpstr>
      <vt:lpstr>Experiment results</vt:lpstr>
      <vt:lpstr>Experiment results</vt:lpstr>
      <vt:lpstr>Outline</vt:lpstr>
      <vt:lpstr>Local search model with SAT</vt:lpstr>
      <vt:lpstr>Local search model with SAT</vt:lpstr>
      <vt:lpstr>Local search model with SAT</vt:lpstr>
      <vt:lpstr>Local search model with SAT</vt:lpstr>
      <vt:lpstr>Local search model with SAT</vt:lpstr>
      <vt:lpstr>Local search model with SAT</vt:lpstr>
      <vt:lpstr>Local search model with SAT</vt:lpstr>
      <vt:lpstr>Setting up the solver</vt:lpstr>
      <vt:lpstr>Results for local search model: CA(2, k, g)</vt:lpstr>
      <vt:lpstr>Results for local search model</vt:lpstr>
      <vt:lpstr>Summary</vt:lpstr>
      <vt:lpstr>Small Typos in Paper</vt:lpstr>
      <vt:lpstr>Literature</vt:lpstr>
      <vt:lpstr>Discussion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sunxy</dc:creator>
  <cp:lastModifiedBy>choueiry</cp:lastModifiedBy>
  <cp:revision>309</cp:revision>
  <dcterms:created xsi:type="dcterms:W3CDTF">2009-11-17T18:12:11Z</dcterms:created>
  <dcterms:modified xsi:type="dcterms:W3CDTF">2009-11-18T17:23:24Z</dcterms:modified>
</cp:coreProperties>
</file>