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256" r:id="rId2"/>
    <p:sldId id="269" r:id="rId3"/>
    <p:sldId id="264" r:id="rId4"/>
    <p:sldId id="270" r:id="rId5"/>
    <p:sldId id="271" r:id="rId6"/>
    <p:sldId id="301" r:id="rId7"/>
    <p:sldId id="294" r:id="rId8"/>
    <p:sldId id="265" r:id="rId9"/>
    <p:sldId id="266" r:id="rId10"/>
    <p:sldId id="267" r:id="rId11"/>
    <p:sldId id="302" r:id="rId12"/>
    <p:sldId id="295" r:id="rId13"/>
    <p:sldId id="296" r:id="rId14"/>
    <p:sldId id="297" r:id="rId15"/>
    <p:sldId id="306" r:id="rId16"/>
    <p:sldId id="284" r:id="rId17"/>
    <p:sldId id="326" r:id="rId18"/>
    <p:sldId id="285" r:id="rId19"/>
    <p:sldId id="298" r:id="rId20"/>
    <p:sldId id="259" r:id="rId21"/>
    <p:sldId id="299" r:id="rId22"/>
    <p:sldId id="316" r:id="rId23"/>
    <p:sldId id="287" r:id="rId24"/>
    <p:sldId id="321" r:id="rId25"/>
    <p:sldId id="260" r:id="rId26"/>
    <p:sldId id="323" r:id="rId27"/>
    <p:sldId id="324" r:id="rId28"/>
    <p:sldId id="325" r:id="rId29"/>
    <p:sldId id="288" r:id="rId30"/>
    <p:sldId id="328" r:id="rId31"/>
    <p:sldId id="322" r:id="rId32"/>
    <p:sldId id="289" r:id="rId33"/>
    <p:sldId id="307" r:id="rId34"/>
    <p:sldId id="290" r:id="rId35"/>
    <p:sldId id="280" r:id="rId36"/>
    <p:sldId id="303" r:id="rId37"/>
    <p:sldId id="272" r:id="rId38"/>
    <p:sldId id="329" r:id="rId39"/>
    <p:sldId id="273" r:id="rId40"/>
    <p:sldId id="305" r:id="rId41"/>
    <p:sldId id="274" r:id="rId42"/>
    <p:sldId id="275" r:id="rId43"/>
    <p:sldId id="312" r:id="rId44"/>
    <p:sldId id="276" r:id="rId45"/>
    <p:sldId id="277" r:id="rId46"/>
    <p:sldId id="313" r:id="rId47"/>
    <p:sldId id="314" r:id="rId48"/>
    <p:sldId id="304" r:id="rId49"/>
    <p:sldId id="291" r:id="rId50"/>
    <p:sldId id="315" r:id="rId51"/>
    <p:sldId id="320" r:id="rId52"/>
    <p:sldId id="292" r:id="rId53"/>
    <p:sldId id="293" r:id="rId54"/>
    <p:sldId id="263" r:id="rId55"/>
    <p:sldId id="327" r:id="rId56"/>
    <p:sldId id="308" r:id="rId57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65418" autoAdjust="0"/>
  </p:normalViewPr>
  <p:slideViewPr>
    <p:cSldViewPr>
      <p:cViewPr varScale="1">
        <p:scale>
          <a:sx n="59" d="100"/>
          <a:sy n="59" d="100"/>
        </p:scale>
        <p:origin x="-12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A87DD2F1-DB61-40FD-A711-E5160E3803C2}" type="datetimeFigureOut">
              <a:rPr lang="en-US" smtClean="0"/>
              <a:pPr/>
              <a:t>4/23/2008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B361ED83-FE35-4B22-86DD-B620548588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7B6CD19A-D0CA-492A-B7F0-FBF61AC80121}" type="datetimeFigureOut">
              <a:rPr lang="en-US" smtClean="0"/>
              <a:pPr/>
              <a:t>4/23/2008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A4E1DF21-4363-40AA-A44F-FD2D2F101A7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43</a:t>
            </a:fld>
            <a:endParaRPr lang="en-US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44</a:t>
            </a:fld>
            <a:endParaRPr lang="en-US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45</a:t>
            </a:fld>
            <a:endParaRPr lang="en-US" dirty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46</a:t>
            </a:fld>
            <a:endParaRPr lang="en-US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47</a:t>
            </a:fld>
            <a:endParaRPr lang="en-US" dirty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48</a:t>
            </a:fld>
            <a:endParaRPr lang="en-US" dirty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49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50</a:t>
            </a:fld>
            <a:endParaRPr lang="en-US" dirty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51</a:t>
            </a:fld>
            <a:endParaRPr lang="en-US" dirty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08595A-28EA-4F03-9091-998FEEF90840}" type="slidenum">
              <a:rPr lang="en-US"/>
              <a:pPr/>
              <a:t>52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53</a:t>
            </a:fld>
            <a:endParaRPr lang="en-US" dirty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54</a:t>
            </a:fld>
            <a:endParaRPr lang="en-US" dirty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55</a:t>
            </a:fld>
            <a:endParaRPr lang="en-US" dirty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56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1DF21-4363-40AA-A44F-FD2D2F101A74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2203E-C158-4F2D-AA72-2F161F2BC242}" type="datetime1">
              <a:rPr lang="en-US" smtClean="0"/>
              <a:pPr/>
              <a:t>4/23/2008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cap="small" dirty="0" err="1" smtClean="0"/>
              <a:t>Choco</a:t>
            </a:r>
            <a:r>
              <a:rPr lang="en-US" dirty="0" smtClean="0"/>
              <a:t>: A Constraint Programming System</a:t>
            </a:r>
          </a:p>
          <a:p>
            <a:r>
              <a:rPr lang="en-US" dirty="0" smtClean="0"/>
              <a:t>S. Person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3BE0-F250-4C4D-85AD-56F62C088D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8D0F-9DD9-447D-BE15-44AEE9F2C5FA}" type="datetime1">
              <a:rPr lang="en-US" smtClean="0"/>
              <a:pPr/>
              <a:t>4/23/2008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Choco: A Constraint Programming System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3BE0-F250-4C4D-85AD-56F62C088D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5173-5ABF-4B36-BCA0-D194369C64E4}" type="datetime1">
              <a:rPr lang="en-US" smtClean="0"/>
              <a:pPr/>
              <a:t>4/23/2008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Choco: A Constraint Programming System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3BE0-F250-4C4D-85AD-56F62C088D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9BAD-5CEA-4F31-AAB1-36EDC1640B25}" type="datetime1">
              <a:rPr lang="en-US" smtClean="0"/>
              <a:pPr/>
              <a:t>4/23/2008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200400" y="63246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cap="small" baseline="0" dirty="0" err="1" smtClean="0"/>
              <a:t>Choco</a:t>
            </a:r>
            <a:r>
              <a:rPr lang="en-US" sz="1200" dirty="0" smtClean="0"/>
              <a:t>: A Constraint Programming System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S. Person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E9F6B-C883-4C27-8C36-46DA457C2ABD}" type="datetime1">
              <a:rPr lang="en-US" smtClean="0"/>
              <a:pPr/>
              <a:t>4/23/2008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Choco: A Constraint Programming System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3BE0-F250-4C4D-85AD-56F62C088D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34F7C-D775-4C3E-B1E0-D0FB2BD2453E}" type="datetime1">
              <a:rPr lang="en-US" smtClean="0"/>
              <a:pPr/>
              <a:t>4/23/2008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Choco: A Constraint Programming System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3BE0-F250-4C4D-85AD-56F62C088D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5573C-AB3D-4CDD-A5E3-DFD87260E992}" type="datetime1">
              <a:rPr lang="en-US" smtClean="0"/>
              <a:pPr/>
              <a:t>4/23/2008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Choco: A Constraint Programming System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3BE0-F250-4C4D-85AD-56F62C088D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7BC1-F155-421A-B935-CAF72424CCB7}" type="datetime1">
              <a:rPr lang="en-US" smtClean="0"/>
              <a:pPr/>
              <a:t>4/23/2008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Choco: A Constraint Programming System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3BE0-F250-4C4D-85AD-56F62C088D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8ADA1-0B0A-4584-833F-9D77AC939C75}" type="datetime1">
              <a:rPr lang="en-US" smtClean="0"/>
              <a:pPr/>
              <a:t>4/23/2008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Choco: A Constraint Programming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3BE0-F250-4C4D-85AD-56F62C088D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BC2D-8EB2-4FB9-A66B-4C7E93303E50}" type="datetime1">
              <a:rPr lang="en-US" smtClean="0"/>
              <a:pPr/>
              <a:t>4/23/2008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Choco: A Constraint Programming System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3BE0-F250-4C4D-85AD-56F62C088D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8638-BC1B-4A9F-9DB0-B6523C222DED}" type="datetime1">
              <a:rPr lang="en-US" smtClean="0"/>
              <a:pPr/>
              <a:t>4/23/2008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Choco: A Constraint Programming System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3BE0-F250-4C4D-85AD-56F62C088D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90C7E-EA13-433F-8BB3-CCB81F6EDA1E}" type="datetime1">
              <a:rPr lang="en-US" smtClean="0"/>
              <a:pPr/>
              <a:t>4/23/2008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cap="small" dirty="0" err="1" smtClean="0"/>
              <a:t>Choco</a:t>
            </a:r>
            <a:r>
              <a:rPr lang="en-US" dirty="0" smtClean="0"/>
              <a:t>: A Constraint Programming System</a:t>
            </a:r>
          </a:p>
          <a:p>
            <a:r>
              <a:rPr lang="en-US" dirty="0" smtClean="0"/>
              <a:t>S. Person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33BE0-F250-4C4D-85AD-56F62C088D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n.fr/x-info/sdemasse/gccat/sec4.105.html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://choco-solver.net/" TargetMode="External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cap="small" dirty="0" smtClean="0"/>
              <a:t>Choco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A Constraint Programming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Suzette Person</a:t>
            </a:r>
          </a:p>
          <a:p>
            <a:r>
              <a:rPr lang="en-US" dirty="0" smtClean="0"/>
              <a:t>CSCE 821</a:t>
            </a:r>
          </a:p>
          <a:p>
            <a:r>
              <a:rPr lang="en-US" dirty="0" smtClean="0"/>
              <a:t>Spring 2008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3BE0-F250-4C4D-85AD-56F62C088D2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err="1" smtClean="0"/>
              <a:t>SetVar</a:t>
            </a:r>
            <a:endParaRPr lang="en-US" dirty="0" smtClean="0"/>
          </a:p>
          <a:p>
            <a:pPr lvl="1"/>
            <a:r>
              <a:rPr lang="en-US" dirty="0" smtClean="0"/>
              <a:t>High level modeling tool</a:t>
            </a:r>
          </a:p>
          <a:p>
            <a:pPr lvl="1"/>
            <a:r>
              <a:rPr lang="en-US" dirty="0" smtClean="0"/>
              <a:t>Supports representation of domains where each value is a set</a:t>
            </a:r>
          </a:p>
          <a:p>
            <a:pPr lvl="2"/>
            <a:r>
              <a:rPr lang="en-US" dirty="0" smtClean="0"/>
              <a:t>Example: a set variable on integer values [1..n] has 2</a:t>
            </a:r>
            <a:r>
              <a:rPr lang="en-US" baseline="30000" dirty="0" smtClean="0"/>
              <a:t>n </a:t>
            </a:r>
            <a:r>
              <a:rPr lang="en-US" dirty="0" smtClean="0"/>
              <a:t>values - every possible subset of {1..n}</a:t>
            </a:r>
          </a:p>
          <a:p>
            <a:pPr lvl="2"/>
            <a:r>
              <a:rPr lang="en-US" cap="small" dirty="0" err="1" smtClean="0"/>
              <a:t>Choco</a:t>
            </a:r>
            <a:r>
              <a:rPr lang="en-US" dirty="0" smtClean="0"/>
              <a:t> applies a kind of bounds consistency to this type of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Background &amp; introduction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Domain types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Constraints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and Constraint Propagation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Search &amp; Branching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How we use </a:t>
            </a:r>
            <a:r>
              <a:rPr lang="en-US" cap="small" dirty="0" err="1" smtClean="0">
                <a:solidFill>
                  <a:schemeClr val="bg1">
                    <a:lumMod val="65000"/>
                  </a:schemeClr>
                </a:solidFill>
              </a:rPr>
              <a:t>Choco</a:t>
            </a:r>
            <a:r>
              <a:rPr lang="en-US" cap="small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in..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Java Pathfinder, a static analysis tool for Java programs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Constraints on integer variables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Constraints on real variables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Constraints on set variables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User-defined constraints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Constraints on integer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Basic constraints</a:t>
            </a:r>
          </a:p>
          <a:p>
            <a:r>
              <a:rPr lang="en-US" dirty="0" smtClean="0">
                <a:latin typeface="Calibri" pitchFamily="34" charset="0"/>
              </a:rPr>
              <a:t>Channeling constraints</a:t>
            </a:r>
          </a:p>
          <a:p>
            <a:r>
              <a:rPr lang="en-US" dirty="0" smtClean="0">
                <a:latin typeface="Calibri" pitchFamily="34" charset="0"/>
              </a:rPr>
              <a:t>Arbitrary constraints (in extension)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Binary constraints; Nary constraints</a:t>
            </a:r>
          </a:p>
          <a:p>
            <a:r>
              <a:rPr lang="en-US" dirty="0" smtClean="0">
                <a:latin typeface="Calibri" pitchFamily="34" charset="0"/>
              </a:rPr>
              <a:t>Advanced constraints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Global constraints</a:t>
            </a:r>
          </a:p>
          <a:p>
            <a:r>
              <a:rPr lang="en-US" dirty="0" smtClean="0">
                <a:latin typeface="Calibri" pitchFamily="34" charset="0"/>
              </a:rPr>
              <a:t>Boolean composition of constraints</a:t>
            </a:r>
          </a:p>
          <a:p>
            <a:endParaRPr lang="en-US" u="sng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</a:t>
            </a:r>
            <a:r>
              <a:rPr lang="en-US" dirty="0" err="1" smtClean="0"/>
              <a:t>Vars</a:t>
            </a:r>
            <a:r>
              <a:rPr lang="en-US" dirty="0" smtClean="0"/>
              <a:t> &gt; Basic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19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Arithmetic</a:t>
            </a:r>
          </a:p>
          <a:p>
            <a:pPr marL="914400" lvl="1" indent="-514350"/>
            <a:r>
              <a:rPr lang="en-US" dirty="0" smtClean="0"/>
              <a:t>Equality (v1 == v2, v1 != v2); comparisons (v1 &lt;= v2, v1 &lt; v2); difference; linear combinations; product of variables, 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Complex expressions</a:t>
            </a:r>
          </a:p>
          <a:p>
            <a:pPr marL="914400" lvl="1" indent="-514350"/>
            <a:r>
              <a:rPr lang="en-US" dirty="0" smtClean="0"/>
              <a:t>Over expressions: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plus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minus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mult</a:t>
            </a:r>
            <a:r>
              <a:rPr lang="en-US" dirty="0" smtClean="0"/>
              <a:t>,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… </a:t>
            </a:r>
          </a:p>
          <a:p>
            <a:pPr marL="914400" lvl="1" indent="-514350"/>
            <a:r>
              <a:rPr lang="en-US" dirty="0" smtClean="0"/>
              <a:t>Over variables: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times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scalar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dirty="0" smtClean="0"/>
              <a:t>, …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More expressions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min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abs</a:t>
            </a:r>
            <a:r>
              <a:rPr lang="en-US" dirty="0" smtClean="0"/>
              <a:t> , … </a:t>
            </a:r>
          </a:p>
          <a:p>
            <a:pPr marL="914400" lvl="1" indent="-514350"/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</a:t>
            </a:r>
            <a:r>
              <a:rPr lang="en-US" dirty="0" err="1" smtClean="0"/>
              <a:t>Vars</a:t>
            </a:r>
            <a:r>
              <a:rPr lang="en-US" dirty="0" smtClean="0"/>
              <a:t> &gt; Basic Constraints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276600"/>
            <a:ext cx="8305800" cy="30469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IntDomainVar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var1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prob.makeEnumIntVar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(“var1”, 2, 5);</a:t>
            </a: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IntDomainVar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var2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prob.makeEnumIntVar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(“var2”, 1, 10);</a:t>
            </a: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IntDomainVar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var3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prob.makeEnumIntVar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(“var3”, 5, 10);</a:t>
            </a: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IntDomainVar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var4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prob.makeEnumIntVar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(“var4”, 1, 10);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Constraint c1 = prob.gt(var2,var1);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Constraint c2 = prob.leq(var1,var3);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IntExp</a:t>
            </a:r>
            <a:r>
              <a:rPr lang="en-US" sz="16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var5Exp = </a:t>
            </a:r>
            <a:r>
              <a:rPr lang="en-US" sz="1600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prob.minus</a:t>
            </a:r>
            <a:r>
              <a:rPr lang="en-US" sz="16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(var4, var1);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Constraint c3 = prob.neq(var5Exp,var3);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prob.post(c1); prob.post(c2); prob.post(c3);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10200" y="2286000"/>
            <a:ext cx="685800" cy="307777"/>
          </a:xfrm>
          <a:prstGeom prst="rect">
            <a:avLst/>
          </a:prstGeom>
          <a:ln cap="rnd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[1..10]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124200" y="1524000"/>
            <a:ext cx="685800" cy="307777"/>
          </a:xfrm>
          <a:prstGeom prst="rect">
            <a:avLst/>
          </a:prstGeom>
          <a:ln cap="rnd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[2..5]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2667000" y="2514600"/>
            <a:ext cx="685800" cy="307777"/>
          </a:xfrm>
          <a:prstGeom prst="rect">
            <a:avLst/>
          </a:prstGeom>
          <a:ln cap="rnd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[5..10]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29200" y="1524001"/>
            <a:ext cx="685800" cy="307777"/>
          </a:xfrm>
          <a:prstGeom prst="rect">
            <a:avLst/>
          </a:prstGeom>
          <a:ln cap="rnd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[1..10]</a:t>
            </a:r>
          </a:p>
        </p:txBody>
      </p:sp>
      <p:cxnSp>
        <p:nvCxnSpPr>
          <p:cNvPr id="14" name="Straight Connector 13"/>
          <p:cNvCxnSpPr>
            <a:stCxn id="10" idx="3"/>
            <a:endCxn id="12" idx="1"/>
          </p:cNvCxnSpPr>
          <p:nvPr/>
        </p:nvCxnSpPr>
        <p:spPr>
          <a:xfrm>
            <a:off x="3810000" y="1677889"/>
            <a:ext cx="12192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343400" y="1383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819400" y="1981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c2</a:t>
            </a:r>
            <a:endParaRPr lang="en-US" dirty="0"/>
          </a:p>
        </p:txBody>
      </p:sp>
      <p:cxnSp>
        <p:nvCxnSpPr>
          <p:cNvPr id="17" name="Straight Connector 16"/>
          <p:cNvCxnSpPr>
            <a:stCxn id="10" idx="2"/>
            <a:endCxn id="11" idx="0"/>
          </p:cNvCxnSpPr>
          <p:nvPr/>
        </p:nvCxnSpPr>
        <p:spPr>
          <a:xfrm rot="5400000">
            <a:off x="2897089" y="1944588"/>
            <a:ext cx="682823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191000" y="2286000"/>
            <a:ext cx="685800" cy="338554"/>
          </a:xfrm>
          <a:prstGeom prst="rect">
            <a:avLst/>
          </a:prstGeom>
          <a:ln cap="rnd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[-4..8]</a:t>
            </a:r>
          </a:p>
        </p:txBody>
      </p:sp>
      <p:cxnSp>
        <p:nvCxnSpPr>
          <p:cNvPr id="21" name="Straight Connector 20"/>
          <p:cNvCxnSpPr>
            <a:stCxn id="11" idx="3"/>
            <a:endCxn id="20" idx="1"/>
          </p:cNvCxnSpPr>
          <p:nvPr/>
        </p:nvCxnSpPr>
        <p:spPr>
          <a:xfrm flipV="1">
            <a:off x="3352800" y="2455277"/>
            <a:ext cx="838200" cy="21321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657600" y="2514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c3</a:t>
            </a:r>
            <a:endParaRPr lang="en-US" dirty="0"/>
          </a:p>
        </p:txBody>
      </p:sp>
      <p:cxnSp>
        <p:nvCxnSpPr>
          <p:cNvPr id="25" name="Straight Connector 24"/>
          <p:cNvCxnSpPr>
            <a:endCxn id="20" idx="0"/>
          </p:cNvCxnSpPr>
          <p:nvPr/>
        </p:nvCxnSpPr>
        <p:spPr>
          <a:xfrm>
            <a:off x="3733800" y="1828800"/>
            <a:ext cx="800100" cy="457200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0" idx="3"/>
            <a:endCxn id="6" idx="1"/>
          </p:cNvCxnSpPr>
          <p:nvPr/>
        </p:nvCxnSpPr>
        <p:spPr>
          <a:xfrm flipV="1">
            <a:off x="4876800" y="2439889"/>
            <a:ext cx="533400" cy="15388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124200" y="1143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029200" y="1143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var2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905000" y="2514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var3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410200" y="1905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var4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114800" y="2590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var5exp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Integer </a:t>
            </a:r>
            <a:r>
              <a:rPr lang="en-US" dirty="0" err="1" smtClean="0"/>
              <a:t>Vars</a:t>
            </a:r>
            <a:r>
              <a:rPr lang="en-US" dirty="0" smtClean="0"/>
              <a:t> &gt; Channeling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Redundant models</a:t>
            </a:r>
          </a:p>
          <a:p>
            <a:pPr lvl="1"/>
            <a:r>
              <a:rPr lang="en-US" dirty="0" smtClean="0"/>
              <a:t>A common technique for strengthening propagation or to get more freedom in designing dedicated heuristics</a:t>
            </a:r>
          </a:p>
          <a:p>
            <a:r>
              <a:rPr lang="en-US" dirty="0" smtClean="0"/>
              <a:t>Channeling constraints</a:t>
            </a:r>
          </a:p>
          <a:p>
            <a:pPr lvl="1"/>
            <a:r>
              <a:rPr lang="en-US" dirty="0" smtClean="0"/>
              <a:t>Used to ensure the integrity of different models</a:t>
            </a:r>
          </a:p>
          <a:p>
            <a:pPr lvl="1"/>
            <a:r>
              <a:rPr lang="en-US" dirty="0" smtClean="0"/>
              <a:t>By propagating variable instantiations and domain reductions between models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Integer </a:t>
            </a:r>
            <a:r>
              <a:rPr lang="en-US" dirty="0" err="1" smtClean="0"/>
              <a:t>Vars</a:t>
            </a:r>
            <a:r>
              <a:rPr lang="en-US" dirty="0" smtClean="0"/>
              <a:t> &gt; Channeling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Channeling constraints are not part of the original problem specification – only serve as a link between models</a:t>
            </a:r>
          </a:p>
          <a:p>
            <a:r>
              <a:rPr lang="en-US" i="1" dirty="0" smtClean="0"/>
              <a:t>Inverse channeling</a:t>
            </a:r>
            <a:r>
              <a:rPr lang="en-US" dirty="0" smtClean="0"/>
              <a:t>: ensures x[i]=j &lt;=&gt; </a:t>
            </a:r>
            <a:r>
              <a:rPr lang="en-US" dirty="0" smtClean="0">
                <a:sym typeface="Wingdings" pitchFamily="2" charset="2"/>
              </a:rPr>
              <a:t>y[j]=</a:t>
            </a:r>
            <a:r>
              <a:rPr lang="en-US" dirty="0" err="1" smtClean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 (useful in matrix models)</a:t>
            </a:r>
          </a:p>
          <a:p>
            <a:r>
              <a:rPr lang="en-US" i="1" dirty="0" smtClean="0">
                <a:sym typeface="Wingdings" pitchFamily="2" charset="2"/>
              </a:rPr>
              <a:t>Boolean channeling</a:t>
            </a:r>
            <a:r>
              <a:rPr lang="en-US" dirty="0" smtClean="0">
                <a:sym typeface="Wingdings" pitchFamily="2" charset="2"/>
              </a:rPr>
              <a:t>: ensures x=j &lt;=&gt; bv=1 where bv is a boolean variable of domain {0,1} and x is an integer variable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Integer </a:t>
            </a:r>
            <a:r>
              <a:rPr lang="en-US" sz="4000" dirty="0" err="1" smtClean="0"/>
              <a:t>Vars</a:t>
            </a:r>
            <a:r>
              <a:rPr lang="en-US" sz="4000" dirty="0" smtClean="0"/>
              <a:t> &gt;  Arbitrary Constraints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Binary and N-</a:t>
            </a:r>
            <a:r>
              <a:rPr lang="en-US" dirty="0" err="1" smtClean="0"/>
              <a:t>ary</a:t>
            </a:r>
            <a:endParaRPr lang="en-US" dirty="0" smtClean="0"/>
          </a:p>
          <a:p>
            <a:r>
              <a:rPr lang="en-US" dirty="0" smtClean="0"/>
              <a:t>Specified in extension </a:t>
            </a:r>
          </a:p>
          <a:p>
            <a:pPr lvl="1"/>
            <a:r>
              <a:rPr lang="en-US" dirty="0" smtClean="0"/>
              <a:t>As supports or conflicts </a:t>
            </a:r>
          </a:p>
          <a:p>
            <a:pPr lvl="1"/>
            <a:r>
              <a:rPr lang="en-US" dirty="0" smtClean="0"/>
              <a:t>Suitable for small domains </a:t>
            </a:r>
          </a:p>
          <a:p>
            <a:pPr lvl="1"/>
            <a:r>
              <a:rPr lang="en-US" dirty="0" smtClean="0"/>
              <a:t>In tables, which may be shared by different constraints (!) in order to reduce space</a:t>
            </a:r>
          </a:p>
          <a:p>
            <a:r>
              <a:rPr lang="en-US" dirty="0" smtClean="0"/>
              <a:t>Specified in intension</a:t>
            </a:r>
          </a:p>
          <a:p>
            <a:pPr lvl="1"/>
            <a:r>
              <a:rPr lang="en-US" dirty="0" smtClean="0"/>
              <a:t>As predicates, implies some run-time overhead for calling the feasibility test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Integer </a:t>
            </a:r>
            <a:r>
              <a:rPr lang="en-US" sz="3200" dirty="0" err="1" smtClean="0"/>
              <a:t>Vars</a:t>
            </a:r>
            <a:r>
              <a:rPr lang="en-US" sz="3200" dirty="0" smtClean="0"/>
              <a:t> &gt;  Arbitrary Constraints &gt; Extension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</a:t>
            </a:r>
          </a:p>
          <a:p>
            <a:pPr lvl="1"/>
            <a:r>
              <a:rPr lang="en-US" dirty="0" smtClean="0"/>
              <a:t>Consistency checking available: AC3, AC4, AC2001</a:t>
            </a:r>
          </a:p>
          <a:p>
            <a:r>
              <a:rPr lang="en-US" dirty="0" smtClean="0"/>
              <a:t>Nary</a:t>
            </a:r>
          </a:p>
          <a:p>
            <a:pPr lvl="1"/>
            <a:r>
              <a:rPr lang="en-US" dirty="0" smtClean="0"/>
              <a:t>Consistency checking available: FC (?) &amp; GAC</a:t>
            </a:r>
          </a:p>
          <a:p>
            <a:pPr lvl="1"/>
            <a:r>
              <a:rPr lang="en-US" dirty="0" smtClean="0"/>
              <a:t>GAC</a:t>
            </a:r>
          </a:p>
          <a:p>
            <a:pPr lvl="2"/>
            <a:r>
              <a:rPr lang="en-US" dirty="0" smtClean="0"/>
              <a:t>Supports:  GAC3rm by [</a:t>
            </a:r>
            <a:r>
              <a:rPr lang="en-US" dirty="0" err="1" smtClean="0"/>
              <a:t>Lecoutre</a:t>
            </a:r>
            <a:r>
              <a:rPr lang="en-US" dirty="0" smtClean="0"/>
              <a:t> &amp; </a:t>
            </a:r>
            <a:r>
              <a:rPr lang="en-US" dirty="0" err="1" smtClean="0"/>
              <a:t>Hemery</a:t>
            </a:r>
            <a:r>
              <a:rPr lang="en-US" dirty="0" smtClean="0"/>
              <a:t> IJCAI 2007]</a:t>
            </a:r>
          </a:p>
          <a:p>
            <a:pPr lvl="2"/>
            <a:r>
              <a:rPr lang="en-US" dirty="0" smtClean="0"/>
              <a:t>Conflicts: standard GAC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Background &amp; introduction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Domain types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Constraints and Constraint Propagation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Search &amp; Branching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How we use </a:t>
            </a:r>
            <a:r>
              <a:rPr lang="en-US" cap="small" dirty="0" err="1" smtClean="0">
                <a:solidFill>
                  <a:schemeClr val="bg1">
                    <a:lumMod val="65000"/>
                  </a:schemeClr>
                </a:solidFill>
              </a:rPr>
              <a:t>Choco</a:t>
            </a:r>
            <a:r>
              <a:rPr lang="en-US" cap="small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in..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Java Pathfinder, a static analysis tool for Java programs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Integer </a:t>
            </a:r>
            <a:r>
              <a:rPr lang="en-US" dirty="0" err="1" smtClean="0"/>
              <a:t>Vars</a:t>
            </a:r>
            <a:r>
              <a:rPr lang="en-US" dirty="0" smtClean="0"/>
              <a:t> &gt; Advanced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Global</a:t>
            </a:r>
          </a:p>
          <a:p>
            <a:pPr lvl="1"/>
            <a:r>
              <a:rPr lang="en-US" dirty="0" err="1" smtClean="0"/>
              <a:t>allDiff</a:t>
            </a:r>
            <a:endParaRPr lang="en-US" dirty="0" smtClean="0"/>
          </a:p>
          <a:p>
            <a:pPr lvl="1"/>
            <a:r>
              <a:rPr lang="en-US" dirty="0" err="1" smtClean="0"/>
              <a:t>globalCardinality</a:t>
            </a:r>
            <a:endParaRPr lang="en-US" dirty="0" smtClean="0"/>
          </a:p>
          <a:p>
            <a:pPr lvl="1"/>
            <a:r>
              <a:rPr lang="en-US" dirty="0" smtClean="0"/>
              <a:t>occurrence</a:t>
            </a:r>
          </a:p>
          <a:p>
            <a:pPr lvl="1"/>
            <a:r>
              <a:rPr lang="en-US" dirty="0" smtClean="0"/>
              <a:t>cumulative</a:t>
            </a:r>
          </a:p>
          <a:p>
            <a:pPr lvl="1"/>
            <a:r>
              <a:rPr lang="en-US" dirty="0" smtClean="0"/>
              <a:t>nth</a:t>
            </a:r>
          </a:p>
          <a:p>
            <a:pPr lvl="1"/>
            <a:r>
              <a:rPr lang="en-US" dirty="0" err="1" smtClean="0"/>
              <a:t>lex</a:t>
            </a:r>
            <a:endParaRPr lang="en-US" dirty="0" smtClean="0"/>
          </a:p>
          <a:p>
            <a:pPr lvl="1"/>
            <a:r>
              <a:rPr lang="en-US" dirty="0" err="1" smtClean="0"/>
              <a:t>atMostValue</a:t>
            </a:r>
            <a:endParaRPr lang="en-US" dirty="0" smtClean="0"/>
          </a:p>
          <a:p>
            <a:pPr lvl="1"/>
            <a:r>
              <a:rPr lang="en-US" dirty="0" smtClean="0"/>
              <a:t>regular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Integer </a:t>
            </a:r>
            <a:r>
              <a:rPr lang="en-US" sz="4000" dirty="0" err="1" smtClean="0"/>
              <a:t>Vars</a:t>
            </a:r>
            <a:r>
              <a:rPr lang="en-US" sz="4000" dirty="0" smtClean="0"/>
              <a:t> &gt; Advanced Constraints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00400"/>
          </a:xfrm>
        </p:spPr>
        <p:txBody>
          <a:bodyPr>
            <a:normAutofit/>
          </a:bodyPr>
          <a:lstStyle/>
          <a:p>
            <a:r>
              <a:rPr lang="en-US" i="1" dirty="0" err="1" smtClean="0"/>
              <a:t>allDiff</a:t>
            </a:r>
            <a:r>
              <a:rPr lang="en-US" i="1" dirty="0" smtClean="0"/>
              <a:t>: </a:t>
            </a:r>
            <a:r>
              <a:rPr lang="en-US" dirty="0" smtClean="0"/>
              <a:t>ensures all pairs of variables have distinct values</a:t>
            </a:r>
          </a:p>
          <a:p>
            <a:r>
              <a:rPr lang="en-US" i="1" dirty="0" err="1" smtClean="0"/>
              <a:t>globalCardinality</a:t>
            </a:r>
            <a:r>
              <a:rPr lang="en-US" i="1" dirty="0" smtClean="0"/>
              <a:t>: </a:t>
            </a:r>
            <a:r>
              <a:rPr lang="en-US" dirty="0" smtClean="0"/>
              <a:t>ensures the number of occurrences of the value </a:t>
            </a:r>
            <a:r>
              <a:rPr lang="en-US" i="1" dirty="0" err="1" smtClean="0"/>
              <a:t>i</a:t>
            </a:r>
            <a:r>
              <a:rPr lang="en-US" dirty="0" smtClean="0"/>
              <a:t> is within the specified bounds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04800" y="5257800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c1:var1 &lt; var2</a:t>
            </a:r>
          </a:p>
          <a:p>
            <a:r>
              <a:rPr lang="en-US" dirty="0" smtClean="0"/>
              <a:t>c2: var1 &lt;= var3</a:t>
            </a:r>
          </a:p>
          <a:p>
            <a:r>
              <a:rPr lang="en-US" dirty="0" smtClean="0"/>
              <a:t>c3: var5exp&lt;&gt;var3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c4:gc(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vars,low,high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315200" y="4114800"/>
            <a:ext cx="1295400" cy="1477328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Satisfying?</a:t>
            </a:r>
          </a:p>
          <a:p>
            <a:r>
              <a:rPr lang="en-US" dirty="0" smtClean="0"/>
              <a:t>var1 = 5</a:t>
            </a:r>
          </a:p>
          <a:p>
            <a:r>
              <a:rPr lang="en-US" dirty="0" smtClean="0"/>
              <a:t>var2 = 8</a:t>
            </a:r>
          </a:p>
          <a:p>
            <a:r>
              <a:rPr lang="en-US" dirty="0" smtClean="0"/>
              <a:t>var3 = 5</a:t>
            </a:r>
          </a:p>
          <a:p>
            <a:r>
              <a:rPr lang="en-US" dirty="0" smtClean="0"/>
              <a:t>var4 = 5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04800" y="42672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vars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=[var1,var2,var4]</a:t>
            </a:r>
          </a:p>
          <a:p>
            <a:r>
              <a:rPr lang="en-US" dirty="0" smtClean="0"/>
              <a:t>low[4]=1</a:t>
            </a:r>
          </a:p>
          <a:p>
            <a:r>
              <a:rPr lang="en-US" dirty="0" smtClean="0"/>
              <a:t>high[4]=2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791200" y="5334000"/>
            <a:ext cx="685800" cy="307777"/>
          </a:xfrm>
          <a:prstGeom prst="rect">
            <a:avLst/>
          </a:prstGeom>
          <a:ln cap="rnd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[1..10]</a:t>
            </a:r>
            <a:endParaRPr lang="en-US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3505200" y="4572000"/>
            <a:ext cx="685800" cy="307777"/>
          </a:xfrm>
          <a:prstGeom prst="rect">
            <a:avLst/>
          </a:prstGeom>
          <a:ln cap="rnd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[2..5]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048000" y="5562600"/>
            <a:ext cx="685800" cy="307777"/>
          </a:xfrm>
          <a:prstGeom prst="rect">
            <a:avLst/>
          </a:prstGeom>
          <a:ln cap="rnd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[5..10]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410200" y="4572001"/>
            <a:ext cx="685800" cy="307777"/>
          </a:xfrm>
          <a:prstGeom prst="rect">
            <a:avLst/>
          </a:prstGeom>
          <a:ln cap="rnd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[1..10]</a:t>
            </a:r>
          </a:p>
        </p:txBody>
      </p:sp>
      <p:cxnSp>
        <p:nvCxnSpPr>
          <p:cNvPr id="46" name="Straight Connector 45"/>
          <p:cNvCxnSpPr>
            <a:stCxn id="43" idx="3"/>
            <a:endCxn id="45" idx="1"/>
          </p:cNvCxnSpPr>
          <p:nvPr/>
        </p:nvCxnSpPr>
        <p:spPr>
          <a:xfrm>
            <a:off x="4191000" y="4725889"/>
            <a:ext cx="12192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724400" y="4431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c1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200400" y="5029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c2</a:t>
            </a:r>
            <a:endParaRPr lang="en-US" dirty="0"/>
          </a:p>
        </p:txBody>
      </p:sp>
      <p:cxnSp>
        <p:nvCxnSpPr>
          <p:cNvPr id="49" name="Straight Connector 48"/>
          <p:cNvCxnSpPr>
            <a:stCxn id="43" idx="2"/>
            <a:endCxn id="44" idx="0"/>
          </p:cNvCxnSpPr>
          <p:nvPr/>
        </p:nvCxnSpPr>
        <p:spPr>
          <a:xfrm rot="5400000">
            <a:off x="3278089" y="4992588"/>
            <a:ext cx="682823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572000" y="5334000"/>
            <a:ext cx="685800" cy="338554"/>
          </a:xfrm>
          <a:prstGeom prst="rect">
            <a:avLst/>
          </a:prstGeom>
          <a:ln cap="rnd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[-4..8]</a:t>
            </a:r>
          </a:p>
        </p:txBody>
      </p:sp>
      <p:cxnSp>
        <p:nvCxnSpPr>
          <p:cNvPr id="51" name="Straight Connector 50"/>
          <p:cNvCxnSpPr>
            <a:stCxn id="44" idx="3"/>
            <a:endCxn id="50" idx="1"/>
          </p:cNvCxnSpPr>
          <p:nvPr/>
        </p:nvCxnSpPr>
        <p:spPr>
          <a:xfrm flipV="1">
            <a:off x="3733800" y="5503277"/>
            <a:ext cx="838200" cy="21321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038600" y="5562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c3</a:t>
            </a:r>
            <a:endParaRPr lang="en-US" dirty="0"/>
          </a:p>
        </p:txBody>
      </p:sp>
      <p:cxnSp>
        <p:nvCxnSpPr>
          <p:cNvPr id="53" name="Straight Connector 52"/>
          <p:cNvCxnSpPr>
            <a:endCxn id="50" idx="0"/>
          </p:cNvCxnSpPr>
          <p:nvPr/>
        </p:nvCxnSpPr>
        <p:spPr>
          <a:xfrm>
            <a:off x="4191000" y="4953000"/>
            <a:ext cx="723900" cy="381000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50" idx="3"/>
            <a:endCxn id="42" idx="1"/>
          </p:cNvCxnSpPr>
          <p:nvPr/>
        </p:nvCxnSpPr>
        <p:spPr>
          <a:xfrm flipV="1">
            <a:off x="5257800" y="5487889"/>
            <a:ext cx="533400" cy="15388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505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var1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var2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2286000" y="5562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var3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5791200" y="4953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var4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4495800" y="5638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var5exp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419600" y="58674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(var4 – var1)</a:t>
            </a:r>
            <a:endParaRPr lang="en-US" sz="1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Integer </a:t>
            </a:r>
            <a:r>
              <a:rPr lang="en-US" sz="4000" dirty="0" err="1" smtClean="0"/>
              <a:t>Vars</a:t>
            </a:r>
            <a:r>
              <a:rPr lang="en-US" sz="4000" dirty="0" smtClean="0"/>
              <a:t> &gt; Advanced Constraints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00400"/>
          </a:xfrm>
        </p:spPr>
        <p:txBody>
          <a:bodyPr>
            <a:normAutofit/>
          </a:bodyPr>
          <a:lstStyle/>
          <a:p>
            <a:r>
              <a:rPr lang="en-US" i="1" dirty="0" smtClean="0"/>
              <a:t>occurrence: </a:t>
            </a:r>
            <a:r>
              <a:rPr lang="en-US" dirty="0" smtClean="0"/>
              <a:t>ensures that the specified variable is instantiated to the number of occurrences of the value in a list of variable values (a specialization of </a:t>
            </a:r>
            <a:r>
              <a:rPr lang="en-US" i="1" dirty="0" err="1" smtClean="0"/>
              <a:t>globalCardinality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04800" y="525780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c1:var1 &lt; var2</a:t>
            </a:r>
          </a:p>
          <a:p>
            <a:r>
              <a:rPr lang="en-US" dirty="0" smtClean="0"/>
              <a:t>c2: var1 &lt;= var3</a:t>
            </a:r>
          </a:p>
          <a:p>
            <a:r>
              <a:rPr lang="en-US" dirty="0" smtClean="0"/>
              <a:t>c3: var5exp&lt;&gt;var3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c4: occur(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vars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5, var3)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315200" y="4114800"/>
            <a:ext cx="1295400" cy="1477328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Satisfying?</a:t>
            </a:r>
          </a:p>
          <a:p>
            <a:r>
              <a:rPr lang="en-US" dirty="0" smtClean="0"/>
              <a:t>var1 = 5</a:t>
            </a:r>
          </a:p>
          <a:p>
            <a:r>
              <a:rPr lang="en-US" dirty="0" smtClean="0"/>
              <a:t>var2 = 8</a:t>
            </a:r>
          </a:p>
          <a:p>
            <a:r>
              <a:rPr lang="en-US" dirty="0" smtClean="0"/>
              <a:t>var3 = 2</a:t>
            </a:r>
          </a:p>
          <a:p>
            <a:r>
              <a:rPr lang="en-US" dirty="0" smtClean="0"/>
              <a:t>var4 = 5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04800" y="4267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vars</a:t>
            </a:r>
            <a:r>
              <a:rPr lang="en-US" dirty="0" smtClean="0"/>
              <a:t>=[var1,var2,var4]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791200" y="5334000"/>
            <a:ext cx="685800" cy="307777"/>
          </a:xfrm>
          <a:prstGeom prst="rect">
            <a:avLst/>
          </a:prstGeom>
          <a:ln cap="rnd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[1..10]</a:t>
            </a:r>
            <a:endParaRPr lang="en-US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3505200" y="4572000"/>
            <a:ext cx="685800" cy="307777"/>
          </a:xfrm>
          <a:prstGeom prst="rect">
            <a:avLst/>
          </a:prstGeom>
          <a:ln cap="rnd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[2..5]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3048000" y="5562600"/>
            <a:ext cx="685800" cy="307777"/>
          </a:xfrm>
          <a:prstGeom prst="rect">
            <a:avLst/>
          </a:prstGeom>
          <a:ln cap="rnd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[5..10]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410200" y="4572001"/>
            <a:ext cx="685800" cy="307777"/>
          </a:xfrm>
          <a:prstGeom prst="rect">
            <a:avLst/>
          </a:prstGeom>
          <a:ln cap="rnd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[1..10]</a:t>
            </a:r>
          </a:p>
        </p:txBody>
      </p:sp>
      <p:cxnSp>
        <p:nvCxnSpPr>
          <p:cNvPr id="46" name="Straight Connector 45"/>
          <p:cNvCxnSpPr>
            <a:stCxn id="43" idx="3"/>
            <a:endCxn id="45" idx="1"/>
          </p:cNvCxnSpPr>
          <p:nvPr/>
        </p:nvCxnSpPr>
        <p:spPr>
          <a:xfrm>
            <a:off x="4191000" y="4725889"/>
            <a:ext cx="12192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724400" y="4431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c1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200400" y="5029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c2</a:t>
            </a:r>
            <a:endParaRPr lang="en-US" dirty="0"/>
          </a:p>
        </p:txBody>
      </p:sp>
      <p:cxnSp>
        <p:nvCxnSpPr>
          <p:cNvPr id="49" name="Straight Connector 48"/>
          <p:cNvCxnSpPr>
            <a:stCxn id="43" idx="2"/>
            <a:endCxn id="44" idx="0"/>
          </p:cNvCxnSpPr>
          <p:nvPr/>
        </p:nvCxnSpPr>
        <p:spPr>
          <a:xfrm rot="5400000">
            <a:off x="3278089" y="4992588"/>
            <a:ext cx="682823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572000" y="5334000"/>
            <a:ext cx="685800" cy="338554"/>
          </a:xfrm>
          <a:prstGeom prst="rect">
            <a:avLst/>
          </a:prstGeom>
          <a:ln cap="rnd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[-4..8]</a:t>
            </a:r>
          </a:p>
        </p:txBody>
      </p:sp>
      <p:cxnSp>
        <p:nvCxnSpPr>
          <p:cNvPr id="51" name="Straight Connector 50"/>
          <p:cNvCxnSpPr>
            <a:stCxn id="44" idx="3"/>
            <a:endCxn id="50" idx="1"/>
          </p:cNvCxnSpPr>
          <p:nvPr/>
        </p:nvCxnSpPr>
        <p:spPr>
          <a:xfrm flipV="1">
            <a:off x="3733800" y="5503277"/>
            <a:ext cx="838200" cy="21321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038600" y="5562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c3</a:t>
            </a:r>
            <a:endParaRPr lang="en-US" dirty="0"/>
          </a:p>
        </p:txBody>
      </p:sp>
      <p:cxnSp>
        <p:nvCxnSpPr>
          <p:cNvPr id="53" name="Straight Connector 52"/>
          <p:cNvCxnSpPr>
            <a:endCxn id="50" idx="0"/>
          </p:cNvCxnSpPr>
          <p:nvPr/>
        </p:nvCxnSpPr>
        <p:spPr>
          <a:xfrm>
            <a:off x="4191000" y="4953000"/>
            <a:ext cx="723900" cy="381000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50" idx="3"/>
            <a:endCxn id="42" idx="1"/>
          </p:cNvCxnSpPr>
          <p:nvPr/>
        </p:nvCxnSpPr>
        <p:spPr>
          <a:xfrm flipV="1">
            <a:off x="5257800" y="5487889"/>
            <a:ext cx="533400" cy="15388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505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var1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5410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var2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2286000" y="5562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var3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5791200" y="4953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var4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4495800" y="5638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var5exp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419600" y="58674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(var4 – var1)</a:t>
            </a:r>
            <a:endParaRPr lang="en-US" sz="1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Integer </a:t>
            </a:r>
            <a:r>
              <a:rPr lang="en-US" sz="4000" dirty="0" err="1" smtClean="0"/>
              <a:t>Vars</a:t>
            </a:r>
            <a:r>
              <a:rPr lang="en-US" sz="4000" dirty="0" smtClean="0"/>
              <a:t> &gt; Advanced Constraints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52800"/>
          </a:xfrm>
        </p:spPr>
        <p:txBody>
          <a:bodyPr/>
          <a:lstStyle/>
          <a:p>
            <a:r>
              <a:rPr lang="en-US" i="1" dirty="0" smtClean="0"/>
              <a:t>cumulative: </a:t>
            </a:r>
            <a:r>
              <a:rPr lang="en-US" dirty="0" smtClean="0"/>
              <a:t>Given a set of tasks defined </a:t>
            </a:r>
          </a:p>
          <a:p>
            <a:pPr lvl="1"/>
            <a:r>
              <a:rPr lang="en-US" dirty="0" smtClean="0"/>
              <a:t>by their starting dates, ending dates, durations and consumptions/heights, </a:t>
            </a:r>
          </a:p>
          <a:p>
            <a:pPr lvl="1"/>
            <a:r>
              <a:rPr lang="en-US" dirty="0" smtClean="0"/>
              <a:t>the cumulative ensures that at any time </a:t>
            </a:r>
            <a:r>
              <a:rPr lang="en-US" i="1" dirty="0" smtClean="0"/>
              <a:t>t</a:t>
            </a:r>
            <a:r>
              <a:rPr lang="en-US" dirty="0" smtClean="0"/>
              <a:t>, the sum of the heights of the tasks which are executed at time </a:t>
            </a:r>
            <a:r>
              <a:rPr lang="en-US" i="1" dirty="0" smtClean="0"/>
              <a:t>t</a:t>
            </a:r>
            <a:r>
              <a:rPr lang="en-US" dirty="0" smtClean="0"/>
              <a:t> does not exceed a given limit </a:t>
            </a:r>
            <a:r>
              <a:rPr lang="en-US" i="1" dirty="0" smtClean="0"/>
              <a:t>C</a:t>
            </a:r>
            <a:r>
              <a:rPr lang="en-US" dirty="0" smtClean="0"/>
              <a:t> (the capacity of the resource).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Integer </a:t>
            </a:r>
            <a:r>
              <a:rPr lang="en-US" sz="2800" dirty="0" err="1" smtClean="0"/>
              <a:t>Vars</a:t>
            </a:r>
            <a:r>
              <a:rPr lang="en-US" sz="2800" dirty="0" smtClean="0"/>
              <a:t> &gt; Advanced Constraints &gt; </a:t>
            </a:r>
            <a:r>
              <a:rPr lang="en-US" sz="2800" i="1" dirty="0" smtClean="0"/>
              <a:t>cumulative</a:t>
            </a:r>
            <a:endParaRPr lang="en-US" sz="2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24</a:t>
            </a:fld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447800" y="4355068"/>
            <a:ext cx="2743200" cy="1588"/>
          </a:xfrm>
          <a:prstGeom prst="straightConnector1">
            <a:avLst/>
          </a:prstGeom>
          <a:ln w="50800"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286000" y="4736068"/>
            <a:ext cx="2895600" cy="1588"/>
          </a:xfrm>
          <a:prstGeom prst="straightConnector1">
            <a:avLst/>
          </a:prstGeom>
          <a:ln w="50800"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286000" y="5040868"/>
            <a:ext cx="1066800" cy="1588"/>
          </a:xfrm>
          <a:prstGeom prst="straightConnector1">
            <a:avLst/>
          </a:prstGeom>
          <a:ln w="50800"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114800" y="5040868"/>
            <a:ext cx="1066800" cy="1588"/>
          </a:xfrm>
          <a:prstGeom prst="straightConnector1">
            <a:avLst/>
          </a:prstGeom>
          <a:ln w="50800"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447800" y="5421868"/>
            <a:ext cx="1905000" cy="1588"/>
          </a:xfrm>
          <a:prstGeom prst="straightConnector1">
            <a:avLst/>
          </a:prstGeom>
          <a:ln w="50800"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342900" y="2705100"/>
            <a:ext cx="2209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447800" y="3810000"/>
            <a:ext cx="411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447800" y="3124200"/>
            <a:ext cx="914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362200" y="2438400"/>
            <a:ext cx="9144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276600" y="3124200"/>
            <a:ext cx="914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191000" y="2819400"/>
            <a:ext cx="914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191000" y="5726668"/>
            <a:ext cx="1066800" cy="1588"/>
          </a:xfrm>
          <a:prstGeom prst="straightConnector1">
            <a:avLst/>
          </a:prstGeom>
          <a:ln w="50800"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447800" y="2438400"/>
            <a:ext cx="396240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85800" y="4202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85800" y="4583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t2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85800" y="490013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t3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85800" y="5193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t4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85800" y="5574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t5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895600" y="38100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time</a:t>
            </a:r>
            <a:endParaRPr lang="en-US" sz="1600" i="1" dirty="0"/>
          </a:p>
        </p:txBody>
      </p:sp>
      <p:sp>
        <p:nvSpPr>
          <p:cNvPr id="37" name="TextBox 36"/>
          <p:cNvSpPr txBox="1"/>
          <p:nvPr/>
        </p:nvSpPr>
        <p:spPr>
          <a:xfrm rot="16200000">
            <a:off x="211725" y="2497722"/>
            <a:ext cx="1828801" cy="338554"/>
          </a:xfrm>
          <a:prstGeom prst="rect">
            <a:avLst/>
          </a:prstGeom>
          <a:noFill/>
          <a:scene3d>
            <a:camera prst="orthographicFront">
              <a:rot lat="0" lon="5400000" rev="0"/>
            </a:camera>
            <a:lightRig rig="threePt" dir="t"/>
          </a:scene3d>
          <a:sp3d/>
        </p:spPr>
        <p:txBody>
          <a:bodyPr wrap="square" rtlCol="0">
            <a:spAutoFit/>
            <a:flatTx/>
          </a:bodyPr>
          <a:lstStyle/>
          <a:p>
            <a:r>
              <a:rPr lang="en-US" sz="1600" i="1" dirty="0" smtClean="0"/>
              <a:t>cost/consumption</a:t>
            </a:r>
            <a:endParaRPr lang="en-US" sz="1600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5791200" y="43434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this example: each task has consumption/height = 1 unit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562600" y="22098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</a:t>
            </a:r>
            <a:r>
              <a:rPr lang="en-US" dirty="0" smtClean="0"/>
              <a:t> = capacity (cumulative)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Integer </a:t>
            </a:r>
            <a:r>
              <a:rPr lang="en-US" sz="4000" dirty="0" err="1" smtClean="0"/>
              <a:t>Vars</a:t>
            </a:r>
            <a:r>
              <a:rPr lang="en-US" sz="4000" dirty="0" smtClean="0"/>
              <a:t> &gt; Advanced Constraints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nth: </a:t>
            </a:r>
            <a:r>
              <a:rPr lang="en-US" dirty="0" smtClean="0"/>
              <a:t>allows specification of a constraint where values are variables (also known as the </a:t>
            </a:r>
            <a:r>
              <a:rPr lang="en-US" i="1" dirty="0" smtClean="0"/>
              <a:t>element</a:t>
            </a:r>
            <a:r>
              <a:rPr lang="en-US" dirty="0" smtClean="0"/>
              <a:t> constraint)</a:t>
            </a:r>
          </a:p>
          <a:p>
            <a:pPr marL="742950" lvl="2" indent="-342900"/>
            <a:r>
              <a:rPr lang="en-US" dirty="0" smtClean="0">
                <a:solidFill>
                  <a:srgbClr val="C00000"/>
                </a:solidFill>
                <a:hlinkClick r:id="rId3"/>
              </a:rPr>
              <a:t>http://www.emn.fr/x-info/sdemasse/gccat/sec4.105.html#uid11321</a:t>
            </a:r>
            <a:endParaRPr lang="en-US" dirty="0" smtClean="0">
              <a:solidFill>
                <a:srgbClr val="C00000"/>
              </a:solidFill>
            </a:endParaRPr>
          </a:p>
          <a:p>
            <a:pPr marL="342900" lvl="1" indent="-342900"/>
            <a:r>
              <a:rPr lang="en-US" i="1" dirty="0" err="1" smtClean="0"/>
              <a:t>lex</a:t>
            </a:r>
            <a:r>
              <a:rPr lang="en-US" i="1" dirty="0" smtClean="0"/>
              <a:t>: </a:t>
            </a:r>
            <a:r>
              <a:rPr lang="en-US" dirty="0" smtClean="0"/>
              <a:t>enforces a strict lexicographic ordering on two vectors of integer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Integer </a:t>
            </a:r>
            <a:r>
              <a:rPr lang="en-US" sz="4000" dirty="0" err="1" smtClean="0"/>
              <a:t>Vars</a:t>
            </a:r>
            <a:r>
              <a:rPr lang="en-US" sz="4000" dirty="0" smtClean="0"/>
              <a:t> &gt; Advanced Constraints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00199"/>
          </a:xfrm>
        </p:spPr>
        <p:txBody>
          <a:bodyPr>
            <a:normAutofit/>
          </a:bodyPr>
          <a:lstStyle/>
          <a:p>
            <a:r>
              <a:rPr lang="en-US" i="1" dirty="0" err="1" smtClean="0"/>
              <a:t>atMostValue</a:t>
            </a:r>
            <a:r>
              <a:rPr lang="en-US" i="1" dirty="0" smtClean="0"/>
              <a:t>: </a:t>
            </a:r>
            <a:r>
              <a:rPr lang="en-US" dirty="0" smtClean="0"/>
              <a:t>enforces the number of different values assigned to variables to be at most </a:t>
            </a:r>
            <a:r>
              <a:rPr lang="en-US" i="1" dirty="0" smtClean="0"/>
              <a:t>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28600" y="4648200"/>
            <a:ext cx="2286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c1:var1 &lt; var2</a:t>
            </a:r>
          </a:p>
          <a:p>
            <a:r>
              <a:rPr lang="en-US" sz="2000" dirty="0" smtClean="0"/>
              <a:t>c2: var1 &lt;= var3</a:t>
            </a:r>
          </a:p>
          <a:p>
            <a:r>
              <a:rPr lang="en-US" sz="2000" dirty="0" smtClean="0"/>
              <a:t>c3: var5exp&lt;&gt;var3</a:t>
            </a:r>
          </a:p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c4:amv(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vars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2)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010400" y="3733800"/>
            <a:ext cx="1524000" cy="1631216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Satisfying?</a:t>
            </a:r>
          </a:p>
          <a:p>
            <a:r>
              <a:rPr lang="en-US" sz="2000" dirty="0" smtClean="0"/>
              <a:t>var1 = 5</a:t>
            </a:r>
          </a:p>
          <a:p>
            <a:r>
              <a:rPr lang="en-US" sz="2000" dirty="0" smtClean="0"/>
              <a:t>var2 = 8</a:t>
            </a:r>
          </a:p>
          <a:p>
            <a:r>
              <a:rPr lang="en-US" sz="2000" dirty="0" smtClean="0"/>
              <a:t>var3 = 5</a:t>
            </a:r>
          </a:p>
          <a:p>
            <a:r>
              <a:rPr lang="en-US" sz="2000" dirty="0" smtClean="0"/>
              <a:t>var4 = 5</a:t>
            </a:r>
            <a:endParaRPr lang="en-US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228600" y="35052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vars</a:t>
            </a:r>
            <a:r>
              <a:rPr lang="en-US" sz="2000" dirty="0" smtClean="0"/>
              <a:t>=[var1,var2,var4]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943600" y="5029200"/>
            <a:ext cx="685800" cy="307777"/>
          </a:xfrm>
          <a:prstGeom prst="rect">
            <a:avLst/>
          </a:prstGeom>
          <a:ln cap="rnd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[1..10]</a:t>
            </a:r>
            <a:endParaRPr lang="en-US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3657600" y="4267200"/>
            <a:ext cx="685800" cy="307777"/>
          </a:xfrm>
          <a:prstGeom prst="rect">
            <a:avLst/>
          </a:prstGeom>
          <a:ln cap="rnd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[2..5]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200400" y="5257800"/>
            <a:ext cx="685800" cy="307777"/>
          </a:xfrm>
          <a:prstGeom prst="rect">
            <a:avLst/>
          </a:prstGeom>
          <a:ln cap="rnd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[5..10]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562600" y="4267201"/>
            <a:ext cx="685800" cy="307777"/>
          </a:xfrm>
          <a:prstGeom prst="rect">
            <a:avLst/>
          </a:prstGeom>
          <a:ln cap="rnd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[1..10]</a:t>
            </a:r>
          </a:p>
        </p:txBody>
      </p:sp>
      <p:cxnSp>
        <p:nvCxnSpPr>
          <p:cNvPr id="46" name="Straight Connector 45"/>
          <p:cNvCxnSpPr>
            <a:stCxn id="43" idx="3"/>
            <a:endCxn id="45" idx="1"/>
          </p:cNvCxnSpPr>
          <p:nvPr/>
        </p:nvCxnSpPr>
        <p:spPr>
          <a:xfrm>
            <a:off x="4343400" y="4421089"/>
            <a:ext cx="12192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876800" y="4126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c1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352800" y="4724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c2</a:t>
            </a:r>
            <a:endParaRPr lang="en-US" dirty="0"/>
          </a:p>
        </p:txBody>
      </p:sp>
      <p:cxnSp>
        <p:nvCxnSpPr>
          <p:cNvPr id="49" name="Straight Connector 48"/>
          <p:cNvCxnSpPr>
            <a:stCxn id="43" idx="2"/>
            <a:endCxn id="44" idx="0"/>
          </p:cNvCxnSpPr>
          <p:nvPr/>
        </p:nvCxnSpPr>
        <p:spPr>
          <a:xfrm rot="5400000">
            <a:off x="3430489" y="4687788"/>
            <a:ext cx="682823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724400" y="5029200"/>
            <a:ext cx="685800" cy="338554"/>
          </a:xfrm>
          <a:prstGeom prst="rect">
            <a:avLst/>
          </a:prstGeom>
          <a:ln cap="rnd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[-4..8]</a:t>
            </a:r>
          </a:p>
        </p:txBody>
      </p:sp>
      <p:cxnSp>
        <p:nvCxnSpPr>
          <p:cNvPr id="51" name="Straight Connector 50"/>
          <p:cNvCxnSpPr>
            <a:stCxn id="44" idx="3"/>
            <a:endCxn id="50" idx="1"/>
          </p:cNvCxnSpPr>
          <p:nvPr/>
        </p:nvCxnSpPr>
        <p:spPr>
          <a:xfrm flipV="1">
            <a:off x="3886200" y="5198477"/>
            <a:ext cx="838200" cy="21321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191000" y="5257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c3</a:t>
            </a:r>
            <a:endParaRPr lang="en-US" dirty="0"/>
          </a:p>
        </p:txBody>
      </p:sp>
      <p:cxnSp>
        <p:nvCxnSpPr>
          <p:cNvPr id="53" name="Straight Connector 52"/>
          <p:cNvCxnSpPr>
            <a:endCxn id="50" idx="0"/>
          </p:cNvCxnSpPr>
          <p:nvPr/>
        </p:nvCxnSpPr>
        <p:spPr>
          <a:xfrm>
            <a:off x="4343400" y="4648200"/>
            <a:ext cx="723900" cy="381000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50" idx="3"/>
            <a:endCxn id="42" idx="1"/>
          </p:cNvCxnSpPr>
          <p:nvPr/>
        </p:nvCxnSpPr>
        <p:spPr>
          <a:xfrm flipV="1">
            <a:off x="5410200" y="5183089"/>
            <a:ext cx="533400" cy="15388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657600" y="3886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var1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5562600" y="3886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var2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2438400" y="5257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var3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5943600" y="4648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var4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4648200" y="5334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var5exp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572000" y="55626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(var4 – var1)</a:t>
            </a:r>
            <a:endParaRPr lang="en-US" sz="1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3429000" y="4636532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Integer </a:t>
            </a:r>
            <a:r>
              <a:rPr lang="en-US" sz="4000" dirty="0" err="1" smtClean="0"/>
              <a:t>Vars</a:t>
            </a:r>
            <a:r>
              <a:rPr lang="en-US" sz="4000" dirty="0" smtClean="0"/>
              <a:t> &gt; Advanced Constraints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76400"/>
          </a:xfrm>
        </p:spPr>
        <p:txBody>
          <a:bodyPr>
            <a:normAutofit/>
          </a:bodyPr>
          <a:lstStyle/>
          <a:p>
            <a:r>
              <a:rPr lang="en-US" i="1" dirty="0" smtClean="0"/>
              <a:t>regular: </a:t>
            </a:r>
            <a:r>
              <a:rPr lang="en-US" dirty="0" smtClean="0"/>
              <a:t>enforces a sequence of variables to be a word recognized by a given finite deterministic automaton (DFA)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505200" y="4712732"/>
            <a:ext cx="7620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324600" y="4636532"/>
            <a:ext cx="7620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800600" y="4026932"/>
            <a:ext cx="7620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7467600" y="3798332"/>
            <a:ext cx="9144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7543800" y="3874532"/>
            <a:ext cx="7620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553200" y="4865132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772400" y="4026932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733800" y="4865132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29200" y="4191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8" idx="6"/>
            <a:endCxn id="7" idx="3"/>
          </p:cNvCxnSpPr>
          <p:nvPr/>
        </p:nvCxnSpPr>
        <p:spPr>
          <a:xfrm flipV="1">
            <a:off x="4343400" y="4677340"/>
            <a:ext cx="568792" cy="4163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943600" y="4267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7" idx="6"/>
            <a:endCxn id="6" idx="1"/>
          </p:cNvCxnSpPr>
          <p:nvPr/>
        </p:nvCxnSpPr>
        <p:spPr>
          <a:xfrm>
            <a:off x="5562600" y="4407932"/>
            <a:ext cx="873592" cy="340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343400" y="4572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6" idx="7"/>
            <a:endCxn id="9" idx="3"/>
          </p:cNvCxnSpPr>
          <p:nvPr/>
        </p:nvCxnSpPr>
        <p:spPr>
          <a:xfrm rot="5400000" flipH="1" flipV="1">
            <a:off x="7203608" y="4350222"/>
            <a:ext cx="169303" cy="6265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086600" y="433173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26" name="Straight Arrow Connector 25"/>
          <p:cNvCxnSpPr>
            <a:endCxn id="8" idx="2"/>
          </p:cNvCxnSpPr>
          <p:nvPr/>
        </p:nvCxnSpPr>
        <p:spPr>
          <a:xfrm>
            <a:off x="2667000" y="5093732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9" idx="0"/>
            <a:endCxn id="8" idx="0"/>
          </p:cNvCxnSpPr>
          <p:nvPr/>
        </p:nvCxnSpPr>
        <p:spPr>
          <a:xfrm rot="16200000" flipH="1" flipV="1">
            <a:off x="5486400" y="2198132"/>
            <a:ext cx="838200" cy="4038600"/>
          </a:xfrm>
          <a:prstGeom prst="curvedConnector3">
            <a:avLst>
              <a:gd name="adj1" fmla="val -2727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096000" y="3276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32" name="Curved Connector 31"/>
          <p:cNvCxnSpPr>
            <a:stCxn id="8" idx="4"/>
            <a:endCxn id="8" idx="5"/>
          </p:cNvCxnSpPr>
          <p:nvPr/>
        </p:nvCxnSpPr>
        <p:spPr>
          <a:xfrm rot="5400000" flipH="1" flipV="1">
            <a:off x="3980888" y="5322332"/>
            <a:ext cx="133911" cy="323289"/>
          </a:xfrm>
          <a:prstGeom prst="curvedConnector3">
            <a:avLst>
              <a:gd name="adj1" fmla="val -17071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048000" y="5181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33400" y="3352800"/>
            <a:ext cx="2819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Accepted words : sequence of value 3 (of size 6) where subsequences of value 1 (if any exist) are exactly of size 3. For example : 331113.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114800" y="5562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Integer </a:t>
            </a:r>
            <a:r>
              <a:rPr lang="en-US" sz="3200" dirty="0" err="1" smtClean="0"/>
              <a:t>Vars</a:t>
            </a:r>
            <a:r>
              <a:rPr lang="en-US" sz="3200" dirty="0" smtClean="0"/>
              <a:t> &gt; Advanced Constraints &gt; </a:t>
            </a:r>
            <a:r>
              <a:rPr lang="en-US" sz="3200" i="1" dirty="0" smtClean="0"/>
              <a:t>regular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Autofit/>
          </a:bodyPr>
          <a:lstStyle/>
          <a:p>
            <a:pPr indent="0">
              <a:spcBef>
                <a:spcPts val="0"/>
              </a:spcBef>
              <a:buNone/>
            </a:pPr>
            <a:r>
              <a:rPr lang="en-US" sz="2000" dirty="0" smtClean="0"/>
              <a:t>Problem </a:t>
            </a:r>
            <a:r>
              <a:rPr lang="en-US" sz="2000" dirty="0" err="1" smtClean="0"/>
              <a:t>pb</a:t>
            </a:r>
            <a:r>
              <a:rPr lang="en-US" sz="2000" dirty="0" smtClean="0"/>
              <a:t> = new Problem(); 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2000" dirty="0" err="1" smtClean="0"/>
              <a:t>IntDomainVar</a:t>
            </a:r>
            <a:r>
              <a:rPr lang="en-US" sz="2000" dirty="0" smtClean="0"/>
              <a:t>[] </a:t>
            </a:r>
            <a:r>
              <a:rPr lang="en-US" sz="2000" dirty="0" err="1" smtClean="0"/>
              <a:t>vars</a:t>
            </a:r>
            <a:r>
              <a:rPr lang="en-US" sz="2000" dirty="0" smtClean="0"/>
              <a:t> = new </a:t>
            </a:r>
            <a:r>
              <a:rPr lang="en-US" sz="2000" dirty="0" err="1" smtClean="0"/>
              <a:t>IntDomainVar</a:t>
            </a:r>
            <a:r>
              <a:rPr lang="en-US" sz="2000" dirty="0" smtClean="0"/>
              <a:t>[6]; 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2000" dirty="0" smtClean="0"/>
              <a:t>for (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= 0; </a:t>
            </a:r>
            <a:r>
              <a:rPr lang="en-US" sz="2000" dirty="0" err="1" smtClean="0"/>
              <a:t>i</a:t>
            </a:r>
            <a:r>
              <a:rPr lang="en-US" sz="2000" dirty="0" smtClean="0"/>
              <a:t> &lt; </a:t>
            </a:r>
            <a:r>
              <a:rPr lang="en-US" sz="2000" dirty="0" err="1" smtClean="0"/>
              <a:t>vars.length</a:t>
            </a:r>
            <a:r>
              <a:rPr lang="en-US" sz="2000" dirty="0" smtClean="0"/>
              <a:t>; </a:t>
            </a:r>
            <a:r>
              <a:rPr lang="en-US" sz="2000" dirty="0" err="1" smtClean="0"/>
              <a:t>i</a:t>
            </a:r>
            <a:r>
              <a:rPr lang="en-US" sz="2000" dirty="0" smtClean="0"/>
              <a:t>++)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2000" dirty="0" smtClean="0"/>
              <a:t>   { </a:t>
            </a:r>
            <a:r>
              <a:rPr lang="en-US" sz="2000" dirty="0" err="1" smtClean="0"/>
              <a:t>vars</a:t>
            </a:r>
            <a:r>
              <a:rPr lang="en-US" sz="2000" dirty="0" smtClean="0"/>
              <a:t>[</a:t>
            </a:r>
            <a:r>
              <a:rPr lang="en-US" sz="2000" dirty="0" err="1" smtClean="0"/>
              <a:t>i</a:t>
            </a:r>
            <a:r>
              <a:rPr lang="en-US" sz="2000" dirty="0" smtClean="0"/>
              <a:t>] = </a:t>
            </a:r>
            <a:r>
              <a:rPr lang="en-US" sz="2000" dirty="0" err="1" smtClean="0"/>
              <a:t>pb.makeEnumIntVar</a:t>
            </a:r>
            <a:r>
              <a:rPr lang="en-US" sz="2000" dirty="0" smtClean="0"/>
              <a:t>("v" + </a:t>
            </a:r>
            <a:r>
              <a:rPr lang="en-US" sz="2000" dirty="0" err="1" smtClean="0"/>
              <a:t>i</a:t>
            </a:r>
            <a:r>
              <a:rPr lang="en-US" sz="2000" dirty="0" smtClean="0"/>
              <a:t>, 0, 5); } 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accent5"/>
                </a:solidFill>
              </a:rPr>
              <a:t>// Build the list of transitions of the DFA 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accent5"/>
                </a:solidFill>
              </a:rPr>
              <a:t>List&lt;Transition&gt; t = new </a:t>
            </a:r>
            <a:r>
              <a:rPr lang="en-US" sz="2000" dirty="0" err="1" smtClean="0">
                <a:solidFill>
                  <a:schemeClr val="accent5"/>
                </a:solidFill>
              </a:rPr>
              <a:t>LinkedList</a:t>
            </a:r>
            <a:r>
              <a:rPr lang="en-US" sz="2000" dirty="0" smtClean="0">
                <a:solidFill>
                  <a:schemeClr val="accent5"/>
                </a:solidFill>
              </a:rPr>
              <a:t>&lt;Transition&gt;(); 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2000" dirty="0" err="1" smtClean="0">
                <a:solidFill>
                  <a:schemeClr val="accent5"/>
                </a:solidFill>
              </a:rPr>
              <a:t>t.add</a:t>
            </a:r>
            <a:r>
              <a:rPr lang="en-US" sz="2000" dirty="0" smtClean="0">
                <a:solidFill>
                  <a:schemeClr val="accent5"/>
                </a:solidFill>
              </a:rPr>
              <a:t>(new Transition(0, 1, 1)); 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2000" dirty="0" err="1" smtClean="0">
                <a:solidFill>
                  <a:schemeClr val="accent5"/>
                </a:solidFill>
              </a:rPr>
              <a:t>t.add</a:t>
            </a:r>
            <a:r>
              <a:rPr lang="en-US" sz="2000" dirty="0" smtClean="0">
                <a:solidFill>
                  <a:schemeClr val="accent5"/>
                </a:solidFill>
              </a:rPr>
              <a:t>(new Transition(1, 1, 2)); 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2000" dirty="0" err="1" smtClean="0">
                <a:solidFill>
                  <a:schemeClr val="accent5"/>
                </a:solidFill>
              </a:rPr>
              <a:t>t.add</a:t>
            </a:r>
            <a:r>
              <a:rPr lang="en-US" sz="2000" dirty="0" smtClean="0">
                <a:solidFill>
                  <a:schemeClr val="accent5"/>
                </a:solidFill>
              </a:rPr>
              <a:t>(new Transition(2, 1, 3)); 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2000" dirty="0" err="1" smtClean="0">
                <a:solidFill>
                  <a:schemeClr val="accent5"/>
                </a:solidFill>
              </a:rPr>
              <a:t>t.add</a:t>
            </a:r>
            <a:r>
              <a:rPr lang="en-US" sz="2000" dirty="0" smtClean="0">
                <a:solidFill>
                  <a:schemeClr val="accent5"/>
                </a:solidFill>
              </a:rPr>
              <a:t>(new Transition(3, 3, 0));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2000" dirty="0" err="1" smtClean="0">
                <a:solidFill>
                  <a:schemeClr val="accent5"/>
                </a:solidFill>
              </a:rPr>
              <a:t>t.add</a:t>
            </a:r>
            <a:r>
              <a:rPr lang="en-US" sz="2000" dirty="0" smtClean="0">
                <a:solidFill>
                  <a:schemeClr val="accent5"/>
                </a:solidFill>
              </a:rPr>
              <a:t>(new Transition(0, 3, 0)); 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// Two final states: 0, 3 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List&lt;Integer&gt; </a:t>
            </a:r>
            <a:r>
              <a:rPr lang="en-US" sz="2000" dirty="0" err="1" smtClean="0">
                <a:solidFill>
                  <a:schemeClr val="accent2"/>
                </a:solidFill>
              </a:rPr>
              <a:t>fs</a:t>
            </a:r>
            <a:r>
              <a:rPr lang="en-US" sz="2000" dirty="0" smtClean="0">
                <a:solidFill>
                  <a:schemeClr val="accent2"/>
                </a:solidFill>
              </a:rPr>
              <a:t> = new </a:t>
            </a:r>
            <a:r>
              <a:rPr lang="en-US" sz="2000" dirty="0" err="1" smtClean="0">
                <a:solidFill>
                  <a:schemeClr val="accent2"/>
                </a:solidFill>
              </a:rPr>
              <a:t>LinkedList</a:t>
            </a:r>
            <a:r>
              <a:rPr lang="en-US" sz="2000" dirty="0" smtClean="0">
                <a:solidFill>
                  <a:schemeClr val="accent2"/>
                </a:solidFill>
              </a:rPr>
              <a:t>&lt;Integer&gt;(); 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2000" dirty="0" err="1" smtClean="0">
                <a:solidFill>
                  <a:schemeClr val="accent2"/>
                </a:solidFill>
              </a:rPr>
              <a:t>fs.add</a:t>
            </a:r>
            <a:r>
              <a:rPr lang="en-US" sz="2000" dirty="0" smtClean="0">
                <a:solidFill>
                  <a:schemeClr val="accent2"/>
                </a:solidFill>
              </a:rPr>
              <a:t>(0); </a:t>
            </a:r>
            <a:r>
              <a:rPr lang="en-US" sz="2000" dirty="0" err="1" smtClean="0">
                <a:solidFill>
                  <a:schemeClr val="accent2"/>
                </a:solidFill>
              </a:rPr>
              <a:t>fs.add</a:t>
            </a:r>
            <a:r>
              <a:rPr lang="en-US" sz="2000" dirty="0" smtClean="0">
                <a:solidFill>
                  <a:schemeClr val="accent2"/>
                </a:solidFill>
              </a:rPr>
              <a:t>(3); 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DFA auto = new DFA(t,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fs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6); // Build the DFA 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pb.post(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pb.regular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vars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, auto)); // post the constraint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Integer </a:t>
            </a:r>
            <a:r>
              <a:rPr lang="en-US" sz="3200" dirty="0" err="1" smtClean="0"/>
              <a:t>Vars</a:t>
            </a:r>
            <a:r>
              <a:rPr lang="en-US" sz="3200" dirty="0" smtClean="0"/>
              <a:t> &gt; Advanced Constraints &gt; </a:t>
            </a:r>
            <a:r>
              <a:rPr lang="en-US" sz="3200" i="1" dirty="0" smtClean="0"/>
              <a:t>regular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19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Can be used as a GAC algorithm for a list of feasible or infeasible </a:t>
            </a:r>
            <a:r>
              <a:rPr lang="en-US" sz="3600" dirty="0" err="1" smtClean="0"/>
              <a:t>tuples</a:t>
            </a:r>
            <a:endParaRPr lang="en-US" sz="3600" dirty="0" smtClean="0"/>
          </a:p>
          <a:p>
            <a:pPr lvl="1"/>
            <a:r>
              <a:rPr lang="en-US" dirty="0" smtClean="0"/>
              <a:t>Can be more efficient than a standard GAC algorithm if the DFA is compact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Open-source (BSD license)</a:t>
            </a:r>
          </a:p>
          <a:p>
            <a:r>
              <a:rPr lang="en-US" dirty="0" smtClean="0"/>
              <a:t>Hosted on Sourceforge.net</a:t>
            </a:r>
          </a:p>
          <a:p>
            <a:r>
              <a:rPr lang="en-US" dirty="0" smtClean="0"/>
              <a:t>Created in 1996 by François Laburthe and Narenda Jussien</a:t>
            </a:r>
          </a:p>
          <a:p>
            <a:r>
              <a:rPr lang="en-US" dirty="0" smtClean="0"/>
              <a:t>Associated with Ecole des Mines de Nantes  (Nantes, France), Bouygues (Paris, France) and Amadeus (Nice, France)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Integer </a:t>
            </a:r>
            <a:r>
              <a:rPr lang="en-US" sz="3200" dirty="0" err="1" smtClean="0"/>
              <a:t>Vars</a:t>
            </a:r>
            <a:r>
              <a:rPr lang="en-US" sz="3200" dirty="0" smtClean="0"/>
              <a:t> &gt; Advanced Constraints &gt; </a:t>
            </a:r>
            <a:r>
              <a:rPr lang="en-US" sz="3200" i="1" dirty="0" smtClean="0"/>
              <a:t>regular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199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AllEqual</a:t>
            </a:r>
            <a:r>
              <a:rPr lang="en-US" sz="3600" dirty="0" smtClean="0"/>
              <a:t> constraint using the regular constraint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2819400"/>
            <a:ext cx="7086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Problem </a:t>
            </a:r>
            <a:r>
              <a:rPr lang="en-US" dirty="0" err="1" smtClean="0"/>
              <a:t>pb</a:t>
            </a:r>
            <a:r>
              <a:rPr lang="en-US" dirty="0" smtClean="0"/>
              <a:t> = new Problem(); </a:t>
            </a:r>
          </a:p>
          <a:p>
            <a:r>
              <a:rPr lang="en-US" dirty="0" err="1" smtClean="0"/>
              <a:t>IntDomainVar</a:t>
            </a:r>
            <a:r>
              <a:rPr lang="en-US" dirty="0" smtClean="0"/>
              <a:t> v1 = </a:t>
            </a:r>
            <a:r>
              <a:rPr lang="en-US" dirty="0" err="1" smtClean="0"/>
              <a:t>pb.makeEnumIntVar</a:t>
            </a:r>
            <a:r>
              <a:rPr lang="en-US" dirty="0" smtClean="0"/>
              <a:t>("v1", 1, 4); </a:t>
            </a:r>
          </a:p>
          <a:p>
            <a:r>
              <a:rPr lang="en-US" dirty="0" err="1" smtClean="0"/>
              <a:t>IntDomainVar</a:t>
            </a:r>
            <a:r>
              <a:rPr lang="en-US" dirty="0" smtClean="0"/>
              <a:t> v2 = </a:t>
            </a:r>
            <a:r>
              <a:rPr lang="en-US" dirty="0" err="1" smtClean="0"/>
              <a:t>pb.makeEnumIntVar</a:t>
            </a:r>
            <a:r>
              <a:rPr lang="en-US" dirty="0" smtClean="0"/>
              <a:t>("v2", 1, 4); </a:t>
            </a:r>
          </a:p>
          <a:p>
            <a:r>
              <a:rPr lang="en-US" dirty="0" err="1" smtClean="0"/>
              <a:t>IntDomainVar</a:t>
            </a:r>
            <a:r>
              <a:rPr lang="en-US" dirty="0" smtClean="0"/>
              <a:t> v3 = </a:t>
            </a:r>
            <a:r>
              <a:rPr lang="en-US" dirty="0" err="1" smtClean="0"/>
              <a:t>pb.makeEnumIntVar</a:t>
            </a:r>
            <a:r>
              <a:rPr lang="en-US" dirty="0" smtClean="0"/>
              <a:t>("v3", 1, 4); </a:t>
            </a:r>
          </a:p>
          <a:p>
            <a:r>
              <a:rPr lang="en-US" dirty="0" smtClean="0"/>
              <a:t>//add some allowed </a:t>
            </a:r>
            <a:r>
              <a:rPr lang="en-US" dirty="0" err="1" smtClean="0"/>
              <a:t>tuples</a:t>
            </a:r>
            <a:r>
              <a:rPr lang="en-US" dirty="0" smtClean="0"/>
              <a:t> (here, the </a:t>
            </a:r>
            <a:r>
              <a:rPr lang="en-US" dirty="0" err="1" smtClean="0"/>
              <a:t>tuples</a:t>
            </a:r>
            <a:r>
              <a:rPr lang="en-US" dirty="0" smtClean="0"/>
              <a:t> define an </a:t>
            </a:r>
            <a:r>
              <a:rPr lang="en-US" dirty="0" err="1" smtClean="0"/>
              <a:t>allEqual</a:t>
            </a:r>
            <a:r>
              <a:rPr lang="en-US" dirty="0" smtClean="0"/>
              <a:t> constraint) </a:t>
            </a:r>
          </a:p>
          <a:p>
            <a:r>
              <a:rPr lang="en-US" dirty="0" smtClean="0"/>
              <a:t>List&lt;</a:t>
            </a:r>
            <a:r>
              <a:rPr lang="en-US" dirty="0" err="1" smtClean="0"/>
              <a:t>int</a:t>
            </a:r>
            <a:r>
              <a:rPr lang="en-US" dirty="0" smtClean="0"/>
              <a:t>[]&gt; </a:t>
            </a:r>
            <a:r>
              <a:rPr lang="en-US" dirty="0" err="1" smtClean="0"/>
              <a:t>tuples</a:t>
            </a:r>
            <a:r>
              <a:rPr lang="en-US" dirty="0" smtClean="0"/>
              <a:t> = new </a:t>
            </a:r>
            <a:r>
              <a:rPr lang="en-US" dirty="0" err="1" smtClean="0"/>
              <a:t>LinkedList</a:t>
            </a:r>
            <a:r>
              <a:rPr lang="en-US" dirty="0" smtClean="0"/>
              <a:t>&lt;</a:t>
            </a:r>
            <a:r>
              <a:rPr lang="en-US" dirty="0" err="1" smtClean="0"/>
              <a:t>int</a:t>
            </a:r>
            <a:r>
              <a:rPr lang="en-US" dirty="0" smtClean="0"/>
              <a:t>[]&gt;();</a:t>
            </a:r>
          </a:p>
          <a:p>
            <a:r>
              <a:rPr lang="en-US" dirty="0" err="1" smtClean="0"/>
              <a:t>tuples.add</a:t>
            </a:r>
            <a:r>
              <a:rPr lang="en-US" dirty="0" smtClean="0"/>
              <a:t>(new </a:t>
            </a:r>
            <a:r>
              <a:rPr lang="en-US" dirty="0" err="1" smtClean="0"/>
              <a:t>int</a:t>
            </a:r>
            <a:r>
              <a:rPr lang="en-US" dirty="0" smtClean="0"/>
              <a:t>[]{1, 1, 1}); </a:t>
            </a:r>
          </a:p>
          <a:p>
            <a:r>
              <a:rPr lang="en-US" dirty="0" err="1" smtClean="0"/>
              <a:t>tuples.add</a:t>
            </a:r>
            <a:r>
              <a:rPr lang="en-US" dirty="0" smtClean="0"/>
              <a:t>(new </a:t>
            </a:r>
            <a:r>
              <a:rPr lang="en-US" dirty="0" err="1" smtClean="0"/>
              <a:t>int</a:t>
            </a:r>
            <a:r>
              <a:rPr lang="en-US" dirty="0" smtClean="0"/>
              <a:t>[]{2, 2, 2}); </a:t>
            </a:r>
          </a:p>
          <a:p>
            <a:r>
              <a:rPr lang="en-US" dirty="0" err="1" smtClean="0"/>
              <a:t>tuples.add</a:t>
            </a:r>
            <a:r>
              <a:rPr lang="en-US" dirty="0" smtClean="0"/>
              <a:t>(new </a:t>
            </a:r>
            <a:r>
              <a:rPr lang="en-US" dirty="0" err="1" smtClean="0"/>
              <a:t>int</a:t>
            </a:r>
            <a:r>
              <a:rPr lang="en-US" dirty="0" smtClean="0"/>
              <a:t>[]{3, 3, 3}); </a:t>
            </a:r>
          </a:p>
          <a:p>
            <a:r>
              <a:rPr lang="en-US" dirty="0" err="1" smtClean="0"/>
              <a:t>tuples.add</a:t>
            </a:r>
            <a:r>
              <a:rPr lang="en-US" dirty="0" smtClean="0"/>
              <a:t>(new </a:t>
            </a:r>
            <a:r>
              <a:rPr lang="en-US" dirty="0" err="1" smtClean="0"/>
              <a:t>int</a:t>
            </a:r>
            <a:r>
              <a:rPr lang="en-US" dirty="0" smtClean="0"/>
              <a:t>[]{4, 4, 4}); </a:t>
            </a:r>
          </a:p>
          <a:p>
            <a:r>
              <a:rPr lang="en-US" dirty="0" smtClean="0"/>
              <a:t>// post the constraint </a:t>
            </a:r>
          </a:p>
          <a:p>
            <a:r>
              <a:rPr lang="en-US" dirty="0" smtClean="0"/>
              <a:t>pb.post(</a:t>
            </a:r>
            <a:r>
              <a:rPr lang="en-US" dirty="0" err="1" smtClean="0"/>
              <a:t>pb.regular</a:t>
            </a:r>
            <a:r>
              <a:rPr lang="en-US" dirty="0" smtClean="0"/>
              <a:t>(new </a:t>
            </a:r>
            <a:r>
              <a:rPr lang="en-US" dirty="0" err="1" smtClean="0"/>
              <a:t>IntDomainVar</a:t>
            </a:r>
            <a:r>
              <a:rPr lang="en-US" dirty="0" smtClean="0"/>
              <a:t>[]{v1, v2, v3},</a:t>
            </a:r>
            <a:r>
              <a:rPr lang="en-US" dirty="0" err="1" smtClean="0"/>
              <a:t>tuples</a:t>
            </a:r>
            <a:r>
              <a:rPr lang="en-US" dirty="0" smtClean="0"/>
              <a:t>));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Integer </a:t>
            </a:r>
            <a:r>
              <a:rPr lang="en-US" sz="2800" dirty="0" err="1" smtClean="0"/>
              <a:t>Vars</a:t>
            </a:r>
            <a:r>
              <a:rPr lang="en-US" sz="2800" dirty="0" smtClean="0"/>
              <a:t> &gt; Boolean Composition of Constraints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276600"/>
            <a:ext cx="8305800" cy="329320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IntDomainVar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var1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prob.makeEnumIntVar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(“var1”, 2, 5);</a:t>
            </a: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IntDomainVar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var2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prob.makeEnumIntVar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(“var2”, 1, 10);</a:t>
            </a: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IntDomainVar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var3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prob.makeEnumIntVar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(“var3”, 5, 10);</a:t>
            </a: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IntDomainVar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var4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prob.makeEnumIntVar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(“var4”, 1, 10);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Constraint c1 = prob.gt(var2,var1);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Constraint c2 = prob.leq(var1,var3);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IntExp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var5Exp =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prob.minus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(var4, var1);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Constraint c3 = prob.neq(var5Exp,var3);</a:t>
            </a:r>
          </a:p>
          <a:p>
            <a:r>
              <a:rPr lang="en-US" sz="1600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Constraint c4 = </a:t>
            </a:r>
            <a:r>
              <a:rPr lang="en-US" sz="1600" dirty="0" err="1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prob.or</a:t>
            </a:r>
            <a:r>
              <a:rPr lang="en-US" sz="1600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(prob.lt(var2,var3),prob.gt(var5Exp,0));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prob.post(c1); prob.post(c2); prob.post(c3); prob.post(c4);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39000" y="2286000"/>
            <a:ext cx="685800" cy="307777"/>
          </a:xfrm>
          <a:prstGeom prst="rect">
            <a:avLst/>
          </a:prstGeom>
          <a:ln cap="rnd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[1..10]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953000" y="1524000"/>
            <a:ext cx="685800" cy="307777"/>
          </a:xfrm>
          <a:prstGeom prst="rect">
            <a:avLst/>
          </a:prstGeom>
          <a:ln cap="rnd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[2..5]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495800" y="2514600"/>
            <a:ext cx="685800" cy="307777"/>
          </a:xfrm>
          <a:prstGeom prst="rect">
            <a:avLst/>
          </a:prstGeom>
          <a:ln cap="rnd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[5..10]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58000" y="1524001"/>
            <a:ext cx="685800" cy="307777"/>
          </a:xfrm>
          <a:prstGeom prst="rect">
            <a:avLst/>
          </a:prstGeom>
          <a:ln cap="rnd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[1..10]</a:t>
            </a:r>
          </a:p>
        </p:txBody>
      </p:sp>
      <p:cxnSp>
        <p:nvCxnSpPr>
          <p:cNvPr id="14" name="Straight Connector 13"/>
          <p:cNvCxnSpPr>
            <a:stCxn id="10" idx="3"/>
            <a:endCxn id="12" idx="1"/>
          </p:cNvCxnSpPr>
          <p:nvPr/>
        </p:nvCxnSpPr>
        <p:spPr>
          <a:xfrm>
            <a:off x="5638800" y="1677889"/>
            <a:ext cx="12192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172200" y="1383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648200" y="1981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c2</a:t>
            </a:r>
            <a:endParaRPr lang="en-US" dirty="0"/>
          </a:p>
        </p:txBody>
      </p:sp>
      <p:cxnSp>
        <p:nvCxnSpPr>
          <p:cNvPr id="17" name="Straight Connector 16"/>
          <p:cNvCxnSpPr>
            <a:stCxn id="10" idx="2"/>
            <a:endCxn id="11" idx="0"/>
          </p:cNvCxnSpPr>
          <p:nvPr/>
        </p:nvCxnSpPr>
        <p:spPr>
          <a:xfrm rot="5400000">
            <a:off x="4725889" y="1944588"/>
            <a:ext cx="682823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019800" y="2286000"/>
            <a:ext cx="685800" cy="338554"/>
          </a:xfrm>
          <a:prstGeom prst="rect">
            <a:avLst/>
          </a:prstGeom>
          <a:ln cap="rnd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[-4..8]</a:t>
            </a:r>
          </a:p>
        </p:txBody>
      </p:sp>
      <p:cxnSp>
        <p:nvCxnSpPr>
          <p:cNvPr id="21" name="Straight Connector 20"/>
          <p:cNvCxnSpPr>
            <a:stCxn id="11" idx="3"/>
            <a:endCxn id="20" idx="1"/>
          </p:cNvCxnSpPr>
          <p:nvPr/>
        </p:nvCxnSpPr>
        <p:spPr>
          <a:xfrm flipV="1">
            <a:off x="5181600" y="2455277"/>
            <a:ext cx="838200" cy="21321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486400" y="2514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c3</a:t>
            </a:r>
            <a:endParaRPr lang="en-US" dirty="0"/>
          </a:p>
        </p:txBody>
      </p:sp>
      <p:cxnSp>
        <p:nvCxnSpPr>
          <p:cNvPr id="25" name="Straight Connector 24"/>
          <p:cNvCxnSpPr>
            <a:endCxn id="20" idx="0"/>
          </p:cNvCxnSpPr>
          <p:nvPr/>
        </p:nvCxnSpPr>
        <p:spPr>
          <a:xfrm>
            <a:off x="5638800" y="1905000"/>
            <a:ext cx="723900" cy="381000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0" idx="3"/>
            <a:endCxn id="6" idx="1"/>
          </p:cNvCxnSpPr>
          <p:nvPr/>
        </p:nvCxnSpPr>
        <p:spPr>
          <a:xfrm flipV="1">
            <a:off x="6705600" y="2439889"/>
            <a:ext cx="533400" cy="15388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953000" y="1143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858000" y="1143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var2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733800" y="2514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var3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239000" y="2590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var4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943600" y="2590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var5exp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1752600" cy="1600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And</a:t>
            </a:r>
          </a:p>
          <a:p>
            <a:r>
              <a:rPr lang="en-US" sz="2800" dirty="0" smtClean="0"/>
              <a:t>Or</a:t>
            </a:r>
          </a:p>
          <a:p>
            <a:r>
              <a:rPr lang="en-US" sz="2800" dirty="0" smtClean="0"/>
              <a:t>Implies</a:t>
            </a:r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4953000" y="1828800"/>
            <a:ext cx="1905000" cy="657256"/>
          </a:xfrm>
          <a:prstGeom prst="line">
            <a:avLst/>
          </a:prstGeom>
          <a:ln>
            <a:solidFill>
              <a:schemeClr val="accent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12" idx="2"/>
          </p:cNvCxnSpPr>
          <p:nvPr/>
        </p:nvCxnSpPr>
        <p:spPr>
          <a:xfrm flipV="1">
            <a:off x="6629400" y="1831778"/>
            <a:ext cx="571500" cy="454222"/>
          </a:xfrm>
          <a:prstGeom prst="line">
            <a:avLst/>
          </a:prstGeom>
          <a:ln>
            <a:solidFill>
              <a:schemeClr val="accent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ontent Placeholder 2"/>
          <p:cNvSpPr txBox="1">
            <a:spLocks/>
          </p:cNvSpPr>
          <p:nvPr/>
        </p:nvSpPr>
        <p:spPr>
          <a:xfrm>
            <a:off x="2057400" y="1295400"/>
            <a:ext cx="1981200" cy="16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Only If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Then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Constraints on Set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member</a:t>
            </a:r>
          </a:p>
          <a:p>
            <a:r>
              <a:rPr lang="en-US" dirty="0" err="1" smtClean="0"/>
              <a:t>notMember</a:t>
            </a:r>
            <a:endParaRPr lang="en-US" dirty="0" smtClean="0"/>
          </a:p>
          <a:p>
            <a:r>
              <a:rPr lang="en-US" dirty="0" err="1" smtClean="0"/>
              <a:t>setDisjoint</a:t>
            </a:r>
            <a:endParaRPr lang="en-US" dirty="0" smtClean="0"/>
          </a:p>
          <a:p>
            <a:r>
              <a:rPr lang="en-US" dirty="0" err="1" smtClean="0"/>
              <a:t>eqCard</a:t>
            </a:r>
            <a:endParaRPr lang="en-US" dirty="0" smtClean="0"/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2a. Mixed Constraints (Set and Integer)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member</a:t>
            </a:r>
          </a:p>
          <a:p>
            <a:r>
              <a:rPr lang="en-US" dirty="0" err="1" smtClean="0"/>
              <a:t>notMember</a:t>
            </a:r>
            <a:endParaRPr lang="en-US" dirty="0" smtClean="0"/>
          </a:p>
          <a:p>
            <a:r>
              <a:rPr lang="en-US" dirty="0" err="1" smtClean="0"/>
              <a:t>setDisjoint</a:t>
            </a:r>
            <a:endParaRPr lang="en-US" dirty="0" smtClean="0"/>
          </a:p>
          <a:p>
            <a:r>
              <a:rPr lang="en-US" dirty="0" err="1" smtClean="0"/>
              <a:t>eqCard</a:t>
            </a:r>
            <a:endParaRPr lang="en-US" dirty="0" smtClean="0"/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1054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(Provides supports for integer variables  as set values)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Constraints on Real Variables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2590800"/>
            <a:ext cx="7391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RealVar</a:t>
            </a:r>
            <a:r>
              <a:rPr lang="en-US" sz="2000" dirty="0" smtClean="0"/>
              <a:t> x = </a:t>
            </a:r>
            <a:r>
              <a:rPr lang="en-US" sz="2000" dirty="0" err="1" smtClean="0"/>
              <a:t>pb.makeRealVar</a:t>
            </a:r>
            <a:r>
              <a:rPr lang="en-US" sz="2000" dirty="0" smtClean="0"/>
              <a:t>("x"); </a:t>
            </a:r>
          </a:p>
          <a:p>
            <a:r>
              <a:rPr lang="en-US" sz="2000" dirty="0" err="1" smtClean="0"/>
              <a:t>RealVar</a:t>
            </a:r>
            <a:r>
              <a:rPr lang="en-US" sz="2000" dirty="0" smtClean="0"/>
              <a:t> y = </a:t>
            </a:r>
            <a:r>
              <a:rPr lang="en-US" sz="2000" dirty="0" err="1" smtClean="0"/>
              <a:t>pb.makeRealVar</a:t>
            </a:r>
            <a:r>
              <a:rPr lang="en-US" sz="2000" dirty="0" smtClean="0"/>
              <a:t>("y", -1.0e8, 1.0e8); </a:t>
            </a:r>
          </a:p>
          <a:p>
            <a:r>
              <a:rPr lang="en-US" sz="2000" dirty="0" err="1" smtClean="0"/>
              <a:t>RealVar</a:t>
            </a:r>
            <a:r>
              <a:rPr lang="en-US" sz="2000" dirty="0" smtClean="0"/>
              <a:t> z = </a:t>
            </a:r>
            <a:r>
              <a:rPr lang="en-US" sz="2000" dirty="0" err="1" smtClean="0"/>
              <a:t>pb.makeRealVar</a:t>
            </a:r>
            <a:r>
              <a:rPr lang="en-US" sz="2000" dirty="0" smtClean="0"/>
              <a:t>("z", -1.0e8, 1.0e8);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RealExp</a:t>
            </a:r>
            <a:r>
              <a:rPr lang="en-US" sz="2000" dirty="0" smtClean="0"/>
              <a:t> exp1 = </a:t>
            </a:r>
            <a:r>
              <a:rPr lang="en-US" sz="2000" dirty="0" err="1" smtClean="0"/>
              <a:t>pb.plus</a:t>
            </a:r>
            <a:r>
              <a:rPr lang="en-US" sz="2000" dirty="0" smtClean="0"/>
              <a:t>(</a:t>
            </a:r>
            <a:r>
              <a:rPr lang="en-US" sz="2000" dirty="0" err="1" smtClean="0"/>
              <a:t>pb.mult</a:t>
            </a:r>
            <a:r>
              <a:rPr lang="en-US" sz="2000" dirty="0" smtClean="0"/>
              <a:t>(</a:t>
            </a:r>
            <a:r>
              <a:rPr lang="en-US" sz="2000" dirty="0" err="1" smtClean="0"/>
              <a:t>pb.</a:t>
            </a:r>
            <a:r>
              <a:rPr lang="en-US" sz="2000" dirty="0" err="1" smtClean="0">
                <a:solidFill>
                  <a:schemeClr val="accent2"/>
                </a:solidFill>
              </a:rPr>
              <a:t>power</a:t>
            </a:r>
            <a:r>
              <a:rPr lang="en-US" sz="2000" dirty="0" smtClean="0"/>
              <a:t>(y, 2), </a:t>
            </a:r>
            <a:r>
              <a:rPr lang="en-US" sz="2000" dirty="0" err="1" smtClean="0"/>
              <a:t>pb.plus</a:t>
            </a:r>
            <a:r>
              <a:rPr lang="en-US" sz="2000" dirty="0" smtClean="0"/>
              <a:t>(pb.cst(1.0), </a:t>
            </a:r>
            <a:r>
              <a:rPr lang="en-US" sz="2000" dirty="0" err="1" smtClean="0"/>
              <a:t>pb.power</a:t>
            </a:r>
            <a:r>
              <a:rPr lang="en-US" sz="2000" dirty="0" smtClean="0"/>
              <a:t>(z, 2))), </a:t>
            </a:r>
            <a:r>
              <a:rPr lang="en-US" sz="2000" dirty="0" err="1" smtClean="0"/>
              <a:t>pb.</a:t>
            </a:r>
            <a:r>
              <a:rPr lang="en-US" sz="2000" dirty="0" err="1" smtClean="0">
                <a:solidFill>
                  <a:schemeClr val="accent2"/>
                </a:solidFill>
              </a:rPr>
              <a:t>mult</a:t>
            </a:r>
            <a:r>
              <a:rPr lang="en-US" sz="2000" dirty="0" smtClean="0"/>
              <a:t>(z, </a:t>
            </a:r>
            <a:r>
              <a:rPr lang="en-US" sz="2000" dirty="0" err="1" smtClean="0"/>
              <a:t>pb.minus</a:t>
            </a:r>
            <a:r>
              <a:rPr lang="en-US" sz="2000" dirty="0" smtClean="0"/>
              <a:t>(z, </a:t>
            </a:r>
            <a:r>
              <a:rPr lang="en-US" sz="2000" dirty="0" err="1" smtClean="0"/>
              <a:t>pb.mult</a:t>
            </a:r>
            <a:r>
              <a:rPr lang="en-US" sz="2000" dirty="0" smtClean="0"/>
              <a:t>(pb.</a:t>
            </a:r>
            <a:r>
              <a:rPr lang="en-US" sz="2000" dirty="0" smtClean="0">
                <a:solidFill>
                  <a:schemeClr val="accent2"/>
                </a:solidFill>
              </a:rPr>
              <a:t>cst</a:t>
            </a:r>
            <a:r>
              <a:rPr lang="en-US" sz="2000" dirty="0" smtClean="0"/>
              <a:t>(24), y)))); </a:t>
            </a:r>
          </a:p>
          <a:p>
            <a:r>
              <a:rPr lang="en-US" sz="2000" dirty="0" smtClean="0"/>
              <a:t>…</a:t>
            </a:r>
          </a:p>
          <a:p>
            <a:r>
              <a:rPr lang="en-US" sz="2000" dirty="0" smtClean="0"/>
              <a:t>Equation eq1 = (Equation) </a:t>
            </a:r>
            <a:r>
              <a:rPr lang="en-US" sz="2000" dirty="0" err="1" smtClean="0"/>
              <a:t>pb.</a:t>
            </a:r>
            <a:r>
              <a:rPr lang="en-US" sz="2000" dirty="0" err="1" smtClean="0">
                <a:solidFill>
                  <a:schemeClr val="accent2"/>
                </a:solidFill>
              </a:rPr>
              <a:t>eq</a:t>
            </a:r>
            <a:r>
              <a:rPr lang="en-US" sz="2000" dirty="0" smtClean="0"/>
              <a:t>(exp1, pb.cst(-13)); eq1.</a:t>
            </a:r>
            <a:r>
              <a:rPr lang="en-US" sz="2000" dirty="0" smtClean="0">
                <a:solidFill>
                  <a:schemeClr val="accent2"/>
                </a:solidFill>
              </a:rPr>
              <a:t>addBoxedVar</a:t>
            </a:r>
            <a:r>
              <a:rPr lang="en-US" sz="2000" dirty="0" smtClean="0"/>
              <a:t>(y); eq1.addBoxedVar(z); </a:t>
            </a:r>
          </a:p>
          <a:p>
            <a:r>
              <a:rPr lang="en-US" sz="2000" dirty="0" smtClean="0"/>
              <a:t>…</a:t>
            </a:r>
          </a:p>
          <a:p>
            <a:r>
              <a:rPr lang="en-US" sz="2000" dirty="0" smtClean="0"/>
              <a:t>pb.post(eq1); pb.post(eq2); pb.post(eq3);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1524000"/>
            <a:ext cx="411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30000" dirty="0" smtClean="0"/>
              <a:t>2</a:t>
            </a:r>
            <a:r>
              <a:rPr lang="en-US" dirty="0" smtClean="0"/>
              <a:t>  * (1 + z</a:t>
            </a:r>
            <a:r>
              <a:rPr lang="en-US" baseline="30000" dirty="0" smtClean="0"/>
              <a:t>2</a:t>
            </a:r>
            <a:r>
              <a:rPr lang="en-US" dirty="0" smtClean="0"/>
              <a:t>) + z * (z - 24 * y) = -13</a:t>
            </a:r>
          </a:p>
          <a:p>
            <a:r>
              <a:rPr lang="en-US" dirty="0" smtClean="0"/>
              <a:t> x</a:t>
            </a:r>
            <a:r>
              <a:rPr lang="en-US" baseline="30000" dirty="0" smtClean="0"/>
              <a:t>2</a:t>
            </a:r>
            <a:r>
              <a:rPr lang="en-US" dirty="0" smtClean="0"/>
              <a:t> * (1 + y</a:t>
            </a:r>
            <a:r>
              <a:rPr lang="en-US" baseline="30000" dirty="0" smtClean="0"/>
              <a:t>2</a:t>
            </a:r>
            <a:r>
              <a:rPr lang="en-US" dirty="0" smtClean="0"/>
              <a:t>) + y * (y - 24 * x) = -13</a:t>
            </a:r>
          </a:p>
          <a:p>
            <a:r>
              <a:rPr lang="en-US" dirty="0" smtClean="0"/>
              <a:t> z</a:t>
            </a:r>
            <a:r>
              <a:rPr lang="en-US" baseline="30000" dirty="0" smtClean="0"/>
              <a:t>2</a:t>
            </a:r>
            <a:r>
              <a:rPr lang="en-US" dirty="0" smtClean="0"/>
              <a:t> * (1 + x</a:t>
            </a:r>
            <a:r>
              <a:rPr lang="en-US" baseline="30000" dirty="0" smtClean="0"/>
              <a:t>2</a:t>
            </a:r>
            <a:r>
              <a:rPr lang="en-US" dirty="0" smtClean="0"/>
              <a:t>) + x * (x - 24 * z) = -13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User-Defined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Useful when the basic propagation algorithms are not efficient enough to propagate the constraint</a:t>
            </a:r>
          </a:p>
          <a:p>
            <a:r>
              <a:rPr lang="en-US" dirty="0" smtClean="0"/>
              <a:t>Abstract classes are available to support management of </a:t>
            </a:r>
          </a:p>
          <a:p>
            <a:pPr lvl="1"/>
            <a:r>
              <a:rPr lang="en-US" dirty="0" smtClean="0"/>
              <a:t>the constraint network and </a:t>
            </a:r>
          </a:p>
          <a:p>
            <a:pPr lvl="1"/>
            <a:r>
              <a:rPr lang="en-US" dirty="0" smtClean="0"/>
              <a:t>constraint propagation (for Integer and Set constraints)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Background &amp; introduction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Domain types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Constraints and </a:t>
            </a:r>
            <a:r>
              <a:rPr lang="en-US" b="1" dirty="0" smtClean="0">
                <a:solidFill>
                  <a:srgbClr val="C00000"/>
                </a:solidFill>
              </a:rPr>
              <a:t>Constraint Propagation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Search &amp; Branching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How we use </a:t>
            </a:r>
            <a:r>
              <a:rPr lang="en-US" cap="small" dirty="0" err="1" smtClean="0">
                <a:solidFill>
                  <a:schemeClr val="bg1">
                    <a:lumMod val="65000"/>
                  </a:schemeClr>
                </a:solidFill>
              </a:rPr>
              <a:t>Choco</a:t>
            </a:r>
            <a:r>
              <a:rPr lang="en-US" cap="small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in..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Java Pathfinder, a static analysis tool for Java programs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 Propagation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cap="small" dirty="0" smtClean="0"/>
              <a:t>Choco</a:t>
            </a:r>
            <a:r>
              <a:rPr lang="en-US" dirty="0" smtClean="0"/>
              <a:t> uses a reactive approach to propagate  constraints</a:t>
            </a:r>
          </a:p>
          <a:p>
            <a:pPr lvl="1"/>
            <a:r>
              <a:rPr lang="en-US" dirty="0" smtClean="0"/>
              <a:t>Events are generated on variables</a:t>
            </a:r>
          </a:p>
          <a:p>
            <a:pPr lvl="1"/>
            <a:r>
              <a:rPr lang="en-US" dirty="0" smtClean="0"/>
              <a:t>Variables “wake up” their constraints</a:t>
            </a:r>
          </a:p>
          <a:p>
            <a:pPr lvl="1"/>
            <a:r>
              <a:rPr lang="en-US" dirty="0" smtClean="0"/>
              <a:t>Which generates new events</a:t>
            </a:r>
          </a:p>
          <a:p>
            <a:pPr lvl="2"/>
            <a:r>
              <a:rPr lang="en-US" dirty="0" smtClean="0"/>
              <a:t>Propagate immediately</a:t>
            </a:r>
          </a:p>
          <a:p>
            <a:pPr lvl="2"/>
            <a:r>
              <a:rPr lang="en-US" dirty="0" smtClean="0"/>
              <a:t>Add event to a queue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 Propagation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Events on finite domains</a:t>
            </a:r>
          </a:p>
          <a:p>
            <a:pPr lvl="1"/>
            <a:r>
              <a:rPr lang="en-US" dirty="0" smtClean="0"/>
              <a:t>INCINF: domain lower-bound on variable </a:t>
            </a:r>
            <a:r>
              <a:rPr lang="en-US" i="1" dirty="0" smtClean="0"/>
              <a:t>v</a:t>
            </a:r>
            <a:r>
              <a:rPr lang="en-US" dirty="0" smtClean="0"/>
              <a:t> is increased from </a:t>
            </a:r>
            <a:r>
              <a:rPr lang="en-US" i="1" dirty="0" smtClean="0"/>
              <a:t>b</a:t>
            </a:r>
            <a:r>
              <a:rPr lang="en-US" dirty="0" smtClean="0"/>
              <a:t> to </a:t>
            </a:r>
            <a:r>
              <a:rPr lang="en-US" i="1" dirty="0" smtClean="0"/>
              <a:t>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DECSUP: domain upper-bound on variable </a:t>
            </a:r>
            <a:r>
              <a:rPr lang="en-US" i="1" dirty="0" smtClean="0"/>
              <a:t>v</a:t>
            </a:r>
            <a:r>
              <a:rPr lang="en-US" dirty="0" smtClean="0"/>
              <a:t> is decreased from </a:t>
            </a:r>
            <a:r>
              <a:rPr lang="en-US" i="1" dirty="0" smtClean="0"/>
              <a:t>b</a:t>
            </a:r>
            <a:r>
              <a:rPr lang="en-US" dirty="0" smtClean="0"/>
              <a:t> to </a:t>
            </a:r>
            <a:r>
              <a:rPr lang="en-US" i="1" dirty="0" smtClean="0"/>
              <a:t>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INSTANTIATE: domain of </a:t>
            </a:r>
            <a:r>
              <a:rPr lang="en-US" i="1" dirty="0" smtClean="0"/>
              <a:t>v</a:t>
            </a:r>
            <a:r>
              <a:rPr lang="en-US" dirty="0" smtClean="0"/>
              <a:t> is reduced to {</a:t>
            </a:r>
            <a:r>
              <a:rPr lang="en-US" i="1" dirty="0" smtClean="0"/>
              <a:t>a</a:t>
            </a:r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REMOVAL: the value </a:t>
            </a:r>
            <a:r>
              <a:rPr lang="en-US" i="1" dirty="0" smtClean="0"/>
              <a:t>a</a:t>
            </a:r>
            <a:r>
              <a:rPr lang="en-US" dirty="0" smtClean="0"/>
              <a:t> is removed from the domain of </a:t>
            </a:r>
            <a:r>
              <a:rPr lang="en-US" i="1" dirty="0" smtClean="0"/>
              <a:t>v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 Propagation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DFS vs. BFS processing of constraints</a:t>
            </a:r>
          </a:p>
          <a:p>
            <a:pPr lvl="1"/>
            <a:r>
              <a:rPr lang="en-US" dirty="0" smtClean="0"/>
              <a:t>DFS: preemptive propagation of child events</a:t>
            </a:r>
          </a:p>
          <a:p>
            <a:pPr lvl="1"/>
            <a:r>
              <a:rPr lang="en-US" dirty="0" smtClean="0"/>
              <a:t>BFS: propagation of events by generations (propagate root event, then children, then grandchildren, etc.)</a:t>
            </a:r>
          </a:p>
          <a:p>
            <a:r>
              <a:rPr lang="en-US" cap="small" dirty="0" err="1" smtClean="0"/>
              <a:t>Choco</a:t>
            </a:r>
            <a:r>
              <a:rPr lang="en-US" dirty="0" smtClean="0"/>
              <a:t> policy</a:t>
            </a:r>
          </a:p>
          <a:p>
            <a:pPr lvl="1"/>
            <a:r>
              <a:rPr lang="en-US" dirty="0" smtClean="0"/>
              <a:t>INCINF &amp; DECSUP: BFS (common FIFO queue)</a:t>
            </a:r>
          </a:p>
          <a:p>
            <a:pPr lvl="1"/>
            <a:r>
              <a:rPr lang="en-US" dirty="0" smtClean="0"/>
              <a:t>REMOVAL events: FIFO queue</a:t>
            </a:r>
          </a:p>
          <a:p>
            <a:pPr lvl="1"/>
            <a:r>
              <a:rPr lang="en-US" dirty="0" smtClean="0"/>
              <a:t>INSTANTIATE events: DFS (highest priority)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Developed to support CP research in combinatorial optimization</a:t>
            </a:r>
          </a:p>
          <a:p>
            <a:pPr lvl="1"/>
            <a:r>
              <a:rPr lang="en-US" dirty="0" smtClean="0"/>
              <a:t>‘Easy’ to use</a:t>
            </a:r>
          </a:p>
          <a:p>
            <a:pPr lvl="1"/>
            <a:r>
              <a:rPr lang="en-US" dirty="0" smtClean="0"/>
              <a:t>Extensible</a:t>
            </a:r>
          </a:p>
          <a:p>
            <a:pPr lvl="1"/>
            <a:r>
              <a:rPr lang="en-US" dirty="0" smtClean="0"/>
              <a:t>Modular</a:t>
            </a:r>
          </a:p>
          <a:p>
            <a:pPr lvl="1"/>
            <a:r>
              <a:rPr lang="en-US" dirty="0" smtClean="0"/>
              <a:t>‘Optimized’</a:t>
            </a:r>
          </a:p>
          <a:p>
            <a:r>
              <a:rPr lang="en-US" dirty="0" smtClean="0"/>
              <a:t>Library vs. autonomous system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Background &amp; introduction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Domain types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Constraints and constraint propagation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Search &amp; branching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How we use </a:t>
            </a:r>
            <a:r>
              <a:rPr lang="en-US" cap="small" dirty="0" err="1" smtClean="0">
                <a:solidFill>
                  <a:schemeClr val="bg1">
                    <a:lumMod val="65000"/>
                  </a:schemeClr>
                </a:solidFill>
              </a:rPr>
              <a:t>Choco</a:t>
            </a:r>
            <a:r>
              <a:rPr lang="en-US" cap="small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in..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Java Pathfinder, a static analysis tool for Java programs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One (First) solution or all solutions</a:t>
            </a:r>
          </a:p>
          <a:p>
            <a:r>
              <a:rPr lang="en-US" dirty="0" smtClean="0"/>
              <a:t>Optimization</a:t>
            </a:r>
          </a:p>
          <a:p>
            <a:pPr lvl="1">
              <a:tabLst>
                <a:tab pos="7483475" algn="r"/>
              </a:tabLst>
            </a:pPr>
            <a:r>
              <a:rPr lang="en-US" dirty="0" smtClean="0"/>
              <a:t>Create a new variable corresponding to the cost of a solution (</a:t>
            </a:r>
            <a:r>
              <a:rPr lang="en-US" sz="2200" dirty="0" smtClean="0"/>
              <a:t>‘cost variable’)</a:t>
            </a:r>
            <a:endParaRPr lang="en-US" dirty="0" smtClean="0"/>
          </a:p>
          <a:p>
            <a:pPr lvl="1"/>
            <a:r>
              <a:rPr lang="en-US" dirty="0" smtClean="0"/>
              <a:t>Generate a constraint </a:t>
            </a:r>
          </a:p>
          <a:p>
            <a:pPr lvl="2"/>
            <a:r>
              <a:rPr lang="en-US" dirty="0" smtClean="0"/>
              <a:t>representing the objective function and </a:t>
            </a:r>
          </a:p>
          <a:p>
            <a:pPr lvl="2"/>
            <a:r>
              <a:rPr lang="en-US" dirty="0" smtClean="0"/>
              <a:t>relating the variables in the CSP to the ‘cost variable’</a:t>
            </a:r>
          </a:p>
          <a:p>
            <a:pPr lvl="2"/>
            <a:r>
              <a:rPr lang="en-US" dirty="0" smtClean="0"/>
              <a:t>Value of ‘cost variable’ is computed from the partial/complete assignment using the objective function</a:t>
            </a:r>
          </a:p>
          <a:p>
            <a:pPr lvl="2"/>
            <a:r>
              <a:rPr lang="en-US" dirty="0" smtClean="0"/>
              <a:t>Values of ‘cost variable’ is then maximized/minimized </a:t>
            </a:r>
          </a:p>
          <a:p>
            <a:pPr lvl="1"/>
            <a:r>
              <a:rPr lang="en-US" dirty="0" smtClean="0"/>
              <a:t>Restart parameter restarts the search after a solution is found or backtracks from current 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Limiting the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Bound the search based on</a:t>
            </a:r>
          </a:p>
          <a:p>
            <a:pPr lvl="1"/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Number of nodes visited</a:t>
            </a:r>
          </a:p>
          <a:p>
            <a:pPr lvl="1"/>
            <a:r>
              <a:rPr lang="en-US" dirty="0" smtClean="0"/>
              <a:t>User-defined criterion (e.g., depth bound)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Variable/value ordering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User-defined branching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Branching by posting constraints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Limited Discrepancy Search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Limited-Depth First Search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43</a:t>
            </a:fld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Branching &gt; Over </a:t>
            </a:r>
            <a:r>
              <a:rPr lang="en-US" dirty="0" err="1" smtClean="0"/>
              <a:t>var</a:t>
            </a:r>
            <a:r>
              <a:rPr lang="en-US" dirty="0" smtClean="0"/>
              <a:t>/</a:t>
            </a:r>
            <a:r>
              <a:rPr lang="en-US" dirty="0" err="1" smtClean="0"/>
              <a:t>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Defaults</a:t>
            </a:r>
          </a:p>
          <a:p>
            <a:pPr lvl="1"/>
            <a:r>
              <a:rPr lang="en-US" dirty="0" smtClean="0"/>
              <a:t>Variable ordering: Least Domain</a:t>
            </a:r>
          </a:p>
          <a:p>
            <a:pPr lvl="1"/>
            <a:r>
              <a:rPr lang="en-US" dirty="0" smtClean="0"/>
              <a:t>Value ordering: lexicographical increasing order</a:t>
            </a:r>
          </a:p>
          <a:p>
            <a:r>
              <a:rPr lang="en-US" dirty="0" smtClean="0"/>
              <a:t>Also available</a:t>
            </a:r>
          </a:p>
          <a:p>
            <a:pPr lvl="1"/>
            <a:r>
              <a:rPr lang="en-US" dirty="0" smtClean="0"/>
              <a:t>Most constrained (deg)</a:t>
            </a:r>
          </a:p>
          <a:p>
            <a:pPr lvl="1"/>
            <a:r>
              <a:rPr lang="en-US" dirty="0" smtClean="0"/>
              <a:t>Domain over Degree (</a:t>
            </a:r>
            <a:r>
              <a:rPr lang="en-US" dirty="0" err="1" smtClean="0"/>
              <a:t>dom</a:t>
            </a:r>
            <a:r>
              <a:rPr lang="en-US" dirty="0" smtClean="0"/>
              <a:t>/deg)</a:t>
            </a:r>
          </a:p>
          <a:p>
            <a:pPr lvl="1"/>
            <a:r>
              <a:rPr lang="en-US" dirty="0" smtClean="0"/>
              <a:t>Random</a:t>
            </a:r>
          </a:p>
          <a:p>
            <a:r>
              <a:rPr lang="en-US" dirty="0" smtClean="0"/>
              <a:t>User-defined heuristics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Branching &gt; User-Defined Branching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Beyond </a:t>
            </a:r>
            <a:r>
              <a:rPr lang="en-US" dirty="0" err="1" smtClean="0"/>
              <a:t>var</a:t>
            </a:r>
            <a:r>
              <a:rPr lang="en-US" dirty="0" smtClean="0"/>
              <a:t>/</a:t>
            </a:r>
            <a:r>
              <a:rPr lang="en-US" dirty="0" err="1" smtClean="0"/>
              <a:t>val</a:t>
            </a:r>
            <a:r>
              <a:rPr lang="en-US" dirty="0" smtClean="0"/>
              <a:t> ordering</a:t>
            </a:r>
          </a:p>
          <a:p>
            <a:pPr lvl="1"/>
            <a:r>
              <a:rPr lang="en-US" dirty="0" smtClean="0"/>
              <a:t>User defines branching alternatives</a:t>
            </a:r>
          </a:p>
          <a:p>
            <a:pPr lvl="1"/>
            <a:r>
              <a:rPr lang="en-US" dirty="0" smtClean="0"/>
              <a:t>Search proceeds down the first alternative, then moves to the next one, etc. </a:t>
            </a:r>
          </a:p>
          <a:p>
            <a:pPr lvl="1"/>
            <a:r>
              <a:rPr lang="en-US" dirty="0" smtClean="0"/>
              <a:t>Special case: </a:t>
            </a:r>
            <a:r>
              <a:rPr lang="en-US" dirty="0" err="1" smtClean="0"/>
              <a:t>dichotomic</a:t>
            </a:r>
            <a:r>
              <a:rPr lang="en-US" dirty="0" smtClean="0"/>
              <a:t> branching</a:t>
            </a:r>
          </a:p>
          <a:p>
            <a:r>
              <a:rPr lang="en-US" dirty="0" err="1" smtClean="0"/>
              <a:t>Dichotomic</a:t>
            </a:r>
            <a:endParaRPr lang="en-US" dirty="0" smtClean="0"/>
          </a:p>
          <a:p>
            <a:pPr lvl="1"/>
            <a:r>
              <a:rPr lang="en-US" dirty="0" smtClean="0"/>
              <a:t>Branches over a variable’s domain, splitting it in half</a:t>
            </a:r>
          </a:p>
          <a:p>
            <a:pPr lvl="1"/>
            <a:r>
              <a:rPr lang="en-US" dirty="0" smtClean="0"/>
              <a:t>Left branch, updating  upper bound</a:t>
            </a:r>
          </a:p>
          <a:p>
            <a:pPr lvl="1"/>
            <a:r>
              <a:rPr lang="en-US" dirty="0" smtClean="0"/>
              <a:t>Right branch, updating lower bound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Branching &gt; By Posting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way to do ‘user-defined’ branching is to explicitly split the domain of a given variable</a:t>
            </a:r>
          </a:p>
          <a:p>
            <a:r>
              <a:rPr lang="en-US" dirty="0" smtClean="0"/>
              <a:t>Another way is to add a new constraint whose effect to split the domain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dichotomic</a:t>
            </a:r>
            <a:r>
              <a:rPr lang="en-US" dirty="0" smtClean="0"/>
              <a:t> branching</a:t>
            </a:r>
          </a:p>
          <a:p>
            <a:pPr lvl="2"/>
            <a:r>
              <a:rPr lang="en-US" dirty="0" smtClean="0"/>
              <a:t>Divide in half</a:t>
            </a:r>
          </a:p>
          <a:p>
            <a:pPr lvl="2"/>
            <a:r>
              <a:rPr lang="en-US" dirty="0" smtClean="0"/>
              <a:t>Add constraint for </a:t>
            </a:r>
            <a:r>
              <a:rPr lang="en-US" dirty="0" err="1" smtClean="0"/>
              <a:t>x</a:t>
            </a:r>
            <a:r>
              <a:rPr lang="en-US" dirty="0" err="1" smtClean="0">
                <a:sym typeface="Symbol"/>
              </a:rPr>
              <a:t></a:t>
            </a:r>
            <a:r>
              <a:rPr lang="en-US" dirty="0" err="1" smtClean="0"/>
              <a:t>middle</a:t>
            </a:r>
            <a:r>
              <a:rPr lang="en-US" dirty="0" smtClean="0"/>
              <a:t> point and x&lt; middle point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46</a:t>
            </a:fld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Branching &gt; Other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Limited Discrepancy Search</a:t>
            </a:r>
          </a:p>
          <a:p>
            <a:r>
              <a:rPr lang="en-US" dirty="0" smtClean="0"/>
              <a:t>Limited Depth First Search</a:t>
            </a:r>
          </a:p>
          <a:p>
            <a:pPr lvl="1"/>
            <a:r>
              <a:rPr lang="en-US" dirty="0" smtClean="0"/>
              <a:t>Choose a given depth</a:t>
            </a:r>
          </a:p>
          <a:p>
            <a:pPr lvl="2"/>
            <a:r>
              <a:rPr lang="en-US" dirty="0" smtClean="0"/>
              <a:t>Allow backtracking as long as depth of partial solution is smaller than threshold</a:t>
            </a:r>
          </a:p>
          <a:p>
            <a:pPr lvl="1"/>
            <a:r>
              <a:rPr lang="en-US" dirty="0" smtClean="0"/>
              <a:t>When depth limit is reached</a:t>
            </a:r>
          </a:p>
          <a:p>
            <a:pPr lvl="2"/>
            <a:r>
              <a:rPr lang="en-US" dirty="0" smtClean="0"/>
              <a:t>Solver branches according to the heuristic</a:t>
            </a:r>
          </a:p>
          <a:p>
            <a:pPr lvl="2"/>
            <a:r>
              <a:rPr lang="en-US" dirty="0" smtClean="0"/>
              <a:t>Without backtracking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47</a:t>
            </a:fld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Background &amp; introduction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Domain types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Constraints and Constraint Propagation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Search &amp; Branching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How we use </a:t>
            </a:r>
            <a:r>
              <a:rPr lang="en-US" b="1" cap="small" dirty="0" err="1" smtClean="0">
                <a:solidFill>
                  <a:srgbClr val="C00000"/>
                </a:solidFill>
              </a:rPr>
              <a:t>Choco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in..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Java Pathfinder, a static analysis tool for Java programs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48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experience with </a:t>
            </a:r>
            <a:r>
              <a:rPr lang="en-US" cap="small" dirty="0" smtClean="0"/>
              <a:t>Choco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in Java Pathfinder (JPF)</a:t>
            </a:r>
          </a:p>
          <a:p>
            <a:r>
              <a:rPr lang="en-US" dirty="0" smtClean="0"/>
              <a:t>To support software development</a:t>
            </a:r>
          </a:p>
          <a:p>
            <a:pPr lvl="1"/>
            <a:r>
              <a:rPr lang="en-US" dirty="0" smtClean="0"/>
              <a:t>Test case generation</a:t>
            </a:r>
          </a:p>
          <a:p>
            <a:pPr lvl="1"/>
            <a:r>
              <a:rPr lang="en-US" dirty="0" smtClean="0"/>
              <a:t>Error detection (e.g., check for unhandled exceptions)</a:t>
            </a:r>
          </a:p>
          <a:p>
            <a:r>
              <a:rPr lang="en-US" dirty="0" smtClean="0"/>
              <a:t>Check path conditions (specified as conjunctions of constraints) during symbolic execution</a:t>
            </a:r>
          </a:p>
          <a:p>
            <a:pPr lvl="1"/>
            <a:r>
              <a:rPr lang="en-US" dirty="0" smtClean="0"/>
              <a:t>Check for path feasibility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49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Developed in </a:t>
            </a:r>
            <a:r>
              <a:rPr lang="en-US" cap="small" dirty="0" smtClean="0"/>
              <a:t>Claire</a:t>
            </a:r>
            <a:r>
              <a:rPr lang="en-US" dirty="0" smtClean="0"/>
              <a:t> (compile to Java or C++)</a:t>
            </a:r>
          </a:p>
          <a:p>
            <a:r>
              <a:rPr lang="en-US" dirty="0" smtClean="0"/>
              <a:t>Encapsulate all information in a </a:t>
            </a:r>
            <a:r>
              <a:rPr lang="en-US" i="1" dirty="0" smtClean="0"/>
              <a:t>Problem</a:t>
            </a:r>
            <a:r>
              <a:rPr lang="en-US" dirty="0" smtClean="0"/>
              <a:t> object to support definition of multiple problems in a single session</a:t>
            </a:r>
          </a:p>
          <a:p>
            <a:r>
              <a:rPr lang="en-US" dirty="0" smtClean="0"/>
              <a:t>Single threaded search, one per problem instance</a:t>
            </a:r>
          </a:p>
          <a:p>
            <a:r>
              <a:rPr lang="en-US" dirty="0" smtClean="0"/>
              <a:t>Use trailing (i.e. incremental) stack for backtracking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analysis</a:t>
            </a:r>
          </a:p>
          <a:p>
            <a:r>
              <a:rPr lang="en-US" dirty="0" smtClean="0"/>
              <a:t>Symbolic execution</a:t>
            </a:r>
          </a:p>
          <a:p>
            <a:r>
              <a:rPr lang="en-US" dirty="0" smtClean="0"/>
              <a:t>Path condition</a:t>
            </a:r>
          </a:p>
          <a:p>
            <a:r>
              <a:rPr lang="en-US" dirty="0" smtClean="0"/>
              <a:t>Test-case generation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50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Analysis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3BE0-F250-4C4D-85AD-56F62C088D2F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5943600" y="13716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6781800" y="18288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486400" y="19050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657600" y="17526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048000" y="23622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3657600" y="23622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191000" y="23622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667000" y="28956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276600" y="28956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276600" y="34290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 flipH="1">
            <a:off x="3886200" y="1676400"/>
            <a:ext cx="2209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 flipH="1">
            <a:off x="3200400" y="20574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3810000" y="205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3810000" y="20574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H="1">
            <a:off x="2819400" y="2667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3200400" y="26670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 flipH="1">
            <a:off x="3429000" y="2667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8077200" y="41148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7620000" y="41148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7162800" y="41148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7620000" y="35814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7620000" y="30480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7086600" y="27432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6553200" y="27432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7391400" y="22860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6858000" y="22860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6324600" y="22860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30"/>
          <p:cNvSpPr>
            <a:spLocks noChangeShapeType="1"/>
          </p:cNvSpPr>
          <p:nvPr/>
        </p:nvSpPr>
        <p:spPr bwMode="auto">
          <a:xfrm>
            <a:off x="6096000" y="16764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Line 31"/>
          <p:cNvSpPr>
            <a:spLocks noChangeShapeType="1"/>
          </p:cNvSpPr>
          <p:nvPr/>
        </p:nvSpPr>
        <p:spPr bwMode="auto">
          <a:xfrm flipH="1">
            <a:off x="5715000" y="16764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 flipH="1">
            <a:off x="6477000" y="21336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>
            <a:off x="6934200" y="21336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>
            <a:off x="6934200" y="21336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>
            <a:off x="6477000" y="2590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Line 36"/>
          <p:cNvSpPr>
            <a:spLocks noChangeShapeType="1"/>
          </p:cNvSpPr>
          <p:nvPr/>
        </p:nvSpPr>
        <p:spPr bwMode="auto">
          <a:xfrm flipH="1">
            <a:off x="6705600" y="25908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Line 37"/>
          <p:cNvSpPr>
            <a:spLocks noChangeShapeType="1"/>
          </p:cNvSpPr>
          <p:nvPr/>
        </p:nvSpPr>
        <p:spPr bwMode="auto">
          <a:xfrm>
            <a:off x="7010400" y="2590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>
            <a:off x="7543800" y="2590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" name="Line 39"/>
          <p:cNvSpPr>
            <a:spLocks noChangeShapeType="1"/>
          </p:cNvSpPr>
          <p:nvPr/>
        </p:nvSpPr>
        <p:spPr bwMode="auto">
          <a:xfrm>
            <a:off x="7772400" y="3352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 flipH="1">
            <a:off x="7315200" y="3886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Line 41"/>
          <p:cNvSpPr>
            <a:spLocks noChangeShapeType="1"/>
          </p:cNvSpPr>
          <p:nvPr/>
        </p:nvSpPr>
        <p:spPr bwMode="auto">
          <a:xfrm>
            <a:off x="7772400" y="3886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42"/>
          <p:cNvSpPr>
            <a:spLocks noChangeShapeType="1"/>
          </p:cNvSpPr>
          <p:nvPr/>
        </p:nvSpPr>
        <p:spPr bwMode="auto">
          <a:xfrm>
            <a:off x="7772400" y="3886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5029200" y="29718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5943600" y="29718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Oval 45"/>
          <p:cNvSpPr>
            <a:spLocks noChangeArrowheads="1"/>
          </p:cNvSpPr>
          <p:nvPr/>
        </p:nvSpPr>
        <p:spPr bwMode="auto">
          <a:xfrm>
            <a:off x="5486400" y="29718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5486400" y="24384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Oval 47"/>
          <p:cNvSpPr>
            <a:spLocks noChangeArrowheads="1"/>
          </p:cNvSpPr>
          <p:nvPr/>
        </p:nvSpPr>
        <p:spPr bwMode="auto">
          <a:xfrm>
            <a:off x="8534400" y="45720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7848600" y="45720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7391400" y="45720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50"/>
          <p:cNvSpPr>
            <a:spLocks noChangeShapeType="1"/>
          </p:cNvSpPr>
          <p:nvPr/>
        </p:nvSpPr>
        <p:spPr bwMode="auto">
          <a:xfrm>
            <a:off x="8229600" y="44196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" name="Line 51"/>
          <p:cNvSpPr>
            <a:spLocks noChangeShapeType="1"/>
          </p:cNvSpPr>
          <p:nvPr/>
        </p:nvSpPr>
        <p:spPr bwMode="auto">
          <a:xfrm>
            <a:off x="7772400" y="44196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" name="Line 52"/>
          <p:cNvSpPr>
            <a:spLocks noChangeShapeType="1"/>
          </p:cNvSpPr>
          <p:nvPr/>
        </p:nvSpPr>
        <p:spPr bwMode="auto">
          <a:xfrm flipH="1">
            <a:off x="7543800" y="44196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" name="Line 53"/>
          <p:cNvSpPr>
            <a:spLocks noChangeShapeType="1"/>
          </p:cNvSpPr>
          <p:nvPr/>
        </p:nvSpPr>
        <p:spPr bwMode="auto">
          <a:xfrm>
            <a:off x="7315200" y="44196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6705600" y="46482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Oval 55"/>
          <p:cNvSpPr>
            <a:spLocks noChangeArrowheads="1"/>
          </p:cNvSpPr>
          <p:nvPr/>
        </p:nvSpPr>
        <p:spPr bwMode="auto">
          <a:xfrm>
            <a:off x="6248400" y="46482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Oval 56"/>
          <p:cNvSpPr>
            <a:spLocks noChangeArrowheads="1"/>
          </p:cNvSpPr>
          <p:nvPr/>
        </p:nvSpPr>
        <p:spPr bwMode="auto">
          <a:xfrm>
            <a:off x="5791200" y="46482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Oval 57"/>
          <p:cNvSpPr>
            <a:spLocks noChangeArrowheads="1"/>
          </p:cNvSpPr>
          <p:nvPr/>
        </p:nvSpPr>
        <p:spPr bwMode="auto">
          <a:xfrm>
            <a:off x="6248400" y="41910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58"/>
          <p:cNvSpPr>
            <a:spLocks noChangeArrowheads="1"/>
          </p:cNvSpPr>
          <p:nvPr/>
        </p:nvSpPr>
        <p:spPr bwMode="auto">
          <a:xfrm>
            <a:off x="5486400" y="41910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6248400" y="36576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Oval 60"/>
          <p:cNvSpPr>
            <a:spLocks noChangeArrowheads="1"/>
          </p:cNvSpPr>
          <p:nvPr/>
        </p:nvSpPr>
        <p:spPr bwMode="auto">
          <a:xfrm>
            <a:off x="5638800" y="35052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61"/>
          <p:cNvSpPr>
            <a:spLocks noChangeArrowheads="1"/>
          </p:cNvSpPr>
          <p:nvPr/>
        </p:nvSpPr>
        <p:spPr bwMode="auto">
          <a:xfrm>
            <a:off x="5105400" y="35052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4572000" y="34290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63"/>
          <p:cNvSpPr>
            <a:spLocks noChangeShapeType="1"/>
          </p:cNvSpPr>
          <p:nvPr/>
        </p:nvSpPr>
        <p:spPr bwMode="auto">
          <a:xfrm>
            <a:off x="5638800" y="2209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" name="Line 64"/>
          <p:cNvSpPr>
            <a:spLocks noChangeShapeType="1"/>
          </p:cNvSpPr>
          <p:nvPr/>
        </p:nvSpPr>
        <p:spPr bwMode="auto">
          <a:xfrm flipH="1">
            <a:off x="5181600" y="2743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" name="Line 65"/>
          <p:cNvSpPr>
            <a:spLocks noChangeShapeType="1"/>
          </p:cNvSpPr>
          <p:nvPr/>
        </p:nvSpPr>
        <p:spPr bwMode="auto">
          <a:xfrm>
            <a:off x="5638800" y="2743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Line 66"/>
          <p:cNvSpPr>
            <a:spLocks noChangeShapeType="1"/>
          </p:cNvSpPr>
          <p:nvPr/>
        </p:nvSpPr>
        <p:spPr bwMode="auto">
          <a:xfrm>
            <a:off x="5638800" y="2743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" name="Line 67"/>
          <p:cNvSpPr>
            <a:spLocks noChangeShapeType="1"/>
          </p:cNvSpPr>
          <p:nvPr/>
        </p:nvSpPr>
        <p:spPr bwMode="auto">
          <a:xfrm flipH="1">
            <a:off x="4724400" y="32766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" name="Line 68"/>
          <p:cNvSpPr>
            <a:spLocks noChangeShapeType="1"/>
          </p:cNvSpPr>
          <p:nvPr/>
        </p:nvSpPr>
        <p:spPr bwMode="auto">
          <a:xfrm>
            <a:off x="5181600" y="3276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" name="Line 69"/>
          <p:cNvSpPr>
            <a:spLocks noChangeShapeType="1"/>
          </p:cNvSpPr>
          <p:nvPr/>
        </p:nvSpPr>
        <p:spPr bwMode="auto">
          <a:xfrm flipH="1">
            <a:off x="5257800" y="32766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" name="Line 70"/>
          <p:cNvSpPr>
            <a:spLocks noChangeShapeType="1"/>
          </p:cNvSpPr>
          <p:nvPr/>
        </p:nvSpPr>
        <p:spPr bwMode="auto">
          <a:xfrm>
            <a:off x="5638800" y="3276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" name="Line 71"/>
          <p:cNvSpPr>
            <a:spLocks noChangeShapeType="1"/>
          </p:cNvSpPr>
          <p:nvPr/>
        </p:nvSpPr>
        <p:spPr bwMode="auto">
          <a:xfrm>
            <a:off x="6096000" y="3276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Line 72"/>
          <p:cNvSpPr>
            <a:spLocks noChangeShapeType="1"/>
          </p:cNvSpPr>
          <p:nvPr/>
        </p:nvSpPr>
        <p:spPr bwMode="auto">
          <a:xfrm flipH="1">
            <a:off x="6400800" y="30480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" name="Oval 73"/>
          <p:cNvSpPr>
            <a:spLocks noChangeArrowheads="1"/>
          </p:cNvSpPr>
          <p:nvPr/>
        </p:nvSpPr>
        <p:spPr bwMode="auto">
          <a:xfrm>
            <a:off x="4114800" y="41910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Oval 74"/>
          <p:cNvSpPr>
            <a:spLocks noChangeArrowheads="1"/>
          </p:cNvSpPr>
          <p:nvPr/>
        </p:nvSpPr>
        <p:spPr bwMode="auto">
          <a:xfrm>
            <a:off x="4038600" y="36576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Oval 75"/>
          <p:cNvSpPr>
            <a:spLocks noChangeArrowheads="1"/>
          </p:cNvSpPr>
          <p:nvPr/>
        </p:nvSpPr>
        <p:spPr bwMode="auto">
          <a:xfrm>
            <a:off x="3886200" y="31242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Oval 76"/>
          <p:cNvSpPr>
            <a:spLocks noChangeArrowheads="1"/>
          </p:cNvSpPr>
          <p:nvPr/>
        </p:nvSpPr>
        <p:spPr bwMode="auto">
          <a:xfrm>
            <a:off x="5105400" y="46482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Oval 77"/>
          <p:cNvSpPr>
            <a:spLocks noChangeArrowheads="1"/>
          </p:cNvSpPr>
          <p:nvPr/>
        </p:nvSpPr>
        <p:spPr bwMode="auto">
          <a:xfrm>
            <a:off x="4800600" y="41148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Oval 78"/>
          <p:cNvSpPr>
            <a:spLocks noChangeArrowheads="1"/>
          </p:cNvSpPr>
          <p:nvPr/>
        </p:nvSpPr>
        <p:spPr bwMode="auto">
          <a:xfrm>
            <a:off x="7010400" y="51054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Oval 79"/>
          <p:cNvSpPr>
            <a:spLocks noChangeArrowheads="1"/>
          </p:cNvSpPr>
          <p:nvPr/>
        </p:nvSpPr>
        <p:spPr bwMode="auto">
          <a:xfrm>
            <a:off x="6248400" y="56388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Oval 80"/>
          <p:cNvSpPr>
            <a:spLocks noChangeArrowheads="1"/>
          </p:cNvSpPr>
          <p:nvPr/>
        </p:nvSpPr>
        <p:spPr bwMode="auto">
          <a:xfrm>
            <a:off x="6019800" y="51054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Oval 81"/>
          <p:cNvSpPr>
            <a:spLocks noChangeArrowheads="1"/>
          </p:cNvSpPr>
          <p:nvPr/>
        </p:nvSpPr>
        <p:spPr bwMode="auto">
          <a:xfrm>
            <a:off x="6477000" y="51054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Line 82"/>
          <p:cNvSpPr>
            <a:spLocks noChangeShapeType="1"/>
          </p:cNvSpPr>
          <p:nvPr/>
        </p:nvSpPr>
        <p:spPr bwMode="auto">
          <a:xfrm>
            <a:off x="6400800" y="3962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" name="Line 83"/>
          <p:cNvSpPr>
            <a:spLocks noChangeShapeType="1"/>
          </p:cNvSpPr>
          <p:nvPr/>
        </p:nvSpPr>
        <p:spPr bwMode="auto">
          <a:xfrm flipH="1">
            <a:off x="5943600" y="44958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" name="Line 84"/>
          <p:cNvSpPr>
            <a:spLocks noChangeShapeType="1"/>
          </p:cNvSpPr>
          <p:nvPr/>
        </p:nvSpPr>
        <p:spPr bwMode="auto">
          <a:xfrm>
            <a:off x="6400800" y="4495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" name="Line 85"/>
          <p:cNvSpPr>
            <a:spLocks noChangeShapeType="1"/>
          </p:cNvSpPr>
          <p:nvPr/>
        </p:nvSpPr>
        <p:spPr bwMode="auto">
          <a:xfrm>
            <a:off x="6400800" y="44958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" name="Line 86"/>
          <p:cNvSpPr>
            <a:spLocks noChangeShapeType="1"/>
          </p:cNvSpPr>
          <p:nvPr/>
        </p:nvSpPr>
        <p:spPr bwMode="auto">
          <a:xfrm flipH="1">
            <a:off x="6172200" y="49530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" name="Line 87"/>
          <p:cNvSpPr>
            <a:spLocks noChangeShapeType="1"/>
          </p:cNvSpPr>
          <p:nvPr/>
        </p:nvSpPr>
        <p:spPr bwMode="auto">
          <a:xfrm>
            <a:off x="6400800" y="49530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" name="Line 88"/>
          <p:cNvSpPr>
            <a:spLocks noChangeShapeType="1"/>
          </p:cNvSpPr>
          <p:nvPr/>
        </p:nvSpPr>
        <p:spPr bwMode="auto">
          <a:xfrm>
            <a:off x="6172200" y="54102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" name="Line 89"/>
          <p:cNvSpPr>
            <a:spLocks noChangeShapeType="1"/>
          </p:cNvSpPr>
          <p:nvPr/>
        </p:nvSpPr>
        <p:spPr bwMode="auto">
          <a:xfrm flipH="1">
            <a:off x="6400800" y="54102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" name="Line 90"/>
          <p:cNvSpPr>
            <a:spLocks noChangeShapeType="1"/>
          </p:cNvSpPr>
          <p:nvPr/>
        </p:nvSpPr>
        <p:spPr bwMode="auto">
          <a:xfrm>
            <a:off x="6858000" y="49530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" name="Line 91"/>
          <p:cNvSpPr>
            <a:spLocks noChangeShapeType="1"/>
          </p:cNvSpPr>
          <p:nvPr/>
        </p:nvSpPr>
        <p:spPr bwMode="auto">
          <a:xfrm flipH="1">
            <a:off x="7162800" y="48768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" name="Line 92"/>
          <p:cNvSpPr>
            <a:spLocks noChangeShapeType="1"/>
          </p:cNvSpPr>
          <p:nvPr/>
        </p:nvSpPr>
        <p:spPr bwMode="auto">
          <a:xfrm flipH="1">
            <a:off x="6400800" y="54102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" name="Line 93"/>
          <p:cNvSpPr>
            <a:spLocks noChangeShapeType="1"/>
          </p:cNvSpPr>
          <p:nvPr/>
        </p:nvSpPr>
        <p:spPr bwMode="auto">
          <a:xfrm>
            <a:off x="4343400" y="26670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" name="Line 94"/>
          <p:cNvSpPr>
            <a:spLocks noChangeShapeType="1"/>
          </p:cNvSpPr>
          <p:nvPr/>
        </p:nvSpPr>
        <p:spPr bwMode="auto">
          <a:xfrm flipH="1">
            <a:off x="5638800" y="38100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6" name="Line 95"/>
          <p:cNvSpPr>
            <a:spLocks noChangeShapeType="1"/>
          </p:cNvSpPr>
          <p:nvPr/>
        </p:nvSpPr>
        <p:spPr bwMode="auto">
          <a:xfrm>
            <a:off x="5638800" y="44958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" name="Line 96"/>
          <p:cNvSpPr>
            <a:spLocks noChangeShapeType="1"/>
          </p:cNvSpPr>
          <p:nvPr/>
        </p:nvSpPr>
        <p:spPr bwMode="auto">
          <a:xfrm>
            <a:off x="5334000" y="3810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" name="Line 97"/>
          <p:cNvSpPr>
            <a:spLocks noChangeShapeType="1"/>
          </p:cNvSpPr>
          <p:nvPr/>
        </p:nvSpPr>
        <p:spPr bwMode="auto">
          <a:xfrm>
            <a:off x="4724400" y="37338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" name="Line 98"/>
          <p:cNvSpPr>
            <a:spLocks noChangeShapeType="1"/>
          </p:cNvSpPr>
          <p:nvPr/>
        </p:nvSpPr>
        <p:spPr bwMode="auto">
          <a:xfrm>
            <a:off x="5029200" y="4419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" name="Line 99"/>
          <p:cNvSpPr>
            <a:spLocks noChangeShapeType="1"/>
          </p:cNvSpPr>
          <p:nvPr/>
        </p:nvSpPr>
        <p:spPr bwMode="auto">
          <a:xfrm flipH="1">
            <a:off x="5257800" y="44958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" name="Line 100"/>
          <p:cNvSpPr>
            <a:spLocks noChangeShapeType="1"/>
          </p:cNvSpPr>
          <p:nvPr/>
        </p:nvSpPr>
        <p:spPr bwMode="auto">
          <a:xfrm>
            <a:off x="3810000" y="2667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" name="Line 101"/>
          <p:cNvSpPr>
            <a:spLocks noChangeShapeType="1"/>
          </p:cNvSpPr>
          <p:nvPr/>
        </p:nvSpPr>
        <p:spPr bwMode="auto">
          <a:xfrm>
            <a:off x="4038600" y="3429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" name="Line 102"/>
          <p:cNvSpPr>
            <a:spLocks noChangeShapeType="1"/>
          </p:cNvSpPr>
          <p:nvPr/>
        </p:nvSpPr>
        <p:spPr bwMode="auto">
          <a:xfrm>
            <a:off x="4191000" y="3962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" name="Line 103"/>
          <p:cNvSpPr>
            <a:spLocks noChangeShapeType="1"/>
          </p:cNvSpPr>
          <p:nvPr/>
        </p:nvSpPr>
        <p:spPr bwMode="auto">
          <a:xfrm flipH="1">
            <a:off x="4343400" y="37338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5" name="Oval 104"/>
          <p:cNvSpPr>
            <a:spLocks noChangeArrowheads="1"/>
          </p:cNvSpPr>
          <p:nvPr/>
        </p:nvSpPr>
        <p:spPr bwMode="auto">
          <a:xfrm>
            <a:off x="2743200" y="36576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" name="Oval 105"/>
          <p:cNvSpPr>
            <a:spLocks noChangeArrowheads="1"/>
          </p:cNvSpPr>
          <p:nvPr/>
        </p:nvSpPr>
        <p:spPr bwMode="auto">
          <a:xfrm>
            <a:off x="2743200" y="48768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Oval 106"/>
          <p:cNvSpPr>
            <a:spLocks noChangeArrowheads="1"/>
          </p:cNvSpPr>
          <p:nvPr/>
        </p:nvSpPr>
        <p:spPr bwMode="auto">
          <a:xfrm>
            <a:off x="2895600" y="43434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" name="Oval 107"/>
          <p:cNvSpPr>
            <a:spLocks noChangeArrowheads="1"/>
          </p:cNvSpPr>
          <p:nvPr/>
        </p:nvSpPr>
        <p:spPr bwMode="auto">
          <a:xfrm>
            <a:off x="3581400" y="41148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" name="Oval 108"/>
          <p:cNvSpPr>
            <a:spLocks noChangeArrowheads="1"/>
          </p:cNvSpPr>
          <p:nvPr/>
        </p:nvSpPr>
        <p:spPr bwMode="auto">
          <a:xfrm>
            <a:off x="5410200" y="53340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" name="Oval 109"/>
          <p:cNvSpPr>
            <a:spLocks noChangeArrowheads="1"/>
          </p:cNvSpPr>
          <p:nvPr/>
        </p:nvSpPr>
        <p:spPr bwMode="auto">
          <a:xfrm>
            <a:off x="4800600" y="23622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Line 110"/>
          <p:cNvSpPr>
            <a:spLocks noChangeShapeType="1"/>
          </p:cNvSpPr>
          <p:nvPr/>
        </p:nvSpPr>
        <p:spPr bwMode="auto">
          <a:xfrm flipH="1">
            <a:off x="4876800" y="22098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" name="Line 111"/>
          <p:cNvSpPr>
            <a:spLocks noChangeShapeType="1"/>
          </p:cNvSpPr>
          <p:nvPr/>
        </p:nvSpPr>
        <p:spPr bwMode="auto">
          <a:xfrm>
            <a:off x="4953000" y="2667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" name="Line 112"/>
          <p:cNvSpPr>
            <a:spLocks noChangeShapeType="1"/>
          </p:cNvSpPr>
          <p:nvPr/>
        </p:nvSpPr>
        <p:spPr bwMode="auto">
          <a:xfrm>
            <a:off x="5257800" y="4953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4" name="Line 113"/>
          <p:cNvSpPr>
            <a:spLocks noChangeShapeType="1"/>
          </p:cNvSpPr>
          <p:nvPr/>
        </p:nvSpPr>
        <p:spPr bwMode="auto">
          <a:xfrm flipH="1">
            <a:off x="3962400" y="26670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5" name="Line 114"/>
          <p:cNvSpPr>
            <a:spLocks noChangeShapeType="1"/>
          </p:cNvSpPr>
          <p:nvPr/>
        </p:nvSpPr>
        <p:spPr bwMode="auto">
          <a:xfrm>
            <a:off x="2819400" y="32004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6" name="Line 115"/>
          <p:cNvSpPr>
            <a:spLocks noChangeShapeType="1"/>
          </p:cNvSpPr>
          <p:nvPr/>
        </p:nvSpPr>
        <p:spPr bwMode="auto">
          <a:xfrm>
            <a:off x="3429000" y="3200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7" name="Line 116"/>
          <p:cNvSpPr>
            <a:spLocks noChangeShapeType="1"/>
          </p:cNvSpPr>
          <p:nvPr/>
        </p:nvSpPr>
        <p:spPr bwMode="auto">
          <a:xfrm>
            <a:off x="2895600" y="39624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" name="Line 117"/>
          <p:cNvSpPr>
            <a:spLocks noChangeShapeType="1"/>
          </p:cNvSpPr>
          <p:nvPr/>
        </p:nvSpPr>
        <p:spPr bwMode="auto">
          <a:xfrm flipH="1">
            <a:off x="3048000" y="34290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9" name="Line 118"/>
          <p:cNvSpPr>
            <a:spLocks noChangeShapeType="1"/>
          </p:cNvSpPr>
          <p:nvPr/>
        </p:nvSpPr>
        <p:spPr bwMode="auto">
          <a:xfrm flipH="1">
            <a:off x="3733800" y="39624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" name="Oval 119"/>
          <p:cNvSpPr>
            <a:spLocks noChangeArrowheads="1"/>
          </p:cNvSpPr>
          <p:nvPr/>
        </p:nvSpPr>
        <p:spPr bwMode="auto">
          <a:xfrm>
            <a:off x="3276600" y="48006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" name="Oval 120"/>
          <p:cNvSpPr>
            <a:spLocks noChangeArrowheads="1"/>
          </p:cNvSpPr>
          <p:nvPr/>
        </p:nvSpPr>
        <p:spPr bwMode="auto">
          <a:xfrm>
            <a:off x="3505200" y="54102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" name="Oval 121"/>
          <p:cNvSpPr>
            <a:spLocks noChangeArrowheads="1"/>
          </p:cNvSpPr>
          <p:nvPr/>
        </p:nvSpPr>
        <p:spPr bwMode="auto">
          <a:xfrm>
            <a:off x="3810000" y="48006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" name="Oval 122"/>
          <p:cNvSpPr>
            <a:spLocks noChangeArrowheads="1"/>
          </p:cNvSpPr>
          <p:nvPr/>
        </p:nvSpPr>
        <p:spPr bwMode="auto">
          <a:xfrm>
            <a:off x="4419600" y="47244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" name="Line 123"/>
          <p:cNvSpPr>
            <a:spLocks noChangeShapeType="1"/>
          </p:cNvSpPr>
          <p:nvPr/>
        </p:nvSpPr>
        <p:spPr bwMode="auto">
          <a:xfrm flipH="1">
            <a:off x="4572000" y="4419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" name="Line 124"/>
          <p:cNvSpPr>
            <a:spLocks noChangeShapeType="1"/>
          </p:cNvSpPr>
          <p:nvPr/>
        </p:nvSpPr>
        <p:spPr bwMode="auto">
          <a:xfrm>
            <a:off x="4267200" y="44958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" name="Line 125"/>
          <p:cNvSpPr>
            <a:spLocks noChangeShapeType="1"/>
          </p:cNvSpPr>
          <p:nvPr/>
        </p:nvSpPr>
        <p:spPr bwMode="auto">
          <a:xfrm flipH="1">
            <a:off x="3962400" y="4495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7" name="Line 126"/>
          <p:cNvSpPr>
            <a:spLocks noChangeShapeType="1"/>
          </p:cNvSpPr>
          <p:nvPr/>
        </p:nvSpPr>
        <p:spPr bwMode="auto">
          <a:xfrm flipH="1">
            <a:off x="2895600" y="4648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8" name="Line 127"/>
          <p:cNvSpPr>
            <a:spLocks noChangeShapeType="1"/>
          </p:cNvSpPr>
          <p:nvPr/>
        </p:nvSpPr>
        <p:spPr bwMode="auto">
          <a:xfrm>
            <a:off x="2895600" y="51816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" name="Line 128"/>
          <p:cNvSpPr>
            <a:spLocks noChangeShapeType="1"/>
          </p:cNvSpPr>
          <p:nvPr/>
        </p:nvSpPr>
        <p:spPr bwMode="auto">
          <a:xfrm flipH="1">
            <a:off x="3429000" y="4419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0" name="Line 129"/>
          <p:cNvSpPr>
            <a:spLocks noChangeShapeType="1"/>
          </p:cNvSpPr>
          <p:nvPr/>
        </p:nvSpPr>
        <p:spPr bwMode="auto">
          <a:xfrm>
            <a:off x="3429000" y="5105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" name="Line 130"/>
          <p:cNvSpPr>
            <a:spLocks noChangeShapeType="1"/>
          </p:cNvSpPr>
          <p:nvPr/>
        </p:nvSpPr>
        <p:spPr bwMode="auto">
          <a:xfrm flipH="1">
            <a:off x="3657600" y="5105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" name="Freeform 131"/>
          <p:cNvSpPr>
            <a:spLocks/>
          </p:cNvSpPr>
          <p:nvPr/>
        </p:nvSpPr>
        <p:spPr bwMode="auto">
          <a:xfrm>
            <a:off x="2514600" y="2514600"/>
            <a:ext cx="533400" cy="1295400"/>
          </a:xfrm>
          <a:custGeom>
            <a:avLst/>
            <a:gdLst/>
            <a:ahLst/>
            <a:cxnLst>
              <a:cxn ang="0">
                <a:pos x="480" y="1200"/>
              </a:cxn>
              <a:cxn ang="0">
                <a:pos x="96" y="336"/>
              </a:cxn>
              <a:cxn ang="0">
                <a:pos x="1056" y="0"/>
              </a:cxn>
            </a:cxnLst>
            <a:rect l="0" t="0" r="r" b="b"/>
            <a:pathLst>
              <a:path w="1056" h="1200">
                <a:moveTo>
                  <a:pt x="480" y="1200"/>
                </a:moveTo>
                <a:cubicBezTo>
                  <a:pt x="240" y="868"/>
                  <a:pt x="0" y="536"/>
                  <a:pt x="96" y="336"/>
                </a:cubicBezTo>
                <a:cubicBezTo>
                  <a:pt x="192" y="136"/>
                  <a:pt x="896" y="56"/>
                  <a:pt x="105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" name="Oval 132"/>
          <p:cNvSpPr>
            <a:spLocks noChangeArrowheads="1"/>
          </p:cNvSpPr>
          <p:nvPr/>
        </p:nvSpPr>
        <p:spPr bwMode="auto">
          <a:xfrm>
            <a:off x="6781800" y="38100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4" name="Oval 133"/>
          <p:cNvSpPr>
            <a:spLocks noChangeArrowheads="1"/>
          </p:cNvSpPr>
          <p:nvPr/>
        </p:nvSpPr>
        <p:spPr bwMode="auto">
          <a:xfrm>
            <a:off x="6934200" y="32766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5" name="Line 134"/>
          <p:cNvSpPr>
            <a:spLocks noChangeShapeType="1"/>
          </p:cNvSpPr>
          <p:nvPr/>
        </p:nvSpPr>
        <p:spPr bwMode="auto">
          <a:xfrm flipH="1">
            <a:off x="708660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6" name="Line 135"/>
          <p:cNvSpPr>
            <a:spLocks noChangeShapeType="1"/>
          </p:cNvSpPr>
          <p:nvPr/>
        </p:nvSpPr>
        <p:spPr bwMode="auto">
          <a:xfrm flipH="1">
            <a:off x="7010400" y="3581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7" name="Oval 137"/>
          <p:cNvSpPr>
            <a:spLocks noChangeArrowheads="1"/>
          </p:cNvSpPr>
          <p:nvPr/>
        </p:nvSpPr>
        <p:spPr bwMode="auto">
          <a:xfrm>
            <a:off x="4800600" y="58674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" name="Oval 138"/>
          <p:cNvSpPr>
            <a:spLocks noChangeArrowheads="1"/>
          </p:cNvSpPr>
          <p:nvPr/>
        </p:nvSpPr>
        <p:spPr bwMode="auto">
          <a:xfrm>
            <a:off x="4114800" y="52578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" name="Oval 139"/>
          <p:cNvSpPr>
            <a:spLocks noChangeArrowheads="1"/>
          </p:cNvSpPr>
          <p:nvPr/>
        </p:nvSpPr>
        <p:spPr bwMode="auto">
          <a:xfrm>
            <a:off x="4648200" y="5257800"/>
            <a:ext cx="304800" cy="304800"/>
          </a:xfrm>
          <a:prstGeom prst="ellipse">
            <a:avLst/>
          </a:prstGeom>
          <a:solidFill>
            <a:srgbClr val="DDE2CD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" name="Line 140"/>
          <p:cNvSpPr>
            <a:spLocks noChangeShapeType="1"/>
          </p:cNvSpPr>
          <p:nvPr/>
        </p:nvSpPr>
        <p:spPr bwMode="auto">
          <a:xfrm flipH="1">
            <a:off x="4800600" y="44196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" name="Line 141"/>
          <p:cNvSpPr>
            <a:spLocks noChangeShapeType="1"/>
          </p:cNvSpPr>
          <p:nvPr/>
        </p:nvSpPr>
        <p:spPr bwMode="auto">
          <a:xfrm flipH="1">
            <a:off x="4267200" y="50292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" name="Line 142"/>
          <p:cNvSpPr>
            <a:spLocks noChangeShapeType="1"/>
          </p:cNvSpPr>
          <p:nvPr/>
        </p:nvSpPr>
        <p:spPr bwMode="auto">
          <a:xfrm flipH="1">
            <a:off x="4953000" y="56388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" name="Line 143"/>
          <p:cNvSpPr>
            <a:spLocks noChangeShapeType="1"/>
          </p:cNvSpPr>
          <p:nvPr/>
        </p:nvSpPr>
        <p:spPr bwMode="auto">
          <a:xfrm>
            <a:off x="4267200" y="55626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4" name="Freeform 144"/>
          <p:cNvSpPr>
            <a:spLocks/>
          </p:cNvSpPr>
          <p:nvPr/>
        </p:nvSpPr>
        <p:spPr bwMode="auto">
          <a:xfrm>
            <a:off x="2260600" y="4495800"/>
            <a:ext cx="1244600" cy="1143000"/>
          </a:xfrm>
          <a:custGeom>
            <a:avLst/>
            <a:gdLst/>
            <a:ahLst/>
            <a:cxnLst>
              <a:cxn ang="0">
                <a:pos x="784" y="720"/>
              </a:cxn>
              <a:cxn ang="0">
                <a:pos x="64" y="336"/>
              </a:cxn>
              <a:cxn ang="0">
                <a:pos x="400" y="0"/>
              </a:cxn>
            </a:cxnLst>
            <a:rect l="0" t="0" r="r" b="b"/>
            <a:pathLst>
              <a:path w="784" h="720">
                <a:moveTo>
                  <a:pt x="784" y="720"/>
                </a:moveTo>
                <a:cubicBezTo>
                  <a:pt x="456" y="588"/>
                  <a:pt x="128" y="456"/>
                  <a:pt x="64" y="336"/>
                </a:cubicBezTo>
                <a:cubicBezTo>
                  <a:pt x="0" y="216"/>
                  <a:pt x="344" y="56"/>
                  <a:pt x="40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5" name="Oval 145"/>
          <p:cNvSpPr>
            <a:spLocks noChangeArrowheads="1"/>
          </p:cNvSpPr>
          <p:nvPr/>
        </p:nvSpPr>
        <p:spPr bwMode="auto">
          <a:xfrm>
            <a:off x="5943600" y="1371600"/>
            <a:ext cx="304800" cy="304800"/>
          </a:xfrm>
          <a:prstGeom prst="ellipse">
            <a:avLst/>
          </a:prstGeom>
          <a:solidFill>
            <a:srgbClr val="80808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6" name="Group 162"/>
          <p:cNvGrpSpPr>
            <a:grpSpLocks/>
          </p:cNvGrpSpPr>
          <p:nvPr/>
        </p:nvGrpSpPr>
        <p:grpSpPr bwMode="auto">
          <a:xfrm>
            <a:off x="6096000" y="1676400"/>
            <a:ext cx="990600" cy="457200"/>
            <a:chOff x="4848" y="816"/>
            <a:chExt cx="624" cy="288"/>
          </a:xfrm>
        </p:grpSpPr>
        <p:sp>
          <p:nvSpPr>
            <p:cNvPr id="147" name="Oval 146"/>
            <p:cNvSpPr>
              <a:spLocks noChangeArrowheads="1"/>
            </p:cNvSpPr>
            <p:nvPr/>
          </p:nvSpPr>
          <p:spPr bwMode="auto">
            <a:xfrm>
              <a:off x="5280" y="912"/>
              <a:ext cx="192" cy="192"/>
            </a:xfrm>
            <a:prstGeom prst="ellipse">
              <a:avLst/>
            </a:prstGeom>
            <a:solidFill>
              <a:srgbClr val="80808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" name="Line 149"/>
            <p:cNvSpPr>
              <a:spLocks noChangeShapeType="1"/>
            </p:cNvSpPr>
            <p:nvPr/>
          </p:nvSpPr>
          <p:spPr bwMode="auto">
            <a:xfrm>
              <a:off x="4848" y="816"/>
              <a:ext cx="528" cy="96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9" name="Group 163"/>
          <p:cNvGrpSpPr>
            <a:grpSpLocks/>
          </p:cNvGrpSpPr>
          <p:nvPr/>
        </p:nvGrpSpPr>
        <p:grpSpPr bwMode="auto">
          <a:xfrm>
            <a:off x="6324600" y="2133600"/>
            <a:ext cx="609600" cy="457200"/>
            <a:chOff x="4992" y="1104"/>
            <a:chExt cx="384" cy="288"/>
          </a:xfrm>
        </p:grpSpPr>
        <p:sp>
          <p:nvSpPr>
            <p:cNvPr id="150" name="Oval 148"/>
            <p:cNvSpPr>
              <a:spLocks noChangeArrowheads="1"/>
            </p:cNvSpPr>
            <p:nvPr/>
          </p:nvSpPr>
          <p:spPr bwMode="auto">
            <a:xfrm>
              <a:off x="4992" y="1200"/>
              <a:ext cx="192" cy="192"/>
            </a:xfrm>
            <a:prstGeom prst="ellipse">
              <a:avLst/>
            </a:prstGeom>
            <a:solidFill>
              <a:srgbClr val="80808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" name="Line 150"/>
            <p:cNvSpPr>
              <a:spLocks noChangeShapeType="1"/>
            </p:cNvSpPr>
            <p:nvPr/>
          </p:nvSpPr>
          <p:spPr bwMode="auto">
            <a:xfrm flipH="1">
              <a:off x="5088" y="1104"/>
              <a:ext cx="288" cy="96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2" name="Group 164"/>
          <p:cNvGrpSpPr>
            <a:grpSpLocks/>
          </p:cNvGrpSpPr>
          <p:nvPr/>
        </p:nvGrpSpPr>
        <p:grpSpPr bwMode="auto">
          <a:xfrm>
            <a:off x="6483350" y="2590800"/>
            <a:ext cx="374650" cy="457200"/>
            <a:chOff x="5092" y="1392"/>
            <a:chExt cx="236" cy="288"/>
          </a:xfrm>
        </p:grpSpPr>
        <p:sp>
          <p:nvSpPr>
            <p:cNvPr id="153" name="Oval 147"/>
            <p:cNvSpPr>
              <a:spLocks noChangeArrowheads="1"/>
            </p:cNvSpPr>
            <p:nvPr/>
          </p:nvSpPr>
          <p:spPr bwMode="auto">
            <a:xfrm>
              <a:off x="5136" y="1488"/>
              <a:ext cx="192" cy="192"/>
            </a:xfrm>
            <a:prstGeom prst="ellipse">
              <a:avLst/>
            </a:prstGeom>
            <a:solidFill>
              <a:srgbClr val="80808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" name="Line 151"/>
            <p:cNvSpPr>
              <a:spLocks noChangeShapeType="1"/>
            </p:cNvSpPr>
            <p:nvPr/>
          </p:nvSpPr>
          <p:spPr bwMode="auto">
            <a:xfrm>
              <a:off x="5092" y="1392"/>
              <a:ext cx="140" cy="96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5" name="Group 165"/>
          <p:cNvGrpSpPr>
            <a:grpSpLocks/>
          </p:cNvGrpSpPr>
          <p:nvPr/>
        </p:nvGrpSpPr>
        <p:grpSpPr bwMode="auto">
          <a:xfrm>
            <a:off x="6248400" y="3048000"/>
            <a:ext cx="457200" cy="914400"/>
            <a:chOff x="4944" y="1680"/>
            <a:chExt cx="288" cy="576"/>
          </a:xfrm>
        </p:grpSpPr>
        <p:sp>
          <p:nvSpPr>
            <p:cNvPr id="156" name="Oval 154"/>
            <p:cNvSpPr>
              <a:spLocks noChangeArrowheads="1"/>
            </p:cNvSpPr>
            <p:nvPr/>
          </p:nvSpPr>
          <p:spPr bwMode="auto">
            <a:xfrm>
              <a:off x="4944" y="2064"/>
              <a:ext cx="192" cy="192"/>
            </a:xfrm>
            <a:prstGeom prst="ellipse">
              <a:avLst/>
            </a:prstGeom>
            <a:solidFill>
              <a:srgbClr val="80808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" name="Line 155"/>
            <p:cNvSpPr>
              <a:spLocks noChangeShapeType="1"/>
            </p:cNvSpPr>
            <p:nvPr/>
          </p:nvSpPr>
          <p:spPr bwMode="auto">
            <a:xfrm flipH="1">
              <a:off x="5040" y="1680"/>
              <a:ext cx="192" cy="384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8" name="Group 166"/>
          <p:cNvGrpSpPr>
            <a:grpSpLocks/>
          </p:cNvGrpSpPr>
          <p:nvPr/>
        </p:nvGrpSpPr>
        <p:grpSpPr bwMode="auto">
          <a:xfrm>
            <a:off x="6248400" y="3962400"/>
            <a:ext cx="304800" cy="533400"/>
            <a:chOff x="4944" y="2256"/>
            <a:chExt cx="192" cy="336"/>
          </a:xfrm>
        </p:grpSpPr>
        <p:sp>
          <p:nvSpPr>
            <p:cNvPr id="159" name="Oval 153"/>
            <p:cNvSpPr>
              <a:spLocks noChangeArrowheads="1"/>
            </p:cNvSpPr>
            <p:nvPr/>
          </p:nvSpPr>
          <p:spPr bwMode="auto">
            <a:xfrm>
              <a:off x="4944" y="2400"/>
              <a:ext cx="192" cy="192"/>
            </a:xfrm>
            <a:prstGeom prst="ellipse">
              <a:avLst/>
            </a:prstGeom>
            <a:solidFill>
              <a:srgbClr val="80808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" name="Line 158"/>
            <p:cNvSpPr>
              <a:spLocks noChangeShapeType="1"/>
            </p:cNvSpPr>
            <p:nvPr/>
          </p:nvSpPr>
          <p:spPr bwMode="auto">
            <a:xfrm>
              <a:off x="5040" y="2256"/>
              <a:ext cx="0" cy="144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1" name="Group 167"/>
          <p:cNvGrpSpPr>
            <a:grpSpLocks/>
          </p:cNvGrpSpPr>
          <p:nvPr/>
        </p:nvGrpSpPr>
        <p:grpSpPr bwMode="auto">
          <a:xfrm>
            <a:off x="6400800" y="4495800"/>
            <a:ext cx="609600" cy="457200"/>
            <a:chOff x="5040" y="2592"/>
            <a:chExt cx="384" cy="288"/>
          </a:xfrm>
        </p:grpSpPr>
        <p:sp>
          <p:nvSpPr>
            <p:cNvPr id="162" name="Oval 152"/>
            <p:cNvSpPr>
              <a:spLocks noChangeArrowheads="1"/>
            </p:cNvSpPr>
            <p:nvPr/>
          </p:nvSpPr>
          <p:spPr bwMode="auto">
            <a:xfrm>
              <a:off x="5232" y="2688"/>
              <a:ext cx="192" cy="192"/>
            </a:xfrm>
            <a:prstGeom prst="ellipse">
              <a:avLst/>
            </a:prstGeom>
            <a:solidFill>
              <a:srgbClr val="80808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" name="Line 159"/>
            <p:cNvSpPr>
              <a:spLocks noChangeShapeType="1"/>
            </p:cNvSpPr>
            <p:nvPr/>
          </p:nvSpPr>
          <p:spPr bwMode="auto">
            <a:xfrm>
              <a:off x="5040" y="2592"/>
              <a:ext cx="288" cy="96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4" name="Group 168"/>
          <p:cNvGrpSpPr>
            <a:grpSpLocks/>
          </p:cNvGrpSpPr>
          <p:nvPr/>
        </p:nvGrpSpPr>
        <p:grpSpPr bwMode="auto">
          <a:xfrm>
            <a:off x="6858000" y="4953000"/>
            <a:ext cx="457200" cy="457200"/>
            <a:chOff x="5328" y="2880"/>
            <a:chExt cx="288" cy="288"/>
          </a:xfrm>
        </p:grpSpPr>
        <p:sp>
          <p:nvSpPr>
            <p:cNvPr id="165" name="Oval 156"/>
            <p:cNvSpPr>
              <a:spLocks noChangeArrowheads="1"/>
            </p:cNvSpPr>
            <p:nvPr/>
          </p:nvSpPr>
          <p:spPr bwMode="auto">
            <a:xfrm>
              <a:off x="5424" y="2976"/>
              <a:ext cx="192" cy="192"/>
            </a:xfrm>
            <a:prstGeom prst="ellipse">
              <a:avLst/>
            </a:prstGeom>
            <a:solidFill>
              <a:srgbClr val="80808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" name="Line 160"/>
            <p:cNvSpPr>
              <a:spLocks noChangeShapeType="1"/>
            </p:cNvSpPr>
            <p:nvPr/>
          </p:nvSpPr>
          <p:spPr bwMode="auto">
            <a:xfrm>
              <a:off x="5328" y="2880"/>
              <a:ext cx="192" cy="96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7" name="Group 169"/>
          <p:cNvGrpSpPr>
            <a:grpSpLocks/>
          </p:cNvGrpSpPr>
          <p:nvPr/>
        </p:nvGrpSpPr>
        <p:grpSpPr bwMode="auto">
          <a:xfrm>
            <a:off x="6248400" y="5410200"/>
            <a:ext cx="914400" cy="533400"/>
            <a:chOff x="4944" y="3168"/>
            <a:chExt cx="576" cy="336"/>
          </a:xfrm>
        </p:grpSpPr>
        <p:sp>
          <p:nvSpPr>
            <p:cNvPr id="168" name="Oval 157"/>
            <p:cNvSpPr>
              <a:spLocks noChangeArrowheads="1"/>
            </p:cNvSpPr>
            <p:nvPr/>
          </p:nvSpPr>
          <p:spPr bwMode="auto">
            <a:xfrm>
              <a:off x="4944" y="3312"/>
              <a:ext cx="192" cy="192"/>
            </a:xfrm>
            <a:prstGeom prst="ellipse">
              <a:avLst/>
            </a:prstGeom>
            <a:solidFill>
              <a:srgbClr val="80808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" name="Line 161"/>
            <p:cNvSpPr>
              <a:spLocks noChangeShapeType="1"/>
            </p:cNvSpPr>
            <p:nvPr/>
          </p:nvSpPr>
          <p:spPr bwMode="auto">
            <a:xfrm flipH="1">
              <a:off x="5040" y="3168"/>
              <a:ext cx="480" cy="144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0" name="Group 177"/>
          <p:cNvGrpSpPr>
            <a:grpSpLocks/>
          </p:cNvGrpSpPr>
          <p:nvPr/>
        </p:nvGrpSpPr>
        <p:grpSpPr bwMode="auto">
          <a:xfrm>
            <a:off x="5486400" y="1676400"/>
            <a:ext cx="609600" cy="533400"/>
            <a:chOff x="4608" y="912"/>
            <a:chExt cx="384" cy="336"/>
          </a:xfrm>
        </p:grpSpPr>
        <p:sp>
          <p:nvSpPr>
            <p:cNvPr id="171" name="Oval 170"/>
            <p:cNvSpPr>
              <a:spLocks noChangeArrowheads="1"/>
            </p:cNvSpPr>
            <p:nvPr/>
          </p:nvSpPr>
          <p:spPr bwMode="auto">
            <a:xfrm>
              <a:off x="4608" y="1056"/>
              <a:ext cx="192" cy="192"/>
            </a:xfrm>
            <a:prstGeom prst="ellipse">
              <a:avLst/>
            </a:prstGeom>
            <a:solidFill>
              <a:srgbClr val="80808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" name="Line 171"/>
            <p:cNvSpPr>
              <a:spLocks noChangeShapeType="1"/>
            </p:cNvSpPr>
            <p:nvPr/>
          </p:nvSpPr>
          <p:spPr bwMode="auto">
            <a:xfrm flipH="1">
              <a:off x="4752" y="912"/>
              <a:ext cx="240" cy="144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3" name="Group 178"/>
          <p:cNvGrpSpPr>
            <a:grpSpLocks/>
          </p:cNvGrpSpPr>
          <p:nvPr/>
        </p:nvGrpSpPr>
        <p:grpSpPr bwMode="auto">
          <a:xfrm>
            <a:off x="5486400" y="2209800"/>
            <a:ext cx="304800" cy="533400"/>
            <a:chOff x="4608" y="1248"/>
            <a:chExt cx="192" cy="336"/>
          </a:xfrm>
        </p:grpSpPr>
        <p:sp>
          <p:nvSpPr>
            <p:cNvPr id="174" name="Oval 173"/>
            <p:cNvSpPr>
              <a:spLocks noChangeArrowheads="1"/>
            </p:cNvSpPr>
            <p:nvPr/>
          </p:nvSpPr>
          <p:spPr bwMode="auto">
            <a:xfrm>
              <a:off x="4608" y="1392"/>
              <a:ext cx="192" cy="192"/>
            </a:xfrm>
            <a:prstGeom prst="ellipse">
              <a:avLst/>
            </a:prstGeom>
            <a:solidFill>
              <a:srgbClr val="80808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" name="Line 174"/>
            <p:cNvSpPr>
              <a:spLocks noChangeShapeType="1"/>
            </p:cNvSpPr>
            <p:nvPr/>
          </p:nvSpPr>
          <p:spPr bwMode="auto">
            <a:xfrm>
              <a:off x="4704" y="1248"/>
              <a:ext cx="0" cy="144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6" name="Group 179"/>
          <p:cNvGrpSpPr>
            <a:grpSpLocks/>
          </p:cNvGrpSpPr>
          <p:nvPr/>
        </p:nvGrpSpPr>
        <p:grpSpPr bwMode="auto">
          <a:xfrm>
            <a:off x="5638800" y="2743200"/>
            <a:ext cx="609600" cy="533400"/>
            <a:chOff x="4704" y="1584"/>
            <a:chExt cx="384" cy="336"/>
          </a:xfrm>
        </p:grpSpPr>
        <p:sp>
          <p:nvSpPr>
            <p:cNvPr id="177" name="Oval 172"/>
            <p:cNvSpPr>
              <a:spLocks noChangeArrowheads="1"/>
            </p:cNvSpPr>
            <p:nvPr/>
          </p:nvSpPr>
          <p:spPr bwMode="auto">
            <a:xfrm>
              <a:off x="4896" y="1728"/>
              <a:ext cx="192" cy="192"/>
            </a:xfrm>
            <a:prstGeom prst="ellipse">
              <a:avLst/>
            </a:prstGeom>
            <a:solidFill>
              <a:srgbClr val="80808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" name="Line 175"/>
            <p:cNvSpPr>
              <a:spLocks noChangeShapeType="1"/>
            </p:cNvSpPr>
            <p:nvPr/>
          </p:nvSpPr>
          <p:spPr bwMode="auto">
            <a:xfrm>
              <a:off x="4704" y="1584"/>
              <a:ext cx="288" cy="144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9" name="Line 176"/>
          <p:cNvSpPr>
            <a:spLocks noChangeShapeType="1"/>
          </p:cNvSpPr>
          <p:nvPr/>
        </p:nvSpPr>
        <p:spPr bwMode="auto">
          <a:xfrm>
            <a:off x="6096000" y="3276600"/>
            <a:ext cx="304800" cy="38100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80" name="Group 188"/>
          <p:cNvGrpSpPr>
            <a:grpSpLocks/>
          </p:cNvGrpSpPr>
          <p:nvPr/>
        </p:nvGrpSpPr>
        <p:grpSpPr bwMode="auto">
          <a:xfrm>
            <a:off x="6858000" y="2133600"/>
            <a:ext cx="304800" cy="457200"/>
            <a:chOff x="5088" y="672"/>
            <a:chExt cx="192" cy="288"/>
          </a:xfrm>
        </p:grpSpPr>
        <p:sp>
          <p:nvSpPr>
            <p:cNvPr id="181" name="Oval 181"/>
            <p:cNvSpPr>
              <a:spLocks noChangeArrowheads="1"/>
            </p:cNvSpPr>
            <p:nvPr/>
          </p:nvSpPr>
          <p:spPr bwMode="auto">
            <a:xfrm>
              <a:off x="5088" y="768"/>
              <a:ext cx="192" cy="192"/>
            </a:xfrm>
            <a:prstGeom prst="ellipse">
              <a:avLst/>
            </a:prstGeom>
            <a:solidFill>
              <a:srgbClr val="80808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" name="Line 182"/>
            <p:cNvSpPr>
              <a:spLocks noChangeShapeType="1"/>
            </p:cNvSpPr>
            <p:nvPr/>
          </p:nvSpPr>
          <p:spPr bwMode="auto">
            <a:xfrm>
              <a:off x="5136" y="672"/>
              <a:ext cx="48" cy="96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3" name="Group 189"/>
          <p:cNvGrpSpPr>
            <a:grpSpLocks/>
          </p:cNvGrpSpPr>
          <p:nvPr/>
        </p:nvGrpSpPr>
        <p:grpSpPr bwMode="auto">
          <a:xfrm>
            <a:off x="7010400" y="2590800"/>
            <a:ext cx="381000" cy="457200"/>
            <a:chOff x="5184" y="960"/>
            <a:chExt cx="240" cy="288"/>
          </a:xfrm>
        </p:grpSpPr>
        <p:sp>
          <p:nvSpPr>
            <p:cNvPr id="184" name="Oval 180"/>
            <p:cNvSpPr>
              <a:spLocks noChangeArrowheads="1"/>
            </p:cNvSpPr>
            <p:nvPr/>
          </p:nvSpPr>
          <p:spPr bwMode="auto">
            <a:xfrm>
              <a:off x="5232" y="1056"/>
              <a:ext cx="192" cy="192"/>
            </a:xfrm>
            <a:prstGeom prst="ellipse">
              <a:avLst/>
            </a:prstGeom>
            <a:solidFill>
              <a:srgbClr val="80808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" name="Line 183"/>
            <p:cNvSpPr>
              <a:spLocks noChangeShapeType="1"/>
            </p:cNvSpPr>
            <p:nvPr/>
          </p:nvSpPr>
          <p:spPr bwMode="auto">
            <a:xfrm>
              <a:off x="5184" y="960"/>
              <a:ext cx="144" cy="96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6" name="Group 190"/>
          <p:cNvGrpSpPr>
            <a:grpSpLocks/>
          </p:cNvGrpSpPr>
          <p:nvPr/>
        </p:nvGrpSpPr>
        <p:grpSpPr bwMode="auto">
          <a:xfrm>
            <a:off x="6934200" y="3048000"/>
            <a:ext cx="304800" cy="533400"/>
            <a:chOff x="5136" y="1248"/>
            <a:chExt cx="192" cy="336"/>
          </a:xfrm>
        </p:grpSpPr>
        <p:sp>
          <p:nvSpPr>
            <p:cNvPr id="187" name="Oval 185"/>
            <p:cNvSpPr>
              <a:spLocks noChangeArrowheads="1"/>
            </p:cNvSpPr>
            <p:nvPr/>
          </p:nvSpPr>
          <p:spPr bwMode="auto">
            <a:xfrm>
              <a:off x="5136" y="1392"/>
              <a:ext cx="192" cy="192"/>
            </a:xfrm>
            <a:prstGeom prst="ellipse">
              <a:avLst/>
            </a:prstGeom>
            <a:solidFill>
              <a:srgbClr val="80808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" name="Line 186"/>
            <p:cNvSpPr>
              <a:spLocks noChangeShapeType="1"/>
            </p:cNvSpPr>
            <p:nvPr/>
          </p:nvSpPr>
          <p:spPr bwMode="auto">
            <a:xfrm flipH="1">
              <a:off x="5232" y="1248"/>
              <a:ext cx="96" cy="144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9" name="Group 191"/>
          <p:cNvGrpSpPr>
            <a:grpSpLocks/>
          </p:cNvGrpSpPr>
          <p:nvPr/>
        </p:nvGrpSpPr>
        <p:grpSpPr bwMode="auto">
          <a:xfrm>
            <a:off x="6781800" y="3581400"/>
            <a:ext cx="304800" cy="533400"/>
            <a:chOff x="5040" y="1584"/>
            <a:chExt cx="192" cy="336"/>
          </a:xfrm>
        </p:grpSpPr>
        <p:sp>
          <p:nvSpPr>
            <p:cNvPr id="190" name="Oval 184"/>
            <p:cNvSpPr>
              <a:spLocks noChangeArrowheads="1"/>
            </p:cNvSpPr>
            <p:nvPr/>
          </p:nvSpPr>
          <p:spPr bwMode="auto">
            <a:xfrm>
              <a:off x="5040" y="1728"/>
              <a:ext cx="192" cy="192"/>
            </a:xfrm>
            <a:prstGeom prst="ellipse">
              <a:avLst/>
            </a:prstGeom>
            <a:solidFill>
              <a:srgbClr val="80808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" name="Line 187"/>
            <p:cNvSpPr>
              <a:spLocks noChangeShapeType="1"/>
            </p:cNvSpPr>
            <p:nvPr/>
          </p:nvSpPr>
          <p:spPr bwMode="auto">
            <a:xfrm flipH="1">
              <a:off x="5184" y="1584"/>
              <a:ext cx="48" cy="144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2" name="Group 202"/>
          <p:cNvGrpSpPr>
            <a:grpSpLocks/>
          </p:cNvGrpSpPr>
          <p:nvPr/>
        </p:nvGrpSpPr>
        <p:grpSpPr bwMode="auto">
          <a:xfrm>
            <a:off x="6934200" y="2133600"/>
            <a:ext cx="762000" cy="457200"/>
            <a:chOff x="4368" y="576"/>
            <a:chExt cx="480" cy="288"/>
          </a:xfrm>
        </p:grpSpPr>
        <p:sp>
          <p:nvSpPr>
            <p:cNvPr id="193" name="Oval 195"/>
            <p:cNvSpPr>
              <a:spLocks noChangeArrowheads="1"/>
            </p:cNvSpPr>
            <p:nvPr/>
          </p:nvSpPr>
          <p:spPr bwMode="auto">
            <a:xfrm>
              <a:off x="4656" y="672"/>
              <a:ext cx="192" cy="192"/>
            </a:xfrm>
            <a:prstGeom prst="ellipse">
              <a:avLst/>
            </a:prstGeom>
            <a:solidFill>
              <a:srgbClr val="80808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" name="Line 196"/>
            <p:cNvSpPr>
              <a:spLocks noChangeShapeType="1"/>
            </p:cNvSpPr>
            <p:nvPr/>
          </p:nvSpPr>
          <p:spPr bwMode="auto">
            <a:xfrm>
              <a:off x="4368" y="576"/>
              <a:ext cx="384" cy="96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5" name="Group 203"/>
          <p:cNvGrpSpPr>
            <a:grpSpLocks/>
          </p:cNvGrpSpPr>
          <p:nvPr/>
        </p:nvGrpSpPr>
        <p:grpSpPr bwMode="auto">
          <a:xfrm>
            <a:off x="7543800" y="2590800"/>
            <a:ext cx="381000" cy="762000"/>
            <a:chOff x="4752" y="864"/>
            <a:chExt cx="240" cy="480"/>
          </a:xfrm>
        </p:grpSpPr>
        <p:sp>
          <p:nvSpPr>
            <p:cNvPr id="196" name="Oval 194"/>
            <p:cNvSpPr>
              <a:spLocks noChangeArrowheads="1"/>
            </p:cNvSpPr>
            <p:nvPr/>
          </p:nvSpPr>
          <p:spPr bwMode="auto">
            <a:xfrm>
              <a:off x="4800" y="1152"/>
              <a:ext cx="192" cy="192"/>
            </a:xfrm>
            <a:prstGeom prst="ellipse">
              <a:avLst/>
            </a:prstGeom>
            <a:solidFill>
              <a:srgbClr val="80808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" name="Line 197"/>
            <p:cNvSpPr>
              <a:spLocks noChangeShapeType="1"/>
            </p:cNvSpPr>
            <p:nvPr/>
          </p:nvSpPr>
          <p:spPr bwMode="auto">
            <a:xfrm>
              <a:off x="4752" y="864"/>
              <a:ext cx="144" cy="288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8" name="Group 204"/>
          <p:cNvGrpSpPr>
            <a:grpSpLocks/>
          </p:cNvGrpSpPr>
          <p:nvPr/>
        </p:nvGrpSpPr>
        <p:grpSpPr bwMode="auto">
          <a:xfrm>
            <a:off x="7620000" y="3352800"/>
            <a:ext cx="304800" cy="533400"/>
            <a:chOff x="4800" y="1344"/>
            <a:chExt cx="192" cy="336"/>
          </a:xfrm>
        </p:grpSpPr>
        <p:sp>
          <p:nvSpPr>
            <p:cNvPr id="199" name="Oval 193"/>
            <p:cNvSpPr>
              <a:spLocks noChangeArrowheads="1"/>
            </p:cNvSpPr>
            <p:nvPr/>
          </p:nvSpPr>
          <p:spPr bwMode="auto">
            <a:xfrm>
              <a:off x="4800" y="1488"/>
              <a:ext cx="192" cy="192"/>
            </a:xfrm>
            <a:prstGeom prst="ellipse">
              <a:avLst/>
            </a:prstGeom>
            <a:solidFill>
              <a:srgbClr val="80808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" name="Line 198"/>
            <p:cNvSpPr>
              <a:spLocks noChangeShapeType="1"/>
            </p:cNvSpPr>
            <p:nvPr/>
          </p:nvSpPr>
          <p:spPr bwMode="auto">
            <a:xfrm>
              <a:off x="4896" y="1344"/>
              <a:ext cx="0" cy="144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1" name="Group 205"/>
          <p:cNvGrpSpPr>
            <a:grpSpLocks/>
          </p:cNvGrpSpPr>
          <p:nvPr/>
        </p:nvGrpSpPr>
        <p:grpSpPr bwMode="auto">
          <a:xfrm>
            <a:off x="7772400" y="3886200"/>
            <a:ext cx="609600" cy="533400"/>
            <a:chOff x="4896" y="1680"/>
            <a:chExt cx="384" cy="336"/>
          </a:xfrm>
        </p:grpSpPr>
        <p:sp>
          <p:nvSpPr>
            <p:cNvPr id="202" name="Oval 192"/>
            <p:cNvSpPr>
              <a:spLocks noChangeArrowheads="1"/>
            </p:cNvSpPr>
            <p:nvPr/>
          </p:nvSpPr>
          <p:spPr bwMode="auto">
            <a:xfrm>
              <a:off x="5088" y="1824"/>
              <a:ext cx="192" cy="192"/>
            </a:xfrm>
            <a:prstGeom prst="ellipse">
              <a:avLst/>
            </a:prstGeom>
            <a:solidFill>
              <a:srgbClr val="80808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" name="Line 199"/>
            <p:cNvSpPr>
              <a:spLocks noChangeShapeType="1"/>
            </p:cNvSpPr>
            <p:nvPr/>
          </p:nvSpPr>
          <p:spPr bwMode="auto">
            <a:xfrm>
              <a:off x="4896" y="1680"/>
              <a:ext cx="288" cy="144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4" name="Group 206"/>
          <p:cNvGrpSpPr>
            <a:grpSpLocks/>
          </p:cNvGrpSpPr>
          <p:nvPr/>
        </p:nvGrpSpPr>
        <p:grpSpPr bwMode="auto">
          <a:xfrm>
            <a:off x="8229600" y="4419600"/>
            <a:ext cx="609600" cy="457200"/>
            <a:chOff x="5184" y="2016"/>
            <a:chExt cx="384" cy="288"/>
          </a:xfrm>
        </p:grpSpPr>
        <p:sp>
          <p:nvSpPr>
            <p:cNvPr id="205" name="Oval 200"/>
            <p:cNvSpPr>
              <a:spLocks noChangeArrowheads="1"/>
            </p:cNvSpPr>
            <p:nvPr/>
          </p:nvSpPr>
          <p:spPr bwMode="auto">
            <a:xfrm>
              <a:off x="5376" y="2112"/>
              <a:ext cx="192" cy="192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Line 201"/>
            <p:cNvSpPr>
              <a:spLocks noChangeShapeType="1"/>
            </p:cNvSpPr>
            <p:nvPr/>
          </p:nvSpPr>
          <p:spPr bwMode="auto">
            <a:xfrm>
              <a:off x="5184" y="2016"/>
              <a:ext cx="288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8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2895600" cy="452596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package Bug;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4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/**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* class </a:t>
            </a:r>
            <a:r>
              <a:rPr lang="en-US" sz="400" b="1" dirty="0" err="1"/>
              <a:t>AllocationVector</a:t>
            </a:r>
            <a:r>
              <a:rPr lang="en-US" sz="400" b="1" dirty="0"/>
              <a:t>: Used to manage allocation and freeing of blocks.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* BUG DOCUMENTATION: There is a synchronization GAP between the methods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* "</a:t>
            </a:r>
            <a:r>
              <a:rPr lang="en-US" sz="400" b="1" dirty="0" err="1"/>
              <a:t>getFreeBlockIndex</a:t>
            </a:r>
            <a:r>
              <a:rPr lang="en-US" sz="400" b="1" dirty="0"/>
              <a:t>" and "</a:t>
            </a:r>
            <a:r>
              <a:rPr lang="en-US" sz="400" b="1" dirty="0" err="1"/>
              <a:t>markAsAllocatedBlock</a:t>
            </a:r>
            <a:r>
              <a:rPr lang="en-US" sz="400" b="1" dirty="0"/>
              <a:t>", in which anything can be done.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public class </a:t>
            </a:r>
            <a:r>
              <a:rPr lang="en-US" sz="400" b="1" dirty="0" err="1"/>
              <a:t>AllocationVector</a:t>
            </a:r>
            <a:r>
              <a:rPr lang="en-US" sz="400" b="1" dirty="0"/>
              <a:t>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/**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* Character vector which holds information about allocated and free blocks, in the following way: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* if vector[</a:t>
            </a:r>
            <a:r>
              <a:rPr lang="en-US" sz="400" b="1" dirty="0" err="1"/>
              <a:t>i</a:t>
            </a:r>
            <a:r>
              <a:rPr lang="en-US" sz="400" b="1" dirty="0"/>
              <a:t>] == 'F' -&gt; </a:t>
            </a:r>
            <a:r>
              <a:rPr lang="en-US" sz="400" b="1" dirty="0" err="1"/>
              <a:t>i-th</a:t>
            </a:r>
            <a:r>
              <a:rPr lang="en-US" sz="400" b="1" dirty="0"/>
              <a:t> block is free.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* if vector[</a:t>
            </a:r>
            <a:r>
              <a:rPr lang="en-US" sz="400" b="1" dirty="0" err="1"/>
              <a:t>i</a:t>
            </a:r>
            <a:r>
              <a:rPr lang="en-US" sz="400" b="1" dirty="0"/>
              <a:t>] == 'A' -&gt; </a:t>
            </a:r>
            <a:r>
              <a:rPr lang="en-US" sz="400" b="1" dirty="0" err="1"/>
              <a:t>i-th</a:t>
            </a:r>
            <a:r>
              <a:rPr lang="en-US" sz="400" b="1" dirty="0"/>
              <a:t> block is allocated.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private char[] vector = null;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4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/**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* Constructor: Constructs </a:t>
            </a:r>
            <a:r>
              <a:rPr lang="en-US" sz="400" b="1" dirty="0" err="1"/>
              <a:t>AllocationVector</a:t>
            </a:r>
            <a:r>
              <a:rPr lang="en-US" sz="400" b="1" dirty="0"/>
              <a:t> for 'size' blocks, when all blocks are free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* @</a:t>
            </a:r>
            <a:r>
              <a:rPr lang="en-US" sz="400" b="1" dirty="0" err="1"/>
              <a:t>param</a:t>
            </a:r>
            <a:r>
              <a:rPr lang="en-US" sz="400" b="1" dirty="0"/>
              <a:t> size </a:t>
            </a:r>
            <a:r>
              <a:rPr lang="en-US" sz="400" b="1" dirty="0" err="1"/>
              <a:t>Size</a:t>
            </a:r>
            <a:r>
              <a:rPr lang="en-US" sz="400" b="1" dirty="0"/>
              <a:t> of </a:t>
            </a:r>
            <a:r>
              <a:rPr lang="en-US" sz="400" b="1" dirty="0" err="1"/>
              <a:t>AllocationVector</a:t>
            </a:r>
            <a:r>
              <a:rPr lang="en-US" sz="400" b="1" dirty="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public </a:t>
            </a:r>
            <a:r>
              <a:rPr lang="en-US" sz="400" b="1" dirty="0" err="1"/>
              <a:t>AllocationVector</a:t>
            </a:r>
            <a:r>
              <a:rPr lang="en-US" sz="400" b="1" dirty="0"/>
              <a:t>(</a:t>
            </a:r>
            <a:r>
              <a:rPr lang="en-US" sz="400" b="1" dirty="0" err="1"/>
              <a:t>int</a:t>
            </a:r>
            <a:r>
              <a:rPr lang="en-US" sz="400" b="1" dirty="0"/>
              <a:t> size)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 // Allocating vector of size 'size', when all blocks are assigned to free.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 vector = new char[size];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 for (</a:t>
            </a:r>
            <a:r>
              <a:rPr lang="en-US" sz="400" b="1" dirty="0" err="1"/>
              <a:t>int</a:t>
            </a:r>
            <a:r>
              <a:rPr lang="en-US" sz="400" b="1" dirty="0"/>
              <a:t> </a:t>
            </a:r>
            <a:r>
              <a:rPr lang="en-US" sz="400" b="1" dirty="0" err="1"/>
              <a:t>i</a:t>
            </a:r>
            <a:r>
              <a:rPr lang="en-US" sz="400" b="1" dirty="0"/>
              <a:t>=0; </a:t>
            </a:r>
            <a:r>
              <a:rPr lang="en-US" sz="400" b="1" dirty="0" err="1"/>
              <a:t>i</a:t>
            </a:r>
            <a:r>
              <a:rPr lang="en-US" sz="400" b="1" dirty="0"/>
              <a:t> &lt; size; </a:t>
            </a:r>
            <a:r>
              <a:rPr lang="en-US" sz="400" b="1" dirty="0" err="1"/>
              <a:t>i</a:t>
            </a:r>
            <a:r>
              <a:rPr lang="en-US" sz="400" b="1" dirty="0"/>
              <a:t>++)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   vector[</a:t>
            </a:r>
            <a:r>
              <a:rPr lang="en-US" sz="400" b="1" dirty="0" err="1"/>
              <a:t>i</a:t>
            </a:r>
            <a:r>
              <a:rPr lang="en-US" sz="400" b="1" dirty="0"/>
              <a:t>] = 'F';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4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/**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* Returns index of free block, if such exists.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* If no free block, then -1 is returned.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* @return Index of free block if such exists, else -1.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synchronized public </a:t>
            </a:r>
            <a:r>
              <a:rPr lang="en-US" sz="400" b="1" dirty="0" err="1"/>
              <a:t>int</a:t>
            </a:r>
            <a:r>
              <a:rPr lang="en-US" sz="400" b="1" dirty="0"/>
              <a:t> </a:t>
            </a:r>
            <a:r>
              <a:rPr lang="en-US" sz="400" b="1" dirty="0" err="1"/>
              <a:t>getFreeBlockIndex</a:t>
            </a:r>
            <a:r>
              <a:rPr lang="en-US" sz="400" b="1" dirty="0"/>
              <a:t>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 </a:t>
            </a:r>
            <a:r>
              <a:rPr lang="en-US" sz="400" b="1" dirty="0" err="1"/>
              <a:t>int</a:t>
            </a:r>
            <a:r>
              <a:rPr lang="en-US" sz="400" b="1" dirty="0"/>
              <a:t> </a:t>
            </a:r>
            <a:r>
              <a:rPr lang="en-US" sz="400" b="1" dirty="0" err="1"/>
              <a:t>i</a:t>
            </a:r>
            <a:r>
              <a:rPr lang="en-US" sz="400" b="1" dirty="0"/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 </a:t>
            </a:r>
            <a:r>
              <a:rPr lang="en-US" sz="400" b="1" dirty="0" err="1"/>
              <a:t>int</a:t>
            </a:r>
            <a:r>
              <a:rPr lang="en-US" sz="400" b="1" dirty="0"/>
              <a:t> count;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 </a:t>
            </a:r>
            <a:r>
              <a:rPr lang="en-US" sz="400" b="1" dirty="0" err="1"/>
              <a:t>int</a:t>
            </a:r>
            <a:r>
              <a:rPr lang="en-US" sz="400" b="1" dirty="0"/>
              <a:t> </a:t>
            </a:r>
            <a:r>
              <a:rPr lang="en-US" sz="400" b="1" dirty="0" err="1"/>
              <a:t>startIndex</a:t>
            </a:r>
            <a:r>
              <a:rPr lang="en-US" sz="400" b="1" dirty="0"/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 </a:t>
            </a:r>
            <a:r>
              <a:rPr lang="en-US" sz="400" b="1" dirty="0" err="1"/>
              <a:t>int</a:t>
            </a:r>
            <a:r>
              <a:rPr lang="en-US" sz="400" b="1" dirty="0"/>
              <a:t> interval;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 </a:t>
            </a:r>
            <a:r>
              <a:rPr lang="en-US" sz="400" b="1" dirty="0" err="1"/>
              <a:t>int</a:t>
            </a:r>
            <a:r>
              <a:rPr lang="en-US" sz="400" b="1" dirty="0"/>
              <a:t> </a:t>
            </a:r>
            <a:r>
              <a:rPr lang="en-US" sz="400" b="1" dirty="0" err="1"/>
              <a:t>searchDirection</a:t>
            </a:r>
            <a:r>
              <a:rPr lang="en-US" sz="400" b="1" dirty="0"/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 double </a:t>
            </a:r>
            <a:r>
              <a:rPr lang="en-US" sz="400" b="1" dirty="0" err="1"/>
              <a:t>randomValue</a:t>
            </a:r>
            <a:r>
              <a:rPr lang="en-US" sz="400" b="1" dirty="0"/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 </a:t>
            </a:r>
            <a:r>
              <a:rPr lang="en-US" sz="400" b="1" dirty="0" err="1"/>
              <a:t>int</a:t>
            </a:r>
            <a:r>
              <a:rPr lang="en-US" sz="400" b="1" dirty="0"/>
              <a:t>[] </a:t>
            </a:r>
            <a:r>
              <a:rPr lang="en-US" sz="400" b="1" dirty="0" err="1"/>
              <a:t>primeValues</a:t>
            </a:r>
            <a:r>
              <a:rPr lang="en-US" sz="400" b="1" dirty="0"/>
              <a:t> = { 1, 2, 3, 5, 7, 11, 13, 17, 19, 23, 29, 31, 37, 41, 43, 47, 53 };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 </a:t>
            </a:r>
            <a:r>
              <a:rPr lang="en-US" sz="400" b="1" dirty="0" err="1"/>
              <a:t>randomValue</a:t>
            </a:r>
            <a:r>
              <a:rPr lang="en-US" sz="400" b="1" dirty="0"/>
              <a:t> = </a:t>
            </a:r>
            <a:r>
              <a:rPr lang="en-US" sz="400" b="1" dirty="0" err="1"/>
              <a:t>Math.random</a:t>
            </a:r>
            <a:r>
              <a:rPr lang="en-US" sz="400" b="1" dirty="0"/>
              <a:t>();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4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 // Choosing randomly start entry for search.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 </a:t>
            </a:r>
            <a:r>
              <a:rPr lang="en-US" sz="400" b="1" dirty="0" err="1"/>
              <a:t>startIndex</a:t>
            </a:r>
            <a:r>
              <a:rPr lang="en-US" sz="400" b="1" dirty="0"/>
              <a:t> = (</a:t>
            </a:r>
            <a:r>
              <a:rPr lang="en-US" sz="400" b="1" dirty="0" err="1"/>
              <a:t>int</a:t>
            </a:r>
            <a:r>
              <a:rPr lang="en-US" sz="400" b="1" dirty="0"/>
              <a:t>)</a:t>
            </a:r>
            <a:r>
              <a:rPr lang="en-US" sz="400" b="1" dirty="0" err="1"/>
              <a:t>Math.floor</a:t>
            </a:r>
            <a:r>
              <a:rPr lang="en-US" sz="400" b="1" dirty="0"/>
              <a:t>((</a:t>
            </a:r>
            <a:r>
              <a:rPr lang="en-US" sz="400" b="1" dirty="0" err="1"/>
              <a:t>vector.length</a:t>
            </a:r>
            <a:r>
              <a:rPr lang="en-US" sz="400" b="1" dirty="0"/>
              <a:t> - 1) * </a:t>
            </a:r>
            <a:r>
              <a:rPr lang="en-US" sz="400" b="1" dirty="0" err="1"/>
              <a:t>randomValue</a:t>
            </a:r>
            <a:r>
              <a:rPr lang="en-US" sz="400" b="1" dirty="0"/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4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 // Choosing randomly increment/decrement prime value.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 interval = </a:t>
            </a:r>
            <a:r>
              <a:rPr lang="en-US" sz="400" b="1" dirty="0" err="1"/>
              <a:t>primeValues</a:t>
            </a:r>
            <a:r>
              <a:rPr lang="en-US" sz="400" b="1" dirty="0"/>
              <a:t>[(</a:t>
            </a:r>
            <a:r>
              <a:rPr lang="en-US" sz="400" b="1" dirty="0" err="1"/>
              <a:t>int</a:t>
            </a:r>
            <a:r>
              <a:rPr lang="en-US" sz="400" b="1" dirty="0"/>
              <a:t>)</a:t>
            </a:r>
            <a:r>
              <a:rPr lang="en-US" sz="400" b="1" dirty="0" err="1"/>
              <a:t>Math.floor</a:t>
            </a:r>
            <a:r>
              <a:rPr lang="en-US" sz="400" b="1" dirty="0"/>
              <a:t>((</a:t>
            </a:r>
            <a:r>
              <a:rPr lang="en-US" sz="400" b="1" dirty="0" err="1"/>
              <a:t>primeValues.length</a:t>
            </a:r>
            <a:r>
              <a:rPr lang="en-US" sz="400" b="1" dirty="0"/>
              <a:t> - 1) * </a:t>
            </a:r>
            <a:r>
              <a:rPr lang="en-US" sz="400" b="1" dirty="0" err="1"/>
              <a:t>randomValue</a:t>
            </a:r>
            <a:r>
              <a:rPr lang="en-US" sz="400" b="1" dirty="0"/>
              <a:t>)];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4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 // Choosing randomly search direction and starting the search from randomly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 // </a:t>
            </a:r>
            <a:r>
              <a:rPr lang="en-US" sz="400" b="1" dirty="0" err="1"/>
              <a:t>choosen</a:t>
            </a:r>
            <a:r>
              <a:rPr lang="en-US" sz="400" b="1" dirty="0"/>
              <a:t> start entry in that direction with the randomly </a:t>
            </a:r>
            <a:r>
              <a:rPr lang="en-US" sz="400" b="1" dirty="0" err="1"/>
              <a:t>choosen</a:t>
            </a:r>
            <a:r>
              <a:rPr lang="en-US" sz="400" b="1" dirty="0"/>
              <a:t> interval.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 if (</a:t>
            </a:r>
            <a:r>
              <a:rPr lang="en-US" sz="400" b="1" dirty="0" err="1"/>
              <a:t>randomValue</a:t>
            </a:r>
            <a:r>
              <a:rPr lang="en-US" sz="400" b="1" dirty="0"/>
              <a:t> &gt; 0.5)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   // Searching forward.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   for (</a:t>
            </a:r>
            <a:r>
              <a:rPr lang="en-US" sz="400" b="1" dirty="0" err="1"/>
              <a:t>i</a:t>
            </a:r>
            <a:r>
              <a:rPr lang="en-US" sz="400" b="1" dirty="0"/>
              <a:t> = </a:t>
            </a:r>
            <a:r>
              <a:rPr lang="en-US" sz="400" b="1" dirty="0" err="1"/>
              <a:t>startIndex,count</a:t>
            </a:r>
            <a:r>
              <a:rPr lang="en-US" sz="400" b="1" dirty="0"/>
              <a:t> = 0; (count &lt; </a:t>
            </a:r>
            <a:r>
              <a:rPr lang="en-US" sz="400" b="1" dirty="0" err="1"/>
              <a:t>vector.length</a:t>
            </a:r>
            <a:r>
              <a:rPr lang="en-US" sz="400" b="1" dirty="0"/>
              <a:t>) &amp;&amp;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                                  (vector[</a:t>
            </a:r>
            <a:r>
              <a:rPr lang="en-US" sz="400" b="1" dirty="0" err="1"/>
              <a:t>i</a:t>
            </a:r>
            <a:r>
              <a:rPr lang="en-US" sz="400" b="1" dirty="0"/>
              <a:t>] != 'F')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                                ; </a:t>
            </a:r>
            <a:r>
              <a:rPr lang="en-US" sz="400" b="1" dirty="0" err="1"/>
              <a:t>i</a:t>
            </a:r>
            <a:r>
              <a:rPr lang="en-US" sz="400" b="1" dirty="0"/>
              <a:t> = </a:t>
            </a:r>
            <a:r>
              <a:rPr lang="en-US" sz="400" b="1" dirty="0" err="1"/>
              <a:t>i</a:t>
            </a:r>
            <a:r>
              <a:rPr lang="en-US" sz="400" b="1" dirty="0"/>
              <a:t> + interval, </a:t>
            </a:r>
            <a:r>
              <a:rPr lang="en-US" sz="400" b="1" dirty="0" err="1"/>
              <a:t>i</a:t>
            </a:r>
            <a:r>
              <a:rPr lang="en-US" sz="400" b="1" dirty="0"/>
              <a:t> %= </a:t>
            </a:r>
            <a:r>
              <a:rPr lang="en-US" sz="400" b="1" dirty="0" err="1"/>
              <a:t>vector.length</a:t>
            </a:r>
            <a:r>
              <a:rPr lang="en-US" sz="400" b="1" dirty="0"/>
              <a:t>, count++);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 } else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   // Searching backward.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   for (</a:t>
            </a:r>
            <a:r>
              <a:rPr lang="en-US" sz="400" b="1" dirty="0" err="1"/>
              <a:t>i</a:t>
            </a:r>
            <a:r>
              <a:rPr lang="en-US" sz="400" b="1" dirty="0"/>
              <a:t> = </a:t>
            </a:r>
            <a:r>
              <a:rPr lang="en-US" sz="400" b="1" dirty="0" err="1"/>
              <a:t>startIndex,count</a:t>
            </a:r>
            <a:r>
              <a:rPr lang="en-US" sz="400" b="1" dirty="0"/>
              <a:t> = 0; (count &lt; </a:t>
            </a:r>
            <a:r>
              <a:rPr lang="en-US" sz="400" b="1" dirty="0" err="1"/>
              <a:t>vector.length</a:t>
            </a:r>
            <a:r>
              <a:rPr lang="en-US" sz="400" b="1" dirty="0"/>
              <a:t>) &amp;&amp;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                                  (vector[</a:t>
            </a:r>
            <a:r>
              <a:rPr lang="en-US" sz="400" b="1" dirty="0" err="1"/>
              <a:t>i</a:t>
            </a:r>
            <a:r>
              <a:rPr lang="en-US" sz="400" b="1" dirty="0"/>
              <a:t>] != 'F')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                                ; count++)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       </a:t>
            </a:r>
            <a:r>
              <a:rPr lang="en-US" sz="400" b="1" dirty="0" err="1"/>
              <a:t>i</a:t>
            </a:r>
            <a:r>
              <a:rPr lang="en-US" sz="400" b="1" dirty="0"/>
              <a:t> = </a:t>
            </a:r>
            <a:r>
              <a:rPr lang="en-US" sz="400" b="1" dirty="0" err="1"/>
              <a:t>i</a:t>
            </a:r>
            <a:r>
              <a:rPr lang="en-US" sz="400" b="1" dirty="0"/>
              <a:t> - interval;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       if (</a:t>
            </a:r>
            <a:r>
              <a:rPr lang="en-US" sz="400" b="1" dirty="0" err="1"/>
              <a:t>i</a:t>
            </a:r>
            <a:r>
              <a:rPr lang="en-US" sz="400" b="1" dirty="0"/>
              <a:t> &lt; 0)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         </a:t>
            </a:r>
            <a:r>
              <a:rPr lang="en-US" sz="400" b="1" dirty="0" err="1"/>
              <a:t>i</a:t>
            </a:r>
            <a:r>
              <a:rPr lang="en-US" sz="400" b="1" dirty="0"/>
              <a:t> = </a:t>
            </a:r>
            <a:r>
              <a:rPr lang="en-US" sz="400" b="1" dirty="0" err="1"/>
              <a:t>i</a:t>
            </a:r>
            <a:r>
              <a:rPr lang="en-US" sz="400" b="1" dirty="0"/>
              <a:t> + </a:t>
            </a:r>
            <a:r>
              <a:rPr lang="en-US" sz="400" b="1" dirty="0" err="1"/>
              <a:t>vector.length</a:t>
            </a:r>
            <a:r>
              <a:rPr lang="en-US" sz="400" b="1" dirty="0"/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 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 if (count == </a:t>
            </a:r>
            <a:r>
              <a:rPr lang="en-US" sz="400" b="1" dirty="0" err="1"/>
              <a:t>vector.length</a:t>
            </a:r>
            <a:r>
              <a:rPr lang="en-US" sz="400" b="1" dirty="0"/>
              <a:t>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   return -1; // Indicates "no free block".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 else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   return </a:t>
            </a:r>
            <a:r>
              <a:rPr lang="en-US" sz="400" b="1" dirty="0" err="1"/>
              <a:t>i</a:t>
            </a:r>
            <a:r>
              <a:rPr lang="en-US" sz="400" b="1" dirty="0"/>
              <a:t>; // Returns the index of the found free block.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4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/**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* Marks </a:t>
            </a:r>
            <a:r>
              <a:rPr lang="en-US" sz="400" b="1" dirty="0" err="1"/>
              <a:t>i-th</a:t>
            </a:r>
            <a:r>
              <a:rPr lang="en-US" sz="400" b="1" dirty="0"/>
              <a:t> block as allocated.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* @</a:t>
            </a:r>
            <a:r>
              <a:rPr lang="en-US" sz="400" b="1" dirty="0" err="1"/>
              <a:t>param</a:t>
            </a:r>
            <a:r>
              <a:rPr lang="en-US" sz="400" b="1" dirty="0"/>
              <a:t> </a:t>
            </a:r>
            <a:r>
              <a:rPr lang="en-US" sz="400" b="1" dirty="0" err="1"/>
              <a:t>i</a:t>
            </a:r>
            <a:r>
              <a:rPr lang="en-US" sz="400" b="1" dirty="0"/>
              <a:t> Index of block to allocate.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* NOTE: If allocating already allocated block, then Exception is thrown.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synchronized public void  </a:t>
            </a:r>
            <a:r>
              <a:rPr lang="en-US" sz="400" b="1" dirty="0" err="1"/>
              <a:t>markAsAllocatedBlock</a:t>
            </a:r>
            <a:r>
              <a:rPr lang="en-US" sz="400" b="1" dirty="0"/>
              <a:t>(</a:t>
            </a:r>
            <a:r>
              <a:rPr lang="en-US" sz="400" b="1" dirty="0" err="1"/>
              <a:t>int</a:t>
            </a:r>
            <a:r>
              <a:rPr lang="en-US" sz="400" b="1" dirty="0"/>
              <a:t> </a:t>
            </a:r>
            <a:r>
              <a:rPr lang="en-US" sz="400" b="1" dirty="0" err="1"/>
              <a:t>i</a:t>
            </a:r>
            <a:r>
              <a:rPr lang="en-US" sz="400" b="1" dirty="0"/>
              <a:t>) throws Exception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 if (vector[</a:t>
            </a:r>
            <a:r>
              <a:rPr lang="en-US" sz="400" b="1" dirty="0" err="1"/>
              <a:t>i</a:t>
            </a:r>
            <a:r>
              <a:rPr lang="en-US" sz="400" b="1" dirty="0"/>
              <a:t>] != 'A')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   vector[</a:t>
            </a:r>
            <a:r>
              <a:rPr lang="en-US" sz="400" b="1" dirty="0" err="1"/>
              <a:t>i</a:t>
            </a:r>
            <a:r>
              <a:rPr lang="en-US" sz="400" b="1" dirty="0"/>
              <a:t>] = 'A'; // Allocates </a:t>
            </a:r>
            <a:r>
              <a:rPr lang="en-US" sz="400" b="1" dirty="0" err="1"/>
              <a:t>i-th</a:t>
            </a:r>
            <a:r>
              <a:rPr lang="en-US" sz="400" b="1" dirty="0"/>
              <a:t> block.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 } else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   throw new Exception("Allocation");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4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/**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* Marks </a:t>
            </a:r>
            <a:r>
              <a:rPr lang="en-US" sz="400" b="1" dirty="0" err="1"/>
              <a:t>i-th</a:t>
            </a:r>
            <a:r>
              <a:rPr lang="en-US" sz="400" b="1" dirty="0"/>
              <a:t> block as free.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* @</a:t>
            </a:r>
            <a:r>
              <a:rPr lang="en-US" sz="400" b="1" dirty="0" err="1"/>
              <a:t>param</a:t>
            </a:r>
            <a:r>
              <a:rPr lang="en-US" sz="400" b="1" dirty="0"/>
              <a:t> </a:t>
            </a:r>
            <a:r>
              <a:rPr lang="en-US" sz="400" b="1" dirty="0" err="1"/>
              <a:t>i</a:t>
            </a:r>
            <a:r>
              <a:rPr lang="en-US" sz="400" b="1" dirty="0"/>
              <a:t> Index of block to free.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* NOTE: If freeing already free block, then Exception is thrown.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*/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synchronized public void  </a:t>
            </a:r>
            <a:r>
              <a:rPr lang="en-US" sz="400" b="1" dirty="0" err="1"/>
              <a:t>markAsFreeBlock</a:t>
            </a:r>
            <a:r>
              <a:rPr lang="en-US" sz="400" b="1" dirty="0"/>
              <a:t>(</a:t>
            </a:r>
            <a:r>
              <a:rPr lang="en-US" sz="400" b="1" dirty="0" err="1"/>
              <a:t>int</a:t>
            </a:r>
            <a:r>
              <a:rPr lang="en-US" sz="400" b="1" dirty="0"/>
              <a:t> </a:t>
            </a:r>
            <a:r>
              <a:rPr lang="en-US" sz="400" b="1" dirty="0" err="1"/>
              <a:t>i</a:t>
            </a:r>
            <a:r>
              <a:rPr lang="en-US" sz="400" b="1" dirty="0"/>
              <a:t>) throws Exception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 if (vector[</a:t>
            </a:r>
            <a:r>
              <a:rPr lang="en-US" sz="400" b="1" dirty="0" err="1"/>
              <a:t>i</a:t>
            </a:r>
            <a:r>
              <a:rPr lang="en-US" sz="400" b="1" dirty="0"/>
              <a:t>] != 'F')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   vector[</a:t>
            </a:r>
            <a:r>
              <a:rPr lang="en-US" sz="400" b="1" dirty="0" err="1"/>
              <a:t>i</a:t>
            </a:r>
            <a:r>
              <a:rPr lang="en-US" sz="400" b="1" dirty="0"/>
              <a:t>] = 'F'; // Frees </a:t>
            </a:r>
            <a:r>
              <a:rPr lang="en-US" sz="400" b="1" dirty="0" err="1"/>
              <a:t>i-th</a:t>
            </a:r>
            <a:r>
              <a:rPr lang="en-US" sz="400" b="1" dirty="0"/>
              <a:t> block.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 } else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400" b="1" dirty="0"/>
              <a:t>      throw new Exception("Freeing");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00" b="1" dirty="0"/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00" b="1" dirty="0"/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00" b="1" dirty="0"/>
              <a:t>}</a:t>
            </a:r>
          </a:p>
        </p:txBody>
      </p:sp>
      <p:sp>
        <p:nvSpPr>
          <p:cNvPr id="210" name="Text Box 6"/>
          <p:cNvSpPr txBox="1">
            <a:spLocks noChangeArrowheads="1"/>
          </p:cNvSpPr>
          <p:nvPr/>
        </p:nvSpPr>
        <p:spPr bwMode="auto">
          <a:xfrm>
            <a:off x="1752600" y="3352800"/>
            <a:ext cx="10668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extract </a:t>
            </a:r>
          </a:p>
          <a:p>
            <a:pPr>
              <a:spcBef>
                <a:spcPct val="50000"/>
              </a:spcBef>
            </a:pPr>
            <a:r>
              <a:rPr lang="en-US" sz="1600" dirty="0"/>
              <a:t>model</a:t>
            </a:r>
          </a:p>
        </p:txBody>
      </p:sp>
      <p:cxnSp>
        <p:nvCxnSpPr>
          <p:cNvPr id="212" name="Straight Arrow Connector 211"/>
          <p:cNvCxnSpPr/>
          <p:nvPr/>
        </p:nvCxnSpPr>
        <p:spPr>
          <a:xfrm>
            <a:off x="1828800" y="3276600"/>
            <a:ext cx="609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0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5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 animBg="1"/>
      <p:bldP spid="179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18" name="AutoShape 30"/>
          <p:cNvSpPr>
            <a:spLocks noChangeArrowheads="1"/>
          </p:cNvSpPr>
          <p:nvPr/>
        </p:nvSpPr>
        <p:spPr bwMode="auto">
          <a:xfrm>
            <a:off x="6883400" y="5410200"/>
            <a:ext cx="2184400" cy="333375"/>
          </a:xfrm>
          <a:prstGeom prst="flowChartAlternateProcess">
            <a:avLst/>
          </a:prstGeom>
          <a:noFill/>
          <a:ln w="317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 eaLnBrk="0" hangingPunct="0">
              <a:lnSpc>
                <a:spcPts val="2400"/>
              </a:lnSpc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Times" pitchFamily="18" charset="0"/>
              </a:rPr>
              <a:t>[PC:X&gt;Y</a:t>
            </a:r>
            <a:r>
              <a:rPr lang="en-US" dirty="0">
                <a:solidFill>
                  <a:srgbClr val="FF0000"/>
                </a:solidFill>
                <a:latin typeface="Times" pitchFamily="18" charset="0"/>
                <a:sym typeface="Symbol" pitchFamily="18" charset="2"/>
              </a:rPr>
              <a:t></a:t>
            </a:r>
            <a:r>
              <a:rPr lang="en-US" dirty="0">
                <a:solidFill>
                  <a:srgbClr val="FF0000"/>
                </a:solidFill>
                <a:latin typeface="Times" pitchFamily="18" charset="0"/>
              </a:rPr>
              <a:t>Y&gt;X]</a:t>
            </a:r>
            <a:r>
              <a:rPr lang="en-US" dirty="0">
                <a:latin typeface="Times" pitchFamily="18" charset="0"/>
              </a:rPr>
              <a:t>END</a:t>
            </a:r>
            <a:endParaRPr lang="en-US" dirty="0">
              <a:solidFill>
                <a:schemeClr val="hlink"/>
              </a:solidFill>
              <a:latin typeface="Times" pitchFamily="18" charset="0"/>
            </a:endParaRPr>
          </a:p>
        </p:txBody>
      </p:sp>
      <p:sp>
        <p:nvSpPr>
          <p:cNvPr id="37916" name="AutoShape 28"/>
          <p:cNvSpPr>
            <a:spLocks noChangeArrowheads="1"/>
          </p:cNvSpPr>
          <p:nvPr/>
        </p:nvSpPr>
        <p:spPr bwMode="auto">
          <a:xfrm>
            <a:off x="4625975" y="5381625"/>
            <a:ext cx="2079625" cy="333375"/>
          </a:xfrm>
          <a:prstGeom prst="flowChartAlternateProcess">
            <a:avLst/>
          </a:prstGeom>
          <a:noFill/>
          <a:ln w="317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 eaLnBrk="0" hangingPunct="0">
              <a:lnSpc>
                <a:spcPts val="2400"/>
              </a:lnSpc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Times" pitchFamily="18" charset="0"/>
              </a:rPr>
              <a:t>[PC:X&gt;Y</a:t>
            </a:r>
            <a:r>
              <a:rPr lang="en-US" dirty="0">
                <a:solidFill>
                  <a:schemeClr val="accent2"/>
                </a:solidFill>
                <a:latin typeface="Times" pitchFamily="18" charset="0"/>
                <a:sym typeface="Symbol" pitchFamily="18" charset="2"/>
              </a:rPr>
              <a:t></a:t>
            </a:r>
            <a:r>
              <a:rPr lang="en-US" dirty="0">
                <a:solidFill>
                  <a:schemeClr val="accent2"/>
                </a:solidFill>
                <a:latin typeface="Times" pitchFamily="18" charset="0"/>
              </a:rPr>
              <a:t>Y≤X]</a:t>
            </a:r>
            <a:r>
              <a:rPr lang="en-US" dirty="0">
                <a:latin typeface="Times" pitchFamily="18" charset="0"/>
              </a:rPr>
              <a:t>END</a:t>
            </a:r>
          </a:p>
        </p:txBody>
      </p:sp>
      <p:sp>
        <p:nvSpPr>
          <p:cNvPr id="37907" name="AutoShape 19"/>
          <p:cNvSpPr>
            <a:spLocks noChangeArrowheads="1"/>
          </p:cNvSpPr>
          <p:nvPr/>
        </p:nvSpPr>
        <p:spPr bwMode="auto">
          <a:xfrm>
            <a:off x="6099175" y="4846638"/>
            <a:ext cx="1604963" cy="333375"/>
          </a:xfrm>
          <a:prstGeom prst="flowChartAlternateProcess">
            <a:avLst/>
          </a:prstGeom>
          <a:noFill/>
          <a:ln w="317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lnSpc>
                <a:spcPts val="2400"/>
              </a:lnSpc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Times" pitchFamily="18" charset="0"/>
              </a:rPr>
              <a:t>[PC:X&gt;Y]</a:t>
            </a:r>
            <a:r>
              <a:rPr lang="en-US">
                <a:latin typeface="Times" pitchFamily="18" charset="0"/>
              </a:rPr>
              <a:t>Y&gt;X ?</a:t>
            </a:r>
          </a:p>
        </p:txBody>
      </p:sp>
      <p:sp>
        <p:nvSpPr>
          <p:cNvPr id="37912" name="AutoShape 24"/>
          <p:cNvSpPr>
            <a:spLocks noChangeArrowheads="1"/>
          </p:cNvSpPr>
          <p:nvPr/>
        </p:nvSpPr>
        <p:spPr bwMode="auto">
          <a:xfrm>
            <a:off x="5715000" y="3246438"/>
            <a:ext cx="1744662" cy="333375"/>
          </a:xfrm>
          <a:prstGeom prst="flowChartAlternateProcess">
            <a:avLst/>
          </a:prstGeom>
          <a:noFill/>
          <a:ln w="317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lnSpc>
                <a:spcPts val="2400"/>
              </a:lnSpc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Times" pitchFamily="18" charset="0"/>
              </a:rPr>
              <a:t>[PC:X&gt;Y]</a:t>
            </a:r>
            <a:r>
              <a:rPr lang="en-US" dirty="0">
                <a:latin typeface="Times" pitchFamily="18" charset="0"/>
              </a:rPr>
              <a:t>x= X+Y</a:t>
            </a:r>
          </a:p>
        </p:txBody>
      </p:sp>
      <p:sp>
        <p:nvSpPr>
          <p:cNvPr id="37910" name="AutoShape 22"/>
          <p:cNvSpPr>
            <a:spLocks noChangeArrowheads="1"/>
          </p:cNvSpPr>
          <p:nvPr/>
        </p:nvSpPr>
        <p:spPr bwMode="auto">
          <a:xfrm>
            <a:off x="3962400" y="3246438"/>
            <a:ext cx="1498600" cy="333375"/>
          </a:xfrm>
          <a:prstGeom prst="flowChartAlternateProcess">
            <a:avLst/>
          </a:prstGeom>
          <a:noFill/>
          <a:ln w="317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 eaLnBrk="0" hangingPunct="0">
              <a:lnSpc>
                <a:spcPts val="2400"/>
              </a:lnSpc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Times" pitchFamily="18" charset="0"/>
              </a:rPr>
              <a:t>[PC:X≤Y]</a:t>
            </a:r>
            <a:r>
              <a:rPr lang="en-US" dirty="0">
                <a:latin typeface="Times" pitchFamily="18" charset="0"/>
              </a:rPr>
              <a:t>END</a:t>
            </a:r>
          </a:p>
        </p:txBody>
      </p:sp>
      <p:sp>
        <p:nvSpPr>
          <p:cNvPr id="37900" name="AutoShape 12"/>
          <p:cNvSpPr>
            <a:spLocks noChangeArrowheads="1"/>
          </p:cNvSpPr>
          <p:nvPr/>
        </p:nvSpPr>
        <p:spPr bwMode="auto">
          <a:xfrm>
            <a:off x="4648200" y="2714625"/>
            <a:ext cx="1752600" cy="333375"/>
          </a:xfrm>
          <a:prstGeom prst="flowChartAlternateProcess">
            <a:avLst/>
          </a:prstGeom>
          <a:noFill/>
          <a:ln w="317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 eaLnBrk="0" hangingPunct="0">
              <a:lnSpc>
                <a:spcPts val="2400"/>
              </a:lnSpc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Times" pitchFamily="18" charset="0"/>
              </a:rPr>
              <a:t>[</a:t>
            </a:r>
            <a:r>
              <a:rPr lang="en-US" dirty="0" err="1">
                <a:solidFill>
                  <a:schemeClr val="accent2"/>
                </a:solidFill>
                <a:latin typeface="Times" pitchFamily="18" charset="0"/>
              </a:rPr>
              <a:t>PC:true</a:t>
            </a:r>
            <a:r>
              <a:rPr lang="en-US" dirty="0">
                <a:solidFill>
                  <a:schemeClr val="accent2"/>
                </a:solidFill>
                <a:latin typeface="Times" pitchFamily="18" charset="0"/>
              </a:rPr>
              <a:t>]</a:t>
            </a:r>
            <a:r>
              <a:rPr lang="en-US" dirty="0">
                <a:latin typeface="Times" pitchFamily="18" charset="0"/>
              </a:rPr>
              <a:t> X &gt; Y ?</a:t>
            </a:r>
          </a:p>
        </p:txBody>
      </p:sp>
      <p:sp>
        <p:nvSpPr>
          <p:cNvPr id="37899" name="AutoShape 11"/>
          <p:cNvSpPr>
            <a:spLocks noChangeArrowheads="1"/>
          </p:cNvSpPr>
          <p:nvPr/>
        </p:nvSpPr>
        <p:spPr bwMode="auto">
          <a:xfrm>
            <a:off x="4648200" y="2209800"/>
            <a:ext cx="1984375" cy="333375"/>
          </a:xfrm>
          <a:prstGeom prst="flowChartAlternateProcess">
            <a:avLst/>
          </a:prstGeom>
          <a:noFill/>
          <a:ln w="317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lnSpc>
                <a:spcPts val="2400"/>
              </a:lnSpc>
              <a:spcBef>
                <a:spcPct val="50000"/>
              </a:spcBef>
            </a:pPr>
            <a:r>
              <a:rPr lang="en-US" dirty="0">
                <a:latin typeface="Times" pitchFamily="18" charset="0"/>
              </a:rPr>
              <a:t>[</a:t>
            </a:r>
            <a:r>
              <a:rPr lang="en-US" dirty="0" err="1">
                <a:latin typeface="Times" pitchFamily="18" charset="0"/>
              </a:rPr>
              <a:t>PC:true</a:t>
            </a:r>
            <a:r>
              <a:rPr lang="en-US" dirty="0">
                <a:latin typeface="Times" pitchFamily="18" charset="0"/>
              </a:rPr>
              <a:t>]x = </a:t>
            </a:r>
            <a:r>
              <a:rPr lang="en-US" dirty="0" err="1">
                <a:latin typeface="Times" pitchFamily="18" charset="0"/>
              </a:rPr>
              <a:t>X,y</a:t>
            </a:r>
            <a:r>
              <a:rPr lang="en-US" dirty="0">
                <a:latin typeface="Times" pitchFamily="18" charset="0"/>
              </a:rPr>
              <a:t> = Y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Symbolic Execution</a:t>
            </a:r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>
            <a:off x="5613400" y="2525713"/>
            <a:ext cx="0" cy="176212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arrow" w="lg" len="sm"/>
          </a:ln>
          <a:effectLst/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37902" name="AutoShape 14"/>
          <p:cNvSpPr>
            <a:spLocks noChangeArrowheads="1"/>
          </p:cNvSpPr>
          <p:nvPr/>
        </p:nvSpPr>
        <p:spPr bwMode="auto">
          <a:xfrm>
            <a:off x="5675313" y="3779838"/>
            <a:ext cx="2489200" cy="333375"/>
          </a:xfrm>
          <a:prstGeom prst="flowChartAlternateProcess">
            <a:avLst/>
          </a:prstGeom>
          <a:noFill/>
          <a:ln w="317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lnSpc>
                <a:spcPts val="2400"/>
              </a:lnSpc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Times" pitchFamily="18" charset="0"/>
              </a:rPr>
              <a:t>[PC:X&gt;Y]</a:t>
            </a:r>
            <a:r>
              <a:rPr lang="en-US">
                <a:latin typeface="Times" pitchFamily="18" charset="0"/>
              </a:rPr>
              <a:t>y = X+Y–Y = X</a:t>
            </a:r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>
            <a:off x="6680200" y="3603625"/>
            <a:ext cx="0" cy="17621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arrow" w="lg" len="sm"/>
          </a:ln>
          <a:effectLst/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5676900" y="4084638"/>
            <a:ext cx="2489200" cy="565150"/>
            <a:chOff x="2827" y="2350"/>
            <a:chExt cx="1568" cy="356"/>
          </a:xfrm>
        </p:grpSpPr>
        <p:sp>
          <p:nvSpPr>
            <p:cNvPr id="37905" name="AutoShape 17"/>
            <p:cNvSpPr>
              <a:spLocks noChangeArrowheads="1"/>
            </p:cNvSpPr>
            <p:nvPr/>
          </p:nvSpPr>
          <p:spPr bwMode="auto">
            <a:xfrm>
              <a:off x="2827" y="2496"/>
              <a:ext cx="1568" cy="210"/>
            </a:xfrm>
            <a:prstGeom prst="flowChartAlternateProcess">
              <a:avLst/>
            </a:prstGeom>
            <a:noFill/>
            <a:ln w="317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algn="ctr" eaLnBrk="0" hangingPunct="0">
                <a:lnSpc>
                  <a:spcPts val="2400"/>
                </a:lnSpc>
                <a:spcBef>
                  <a:spcPct val="50000"/>
                </a:spcBef>
              </a:pPr>
              <a:r>
                <a:rPr lang="en-US">
                  <a:solidFill>
                    <a:schemeClr val="accent2"/>
                  </a:solidFill>
                  <a:latin typeface="Times" pitchFamily="18" charset="0"/>
                </a:rPr>
                <a:t>[PC:X&gt;Y]</a:t>
              </a:r>
              <a:r>
                <a:rPr lang="en-US">
                  <a:latin typeface="Times" pitchFamily="18" charset="0"/>
                </a:rPr>
                <a:t>x = X+Y–X = Y</a:t>
              </a:r>
            </a:p>
          </p:txBody>
        </p:sp>
        <p:sp>
          <p:nvSpPr>
            <p:cNvPr id="37906" name="Line 18"/>
            <p:cNvSpPr>
              <a:spLocks noChangeShapeType="1"/>
            </p:cNvSpPr>
            <p:nvPr/>
          </p:nvSpPr>
          <p:spPr bwMode="auto">
            <a:xfrm>
              <a:off x="3443" y="2350"/>
              <a:ext cx="4" cy="151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 type="arrow" w="lg" len="sm"/>
            </a:ln>
            <a:effectLst/>
          </p:spPr>
          <p:txBody>
            <a:bodyPr lIns="92075" tIns="46038" rIns="92075" bIns="46038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7908" name="Line 20"/>
          <p:cNvSpPr>
            <a:spLocks noChangeShapeType="1"/>
          </p:cNvSpPr>
          <p:nvPr/>
        </p:nvSpPr>
        <p:spPr bwMode="auto">
          <a:xfrm>
            <a:off x="6667500" y="4618038"/>
            <a:ext cx="0" cy="228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arrow" w="lg" len="sm"/>
          </a:ln>
          <a:effectLst/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609600" y="2133600"/>
            <a:ext cx="2819400" cy="40386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70000"/>
              </a:spcBef>
            </a:pPr>
            <a:r>
              <a:rPr lang="en-US" sz="2000" b="1">
                <a:latin typeface="Times" pitchFamily="18" charset="0"/>
              </a:rPr>
              <a:t>int</a:t>
            </a:r>
            <a:r>
              <a:rPr lang="en-US" sz="2000">
                <a:latin typeface="Times" pitchFamily="18" charset="0"/>
              </a:rPr>
              <a:t> x, y;</a:t>
            </a:r>
          </a:p>
          <a:p>
            <a:pPr marL="342900" indent="-342900" eaLnBrk="0" hangingPunct="0">
              <a:spcBef>
                <a:spcPct val="70000"/>
              </a:spcBef>
            </a:pPr>
            <a:r>
              <a:rPr lang="en-US" sz="2000" b="1">
                <a:latin typeface="Times" pitchFamily="18" charset="0"/>
              </a:rPr>
              <a:t>if </a:t>
            </a:r>
            <a:r>
              <a:rPr lang="en-US" sz="2000">
                <a:latin typeface="Times" pitchFamily="18" charset="0"/>
              </a:rPr>
              <a:t>(x &gt; y) {</a:t>
            </a:r>
          </a:p>
          <a:p>
            <a:pPr marL="342900" indent="-342900" eaLnBrk="0" hangingPunct="0">
              <a:spcBef>
                <a:spcPct val="70000"/>
              </a:spcBef>
            </a:pPr>
            <a:r>
              <a:rPr lang="en-US" sz="2000">
                <a:latin typeface="Times" pitchFamily="18" charset="0"/>
              </a:rPr>
              <a:t>  x = x + y;</a:t>
            </a:r>
          </a:p>
          <a:p>
            <a:pPr marL="342900" indent="-342900" eaLnBrk="0" hangingPunct="0">
              <a:spcBef>
                <a:spcPct val="70000"/>
              </a:spcBef>
            </a:pPr>
            <a:r>
              <a:rPr lang="en-US" sz="2000">
                <a:latin typeface="Times" pitchFamily="18" charset="0"/>
              </a:rPr>
              <a:t>  y = x – y;</a:t>
            </a:r>
          </a:p>
          <a:p>
            <a:pPr marL="342900" indent="-342900" eaLnBrk="0" hangingPunct="0">
              <a:spcBef>
                <a:spcPct val="70000"/>
              </a:spcBef>
            </a:pPr>
            <a:r>
              <a:rPr lang="en-US" sz="2000">
                <a:latin typeface="Times" pitchFamily="18" charset="0"/>
              </a:rPr>
              <a:t>  x = x – y;</a:t>
            </a:r>
          </a:p>
          <a:p>
            <a:pPr marL="342900" indent="-342900" eaLnBrk="0" hangingPunct="0">
              <a:spcBef>
                <a:spcPct val="70000"/>
              </a:spcBef>
            </a:pPr>
            <a:r>
              <a:rPr lang="en-US" sz="2000">
                <a:latin typeface="Times" pitchFamily="18" charset="0"/>
              </a:rPr>
              <a:t>  </a:t>
            </a:r>
            <a:r>
              <a:rPr lang="en-US" sz="2000" b="1">
                <a:latin typeface="Times" pitchFamily="18" charset="0"/>
              </a:rPr>
              <a:t>if </a:t>
            </a:r>
            <a:r>
              <a:rPr lang="en-US" sz="2000">
                <a:latin typeface="Times" pitchFamily="18" charset="0"/>
              </a:rPr>
              <a:t>(x &gt; y)</a:t>
            </a:r>
          </a:p>
          <a:p>
            <a:pPr marL="342900" indent="-342900" eaLnBrk="0" hangingPunct="0">
              <a:spcBef>
                <a:spcPct val="70000"/>
              </a:spcBef>
            </a:pPr>
            <a:r>
              <a:rPr lang="en-US" sz="2000">
                <a:latin typeface="Times" pitchFamily="18" charset="0"/>
              </a:rPr>
              <a:t>    </a:t>
            </a:r>
            <a:r>
              <a:rPr lang="en-US" sz="2000" b="1">
                <a:latin typeface="Times" pitchFamily="18" charset="0"/>
              </a:rPr>
              <a:t>assert</a:t>
            </a:r>
            <a:r>
              <a:rPr lang="en-US" sz="2000">
                <a:latin typeface="Times" pitchFamily="18" charset="0"/>
              </a:rPr>
              <a:t> false;</a:t>
            </a:r>
          </a:p>
          <a:p>
            <a:pPr marL="342900" indent="-342900" eaLnBrk="0" hangingPunct="0">
              <a:spcBef>
                <a:spcPct val="70000"/>
              </a:spcBef>
            </a:pPr>
            <a:r>
              <a:rPr lang="en-US" sz="2000">
                <a:latin typeface="Times" pitchFamily="18" charset="0"/>
              </a:rPr>
              <a:t>}</a:t>
            </a:r>
          </a:p>
        </p:txBody>
      </p:sp>
      <p:sp>
        <p:nvSpPr>
          <p:cNvPr id="37911" name="Line 23"/>
          <p:cNvSpPr>
            <a:spLocks noChangeShapeType="1"/>
          </p:cNvSpPr>
          <p:nvPr/>
        </p:nvSpPr>
        <p:spPr bwMode="auto">
          <a:xfrm flipH="1">
            <a:off x="4654550" y="3063875"/>
            <a:ext cx="966788" cy="18097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arrow" w="lg" len="sm"/>
          </a:ln>
          <a:effectLst/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37913" name="Line 25"/>
          <p:cNvSpPr>
            <a:spLocks noChangeShapeType="1"/>
          </p:cNvSpPr>
          <p:nvPr/>
        </p:nvSpPr>
        <p:spPr bwMode="auto">
          <a:xfrm>
            <a:off x="5632450" y="3063875"/>
            <a:ext cx="1066800" cy="18097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arrow" w="lg" len="sm"/>
          </a:ln>
          <a:effectLst/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37914" name="Rectangle 26"/>
          <p:cNvSpPr>
            <a:spLocks noChangeArrowheads="1"/>
          </p:cNvSpPr>
          <p:nvPr/>
        </p:nvSpPr>
        <p:spPr bwMode="auto">
          <a:xfrm>
            <a:off x="4508500" y="2941638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" pitchFamily="18" charset="0"/>
              </a:rPr>
              <a:t>false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6245225" y="2924175"/>
            <a:ext cx="460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" pitchFamily="18" charset="0"/>
              </a:rPr>
              <a:t>true</a:t>
            </a:r>
          </a:p>
        </p:txBody>
      </p:sp>
      <p:sp>
        <p:nvSpPr>
          <p:cNvPr id="37917" name="Line 29"/>
          <p:cNvSpPr>
            <a:spLocks noChangeShapeType="1"/>
          </p:cNvSpPr>
          <p:nvPr/>
        </p:nvSpPr>
        <p:spPr bwMode="auto">
          <a:xfrm flipH="1">
            <a:off x="5732463" y="5200650"/>
            <a:ext cx="966787" cy="18097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arrow" w="lg" len="sm"/>
          </a:ln>
          <a:effectLst/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37919" name="Line 31"/>
          <p:cNvSpPr>
            <a:spLocks noChangeShapeType="1"/>
          </p:cNvSpPr>
          <p:nvPr/>
        </p:nvSpPr>
        <p:spPr bwMode="auto">
          <a:xfrm>
            <a:off x="6723063" y="5202238"/>
            <a:ext cx="1066800" cy="18097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arrow" w="lg" len="sm"/>
          </a:ln>
          <a:effectLst/>
        </p:spPr>
        <p:txBody>
          <a:bodyPr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37920" name="Rectangle 32"/>
          <p:cNvSpPr>
            <a:spLocks noChangeArrowheads="1"/>
          </p:cNvSpPr>
          <p:nvPr/>
        </p:nvSpPr>
        <p:spPr bwMode="auto">
          <a:xfrm>
            <a:off x="5486400" y="5105400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" pitchFamily="18" charset="0"/>
              </a:rPr>
              <a:t>false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7540625" y="5105400"/>
            <a:ext cx="460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Times" pitchFamily="18" charset="0"/>
              </a:rPr>
              <a:t>true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4876800" y="1752600"/>
            <a:ext cx="1471613" cy="485775"/>
            <a:chOff x="3095" y="1151"/>
            <a:chExt cx="927" cy="306"/>
          </a:xfrm>
        </p:grpSpPr>
        <p:sp>
          <p:nvSpPr>
            <p:cNvPr id="37923" name="Rectangle 35"/>
            <p:cNvSpPr>
              <a:spLocks noChangeArrowheads="1"/>
            </p:cNvSpPr>
            <p:nvPr/>
          </p:nvSpPr>
          <p:spPr bwMode="auto">
            <a:xfrm>
              <a:off x="3168" y="1151"/>
              <a:ext cx="85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dirty="0">
                  <a:solidFill>
                    <a:schemeClr val="accent2"/>
                  </a:solidFill>
                  <a:latin typeface="Times" pitchFamily="18" charset="0"/>
                </a:rPr>
                <a:t>path condition</a:t>
              </a:r>
            </a:p>
          </p:txBody>
        </p:sp>
        <p:sp>
          <p:nvSpPr>
            <p:cNvPr id="37924" name="Freeform 36"/>
            <p:cNvSpPr>
              <a:spLocks/>
            </p:cNvSpPr>
            <p:nvPr/>
          </p:nvSpPr>
          <p:spPr bwMode="auto">
            <a:xfrm flipH="1">
              <a:off x="3095" y="1296"/>
              <a:ext cx="121" cy="161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173" y="43"/>
                </a:cxn>
                <a:cxn ang="0">
                  <a:pos x="236" y="71"/>
                </a:cxn>
                <a:cxn ang="0">
                  <a:pos x="291" y="140"/>
                </a:cxn>
              </a:cxnLst>
              <a:rect l="0" t="0" r="r" b="b"/>
              <a:pathLst>
                <a:path w="291" h="140">
                  <a:moveTo>
                    <a:pt x="0" y="15"/>
                  </a:moveTo>
                  <a:cubicBezTo>
                    <a:pt x="43" y="0"/>
                    <a:pt x="133" y="16"/>
                    <a:pt x="173" y="43"/>
                  </a:cubicBezTo>
                  <a:cubicBezTo>
                    <a:pt x="192" y="56"/>
                    <a:pt x="236" y="71"/>
                    <a:pt x="236" y="71"/>
                  </a:cubicBezTo>
                  <a:cubicBezTo>
                    <a:pt x="262" y="89"/>
                    <a:pt x="277" y="112"/>
                    <a:pt x="291" y="140"/>
                  </a:cubicBezTo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498475" y="1447800"/>
            <a:ext cx="3540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 b="1" dirty="0">
                <a:solidFill>
                  <a:schemeClr val="tx2"/>
                </a:solidFill>
                <a:latin typeface="Times" pitchFamily="18" charset="0"/>
              </a:rPr>
              <a:t>Code that swaps 2 integers</a:t>
            </a:r>
          </a:p>
        </p:txBody>
      </p:sp>
      <p:sp>
        <p:nvSpPr>
          <p:cNvPr id="37926" name="Rectangle 38"/>
          <p:cNvSpPr>
            <a:spLocks noChangeArrowheads="1"/>
          </p:cNvSpPr>
          <p:nvPr/>
        </p:nvSpPr>
        <p:spPr bwMode="auto">
          <a:xfrm>
            <a:off x="4554538" y="1447800"/>
            <a:ext cx="2906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chemeClr val="tx2"/>
                </a:solidFill>
                <a:latin typeface="Times" pitchFamily="18" charset="0"/>
              </a:rPr>
              <a:t>Symbolic Execution Tree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52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experience with </a:t>
            </a:r>
            <a:r>
              <a:rPr lang="en-US" cap="small" dirty="0" smtClean="0"/>
              <a:t>Choco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Java API (easy integration with JPF)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A few bugs</a:t>
            </a:r>
          </a:p>
          <a:p>
            <a:r>
              <a:rPr lang="en-US" dirty="0" smtClean="0"/>
              <a:t>Challenges of using Constraint Solver (any)</a:t>
            </a:r>
          </a:p>
          <a:p>
            <a:pPr lvl="1"/>
            <a:r>
              <a:rPr lang="en-US" dirty="0" smtClean="0"/>
              <a:t>We typically work with huge (i.e., unbounded) domains, huge numbers of variables, huge numbers of complex constraints…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53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7604125" algn="r"/>
              </a:tabLst>
            </a:pPr>
            <a:r>
              <a:rPr lang="en-US" cap="small" dirty="0" err="1" smtClean="0"/>
              <a:t>Choco</a:t>
            </a:r>
            <a:r>
              <a:rPr lang="en-US" dirty="0" smtClean="0"/>
              <a:t>: implementing a CP kernel. </a:t>
            </a:r>
          </a:p>
          <a:p>
            <a:pPr>
              <a:buNone/>
            </a:pPr>
            <a:r>
              <a:rPr lang="en-US" sz="2400" dirty="0" smtClean="0"/>
              <a:t>	F. </a:t>
            </a:r>
            <a:r>
              <a:rPr lang="en-US" sz="2400" dirty="0" err="1" smtClean="0"/>
              <a:t>Laburthe</a:t>
            </a:r>
            <a:r>
              <a:rPr lang="en-US" sz="2400" dirty="0" smtClean="0"/>
              <a:t>, CP 00 Workshop on Techniques for Implementing Constraint Programming Systems (TRICS). Singapore, 	2000</a:t>
            </a:r>
            <a:endParaRPr lang="en-US" sz="2000" dirty="0" smtClean="0"/>
          </a:p>
          <a:p>
            <a:pPr>
              <a:tabLst>
                <a:tab pos="7604125" algn="r"/>
              </a:tabLst>
            </a:pPr>
            <a:r>
              <a:rPr lang="en-US" dirty="0" smtClean="0"/>
              <a:t>User Guide &amp; tutorial: </a:t>
            </a:r>
            <a:r>
              <a:rPr lang="en-US" sz="2800" dirty="0" smtClean="0">
                <a:hlinkClick r:id="rId3"/>
              </a:rPr>
              <a:t>http://choco-solver.net</a:t>
            </a:r>
            <a:endParaRPr lang="en-US" sz="2800" dirty="0" smtClean="0"/>
          </a:p>
          <a:p>
            <a:r>
              <a:rPr lang="en-US" dirty="0" smtClean="0"/>
              <a:t>Global Constraint Catalog</a:t>
            </a:r>
          </a:p>
          <a:p>
            <a:pPr algn="ctr">
              <a:buNone/>
            </a:pPr>
            <a:r>
              <a:rPr lang="en-US" sz="2800" dirty="0" smtClean="0"/>
              <a:t>http://www.emn.fr/x-info/sdemasse/gccat/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54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Bit of Trivia…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399"/>
          </a:xfrm>
        </p:spPr>
        <p:txBody>
          <a:bodyPr>
            <a:normAutofit lnSpcReduction="10000"/>
          </a:bodyPr>
          <a:lstStyle/>
          <a:p>
            <a:pPr>
              <a:tabLst>
                <a:tab pos="7604125" algn="r"/>
              </a:tabLst>
            </a:pPr>
            <a:r>
              <a:rPr lang="en-US" dirty="0" smtClean="0"/>
              <a:t>One of the first software patents was for a register allocation heuristic.</a:t>
            </a:r>
          </a:p>
          <a:p>
            <a:pPr lvl="1">
              <a:tabLst>
                <a:tab pos="7604125" algn="r"/>
              </a:tabLst>
            </a:pPr>
            <a:r>
              <a:rPr lang="en-US" dirty="0" smtClean="0"/>
              <a:t>Previous schemes were ad hoc and not entirely effective</a:t>
            </a:r>
          </a:p>
          <a:p>
            <a:pPr lvl="1">
              <a:tabLst>
                <a:tab pos="7604125" algn="r"/>
              </a:tabLst>
            </a:pPr>
            <a:r>
              <a:rPr lang="en-US" dirty="0" smtClean="0"/>
              <a:t>Register allocation was a limiting factor in the development of optimizing compilers</a:t>
            </a:r>
          </a:p>
          <a:p>
            <a:pPr lvl="1">
              <a:tabLst>
                <a:tab pos="7604125" algn="r"/>
              </a:tabLst>
            </a:pPr>
            <a:r>
              <a:rPr lang="en-US" dirty="0" smtClean="0"/>
              <a:t>In the late 1970’s </a:t>
            </a:r>
            <a:r>
              <a:rPr lang="en-US" dirty="0" err="1" smtClean="0"/>
              <a:t>Chaitin</a:t>
            </a:r>
            <a:r>
              <a:rPr lang="en-US" dirty="0" smtClean="0"/>
              <a:t> formulated the register allocation problem as a CSP (using graph coloring)</a:t>
            </a:r>
          </a:p>
          <a:p>
            <a:pPr lvl="2">
              <a:tabLst>
                <a:tab pos="7604125" algn="r"/>
              </a:tabLst>
            </a:pPr>
            <a:r>
              <a:rPr lang="en-US" dirty="0" smtClean="0"/>
              <a:t>Finding a register assignment with </a:t>
            </a:r>
            <a:r>
              <a:rPr lang="en-US" i="1" dirty="0" smtClean="0"/>
              <a:t>k</a:t>
            </a:r>
            <a:r>
              <a:rPr lang="en-US" dirty="0" smtClean="0"/>
              <a:t> registers is equivalent to finding a </a:t>
            </a:r>
            <a:r>
              <a:rPr lang="en-US" i="1" dirty="0" smtClean="0"/>
              <a:t>k</a:t>
            </a:r>
            <a:r>
              <a:rPr lang="en-US" dirty="0" smtClean="0"/>
              <a:t> coloring of the constraint graph</a:t>
            </a:r>
          </a:p>
          <a:p>
            <a:pPr lvl="1">
              <a:tabLst>
                <a:tab pos="7604125" algn="r"/>
              </a:tabLst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55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cap="small" dirty="0" smtClean="0"/>
              <a:t>Choco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A Constraint Programming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Suzette Person</a:t>
            </a:r>
          </a:p>
          <a:p>
            <a:r>
              <a:rPr lang="en-US" dirty="0" smtClean="0"/>
              <a:t>CSCE 821</a:t>
            </a:r>
          </a:p>
          <a:p>
            <a:r>
              <a:rPr lang="en-US" dirty="0" smtClean="0"/>
              <a:t>Spring 2008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33BE0-F250-4C4D-85AD-56F62C088D2F}" type="slidenum">
              <a:rPr lang="en-US" smtClean="0"/>
              <a:pPr/>
              <a:t>56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Background &amp; introduction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Domain types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Constraints and Constraint Propagation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Search &amp; Branching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How we use </a:t>
            </a:r>
            <a:r>
              <a:rPr lang="en-US" cap="small" dirty="0" err="1" smtClean="0">
                <a:solidFill>
                  <a:schemeClr val="bg1">
                    <a:lumMod val="65000"/>
                  </a:schemeClr>
                </a:solidFill>
              </a:rPr>
              <a:t>Choco</a:t>
            </a:r>
            <a:r>
              <a:rPr lang="en-US" cap="small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in..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Java Pathfinder, a static analysis tool for Java programs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Supports three types of variable domains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Integer: </a:t>
            </a:r>
            <a:r>
              <a:rPr lang="en-US" dirty="0" err="1" smtClean="0"/>
              <a:t>IntDomainVar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Real: </a:t>
            </a:r>
            <a:r>
              <a:rPr lang="en-US" dirty="0" err="1" smtClean="0"/>
              <a:t>RealVar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Set: </a:t>
            </a:r>
            <a:r>
              <a:rPr lang="en-US" dirty="0" err="1" smtClean="0"/>
              <a:t>SetVar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IntDomainVar</a:t>
            </a:r>
            <a:r>
              <a:rPr lang="en-US" dirty="0" smtClean="0"/>
              <a:t> (support for discrete domains)</a:t>
            </a:r>
          </a:p>
          <a:p>
            <a:pPr lvl="1"/>
            <a:r>
              <a:rPr lang="en-US" dirty="0" err="1" smtClean="0"/>
              <a:t>EnumIntVar</a:t>
            </a:r>
            <a:endParaRPr lang="en-US" dirty="0" smtClean="0"/>
          </a:p>
          <a:p>
            <a:pPr lvl="2"/>
            <a:r>
              <a:rPr lang="en-US" dirty="0" smtClean="0"/>
              <a:t>Enumerated integer values</a:t>
            </a:r>
          </a:p>
          <a:p>
            <a:pPr lvl="2"/>
            <a:r>
              <a:rPr lang="en-US" dirty="0" smtClean="0"/>
              <a:t>Used for small domains</a:t>
            </a:r>
          </a:p>
          <a:p>
            <a:pPr lvl="1"/>
            <a:r>
              <a:rPr lang="en-US" dirty="0" err="1" smtClean="0"/>
              <a:t>BoundIntVar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Intervals of integer values</a:t>
            </a:r>
          </a:p>
          <a:p>
            <a:pPr lvl="2"/>
            <a:r>
              <a:rPr lang="en-US" dirty="0" smtClean="0"/>
              <a:t>Used for large domains</a:t>
            </a:r>
          </a:p>
          <a:p>
            <a:pPr lvl="2"/>
            <a:r>
              <a:rPr lang="en-US" dirty="0" smtClean="0"/>
              <a:t>Represented by upper and lower bounds: useful for box-consistency (propagation is performed only on bounds)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36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RealVar (support for continuous domains)</a:t>
            </a:r>
          </a:p>
          <a:p>
            <a:pPr lvl="1"/>
            <a:r>
              <a:rPr lang="en-US" dirty="0" smtClean="0"/>
              <a:t>Limited support currently available in </a:t>
            </a:r>
            <a:r>
              <a:rPr lang="en-US" cap="small" dirty="0" smtClean="0"/>
              <a:t>Choco</a:t>
            </a:r>
            <a:r>
              <a:rPr lang="en-US" dirty="0" smtClean="0"/>
              <a:t> (enough to support “toy” problems)</a:t>
            </a:r>
          </a:p>
          <a:p>
            <a:pPr lvl="1"/>
            <a:r>
              <a:rPr lang="en-US" dirty="0" smtClean="0"/>
              <a:t>Ex. </a:t>
            </a:r>
            <a:r>
              <a:rPr lang="en-US" dirty="0" err="1" smtClean="0"/>
              <a:t>CycloHexane</a:t>
            </a:r>
            <a:r>
              <a:rPr lang="en-US" dirty="0" smtClean="0"/>
              <a:t> problem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83BE-5D14-45BE-9C28-493160C311F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3886200"/>
            <a:ext cx="6248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y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 * (1 + z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) + z * (z - 24 * y) = -13</a:t>
            </a:r>
          </a:p>
          <a:p>
            <a:r>
              <a:rPr lang="en-US" sz="2000" dirty="0" smtClean="0"/>
              <a:t> x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* (1 + y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) + y * (y - 24 * x) = -13</a:t>
            </a:r>
          </a:p>
          <a:p>
            <a:r>
              <a:rPr lang="en-US" sz="2000" dirty="0" smtClean="0"/>
              <a:t> z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* (1 + x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) + x * (x - 24 * z) = -13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RealVar</a:t>
            </a:r>
            <a:r>
              <a:rPr lang="en-US" sz="2000" dirty="0" smtClean="0"/>
              <a:t> x = </a:t>
            </a:r>
            <a:r>
              <a:rPr lang="en-US" sz="2000" dirty="0" err="1" smtClean="0"/>
              <a:t>pb.makeRealVar</a:t>
            </a:r>
            <a:r>
              <a:rPr lang="en-US" sz="2000" dirty="0" smtClean="0"/>
              <a:t>("x"); </a:t>
            </a:r>
          </a:p>
          <a:p>
            <a:r>
              <a:rPr lang="en-US" sz="2000" dirty="0" err="1" smtClean="0"/>
              <a:t>RealVar</a:t>
            </a:r>
            <a:r>
              <a:rPr lang="en-US" sz="2000" dirty="0" smtClean="0"/>
              <a:t> y = </a:t>
            </a:r>
            <a:r>
              <a:rPr lang="en-US" sz="2000" dirty="0" err="1" smtClean="0"/>
              <a:t>pb.makeRealVar</a:t>
            </a:r>
            <a:r>
              <a:rPr lang="en-US" sz="2000" dirty="0" smtClean="0"/>
              <a:t>("y", -1.0e8, 1.0e8); </a:t>
            </a:r>
          </a:p>
          <a:p>
            <a:r>
              <a:rPr lang="en-US" sz="2000" dirty="0" err="1" smtClean="0"/>
              <a:t>RealVar</a:t>
            </a:r>
            <a:r>
              <a:rPr lang="en-US" sz="2000" dirty="0" smtClean="0"/>
              <a:t> z = </a:t>
            </a:r>
            <a:r>
              <a:rPr lang="en-US" sz="2000" dirty="0" err="1" smtClean="0"/>
              <a:t>pb.makeRealVar</a:t>
            </a:r>
            <a:r>
              <a:rPr lang="en-US" sz="2000" dirty="0" smtClean="0"/>
              <a:t>("z", -1.0e8, 1.0e8);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2132</TotalTime>
  <Words>3701</Words>
  <Application>Microsoft Office PowerPoint</Application>
  <PresentationFormat>On-screen Show (4:3)</PresentationFormat>
  <Paragraphs>736</Paragraphs>
  <Slides>56</Slides>
  <Notes>56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Office Theme</vt:lpstr>
      <vt:lpstr>Choco  A Constraint Programming System</vt:lpstr>
      <vt:lpstr>Outline</vt:lpstr>
      <vt:lpstr>Background</vt:lpstr>
      <vt:lpstr>Background</vt:lpstr>
      <vt:lpstr>Implementation Highlights</vt:lpstr>
      <vt:lpstr>Outline</vt:lpstr>
      <vt:lpstr>Domain Types</vt:lpstr>
      <vt:lpstr>Domain Types</vt:lpstr>
      <vt:lpstr>Domain Types</vt:lpstr>
      <vt:lpstr>Domain Types</vt:lpstr>
      <vt:lpstr>Outline</vt:lpstr>
      <vt:lpstr>Constraints</vt:lpstr>
      <vt:lpstr>1. Constraints on integer variables</vt:lpstr>
      <vt:lpstr>Integer Vars &gt; Basic Constraints</vt:lpstr>
      <vt:lpstr>Integer Vars &gt; Basic Constraints</vt:lpstr>
      <vt:lpstr>Integer Vars &gt; Channeling Constraints</vt:lpstr>
      <vt:lpstr>Integer Vars &gt; Channeling Constraints</vt:lpstr>
      <vt:lpstr>Integer Vars &gt;  Arbitrary Constraints</vt:lpstr>
      <vt:lpstr>Integer Vars &gt;  Arbitrary Constraints &gt; Extension</vt:lpstr>
      <vt:lpstr>Integer Vars &gt; Advanced Constraints</vt:lpstr>
      <vt:lpstr>Integer Vars &gt; Advanced Constraints</vt:lpstr>
      <vt:lpstr>Integer Vars &gt; Advanced Constraints</vt:lpstr>
      <vt:lpstr>Integer Vars &gt; Advanced Constraints</vt:lpstr>
      <vt:lpstr>Integer Vars &gt; Advanced Constraints &gt; cumulative</vt:lpstr>
      <vt:lpstr>Integer Vars &gt; Advanced Constraints</vt:lpstr>
      <vt:lpstr>Integer Vars &gt; Advanced Constraints</vt:lpstr>
      <vt:lpstr>Integer Vars &gt; Advanced Constraints</vt:lpstr>
      <vt:lpstr>Integer Vars &gt; Advanced Constraints &gt; regular</vt:lpstr>
      <vt:lpstr>Integer Vars &gt; Advanced Constraints &gt; regular</vt:lpstr>
      <vt:lpstr>Integer Vars &gt; Advanced Constraints &gt; regular</vt:lpstr>
      <vt:lpstr>Integer Vars &gt; Boolean Composition of Constraints </vt:lpstr>
      <vt:lpstr>2. Constraints on Set Variables</vt:lpstr>
      <vt:lpstr>2a. Mixed Constraints (Set and Integer)</vt:lpstr>
      <vt:lpstr>3. Constraints on Real Variables</vt:lpstr>
      <vt:lpstr>4. User-Defined Constraints</vt:lpstr>
      <vt:lpstr>Outline</vt:lpstr>
      <vt:lpstr>Constraint Propagation</vt:lpstr>
      <vt:lpstr>Constraint Propagation</vt:lpstr>
      <vt:lpstr>Constraint Propagation</vt:lpstr>
      <vt:lpstr>Outline</vt:lpstr>
      <vt:lpstr>Search</vt:lpstr>
      <vt:lpstr>Limiting the Search</vt:lpstr>
      <vt:lpstr>Branching</vt:lpstr>
      <vt:lpstr>Branching &gt; Over var/val</vt:lpstr>
      <vt:lpstr>Branching &gt; User-Defined Branching</vt:lpstr>
      <vt:lpstr>Branching &gt; By Posting Constraints</vt:lpstr>
      <vt:lpstr>Branching &gt; Other</vt:lpstr>
      <vt:lpstr>Outline</vt:lpstr>
      <vt:lpstr>My experience with Choco</vt:lpstr>
      <vt:lpstr>Terminology</vt:lpstr>
      <vt:lpstr>Model Analysis</vt:lpstr>
      <vt:lpstr>Symbolic Execution</vt:lpstr>
      <vt:lpstr>My experience with Choco</vt:lpstr>
      <vt:lpstr>References</vt:lpstr>
      <vt:lpstr>A Bit of Trivia…</vt:lpstr>
      <vt:lpstr>Choco  A Constraint Programming System</vt:lpstr>
    </vt:vector>
  </TitlesOfParts>
  <Company>University of Nebraska-Lincoln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Choco</dc:title>
  <dc:creator>Computer Science and Engineering</dc:creator>
  <cp:lastModifiedBy>Computer Science and Engineering</cp:lastModifiedBy>
  <cp:revision>107</cp:revision>
  <dcterms:created xsi:type="dcterms:W3CDTF">2008-02-12T22:18:09Z</dcterms:created>
  <dcterms:modified xsi:type="dcterms:W3CDTF">2008-04-24T03:11:59Z</dcterms:modified>
</cp:coreProperties>
</file>